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3" r:id="rId5"/>
    <p:sldMasterId id="2147483731" r:id="rId6"/>
    <p:sldMasterId id="2147483790" r:id="rId7"/>
    <p:sldMasterId id="2147483813" r:id="rId8"/>
  </p:sldMasterIdLst>
  <p:notesMasterIdLst>
    <p:notesMasterId r:id="rId38"/>
  </p:notesMasterIdLst>
  <p:handoutMasterIdLst>
    <p:handoutMasterId r:id="rId39"/>
  </p:handoutMasterIdLst>
  <p:sldIdLst>
    <p:sldId id="566" r:id="rId9"/>
    <p:sldId id="1137" r:id="rId10"/>
    <p:sldId id="304" r:id="rId11"/>
    <p:sldId id="2052" r:id="rId12"/>
    <p:sldId id="327" r:id="rId13"/>
    <p:sldId id="2053" r:id="rId14"/>
    <p:sldId id="2054" r:id="rId15"/>
    <p:sldId id="1126" r:id="rId16"/>
    <p:sldId id="1121" r:id="rId17"/>
    <p:sldId id="1133" r:id="rId18"/>
    <p:sldId id="487" r:id="rId19"/>
    <p:sldId id="1128" r:id="rId20"/>
    <p:sldId id="1129" r:id="rId21"/>
    <p:sldId id="1130" r:id="rId22"/>
    <p:sldId id="1136" r:id="rId23"/>
    <p:sldId id="296" r:id="rId24"/>
    <p:sldId id="727" r:id="rId25"/>
    <p:sldId id="1125" r:id="rId26"/>
    <p:sldId id="761" r:id="rId27"/>
    <p:sldId id="1134" r:id="rId28"/>
    <p:sldId id="1114" r:id="rId29"/>
    <p:sldId id="744" r:id="rId30"/>
    <p:sldId id="1135" r:id="rId31"/>
    <p:sldId id="792" r:id="rId32"/>
    <p:sldId id="736" r:id="rId33"/>
    <p:sldId id="793" r:id="rId34"/>
    <p:sldId id="345" r:id="rId35"/>
    <p:sldId id="286" r:id="rId36"/>
    <p:sldId id="273" r:id="rId3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9888F1-3BD2-8A8C-AC98-D929A332B264}" name="Matthew Schnackenberg" initials="MS" userId="S::SCHNACKENBERGM@pfm.com::d3657695-36cc-43b5-9b35-a4aeb81f76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 Regueiro" initials="BR" lastIdx="7" clrIdx="0">
    <p:extLst>
      <p:ext uri="{19B8F6BF-5375-455C-9EA6-DF929625EA0E}">
        <p15:presenceInfo xmlns:p15="http://schemas.microsoft.com/office/powerpoint/2012/main" userId="S-1-5-21-920786116-1691698290-410060929-29110" providerId="AD"/>
      </p:ext>
    </p:extLst>
  </p:cmAuthor>
  <p:cmAuthor id="2" name="Jessica Cameron Mitchell" initials="JCM" lastIdx="1" clrIdx="1">
    <p:extLst>
      <p:ext uri="{19B8F6BF-5375-455C-9EA6-DF929625EA0E}">
        <p15:presenceInfo xmlns:p15="http://schemas.microsoft.com/office/powerpoint/2012/main" userId="S::CAMERONJ@publicfmllc.com::7dcc5fff-b2c7-46c0-8374-766d4537cab5" providerId="AD"/>
      </p:ext>
    </p:extLst>
  </p:cmAuthor>
  <p:cmAuthor id="3" name="Jessica Cameron Mitchell" initials="JCM [2]" lastIdx="8" clrIdx="2">
    <p:extLst>
      <p:ext uri="{19B8F6BF-5375-455C-9EA6-DF929625EA0E}">
        <p15:presenceInfo xmlns:p15="http://schemas.microsoft.com/office/powerpoint/2012/main" userId="S::CAMERONJ@pfm.com::7dcc5fff-b2c7-46c0-8374-766d4537cab5" providerId="AD"/>
      </p:ext>
    </p:extLst>
  </p:cmAuthor>
  <p:cmAuthor id="4" name="Kehinde Bello" initials="KB" lastIdx="3" clrIdx="3">
    <p:extLst>
      <p:ext uri="{19B8F6BF-5375-455C-9EA6-DF929625EA0E}">
        <p15:presenceInfo xmlns:p15="http://schemas.microsoft.com/office/powerpoint/2012/main" userId="S::bellok@pfm.com::2850dacb-228f-4ac1-bdf9-3efd4c233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BB3"/>
    <a:srgbClr val="9E8462"/>
    <a:srgbClr val="D7E1F1"/>
    <a:srgbClr val="F6C306"/>
    <a:srgbClr val="E2A700"/>
    <a:srgbClr val="EAAD00"/>
    <a:srgbClr val="F2B300"/>
    <a:srgbClr val="87A5D5"/>
    <a:srgbClr val="AFC3E3"/>
    <a:srgbClr val="4B7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09" d="100"/>
          <a:sy n="109" d="100"/>
        </p:scale>
        <p:origin x="1632" y="108"/>
      </p:cViewPr>
      <p:guideLst>
        <p:guide orient="horz" pos="3744"/>
        <p:guide pos="2880"/>
      </p:guideLst>
    </p:cSldViewPr>
  </p:slideViewPr>
  <p:outlineViewPr>
    <p:cViewPr>
      <p:scale>
        <a:sx n="33" d="100"/>
        <a:sy n="33" d="100"/>
      </p:scale>
      <p:origin x="0" y="-3732"/>
    </p:cViewPr>
  </p:outlineViewPr>
  <p:notesTextViewPr>
    <p:cViewPr>
      <p:scale>
        <a:sx n="1" d="1"/>
        <a:sy n="1" d="1"/>
      </p:scale>
      <p:origin x="0" y="0"/>
    </p:cViewPr>
  </p:notesTextViewPr>
  <p:sorterViewPr>
    <p:cViewPr varScale="1">
      <p:scale>
        <a:sx n="1" d="1"/>
        <a:sy n="1" d="1"/>
      </p:scale>
      <p:origin x="0" y="-2070"/>
    </p:cViewPr>
  </p:sorterViewPr>
  <p:notesViewPr>
    <p:cSldViewPr snapToGrid="0">
      <p:cViewPr varScale="1">
        <p:scale>
          <a:sx n="92" d="100"/>
          <a:sy n="92" d="100"/>
        </p:scale>
        <p:origin x="13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44506" cy="467375"/>
          </a:xfrm>
          <a:prstGeom prst="rect">
            <a:avLst/>
          </a:prstGeom>
        </p:spPr>
        <p:txBody>
          <a:bodyPr vert="horz" lIns="92267" tIns="46133" rIns="92267" bIns="46133" rtlCol="0"/>
          <a:lstStyle>
            <a:lvl1pPr algn="l">
              <a:defRPr sz="1200"/>
            </a:lvl1pPr>
          </a:lstStyle>
          <a:p>
            <a:endParaRPr lang="en-US" dirty="0"/>
          </a:p>
        </p:txBody>
      </p:sp>
      <p:sp>
        <p:nvSpPr>
          <p:cNvPr id="3" name="Date Placeholder 2"/>
          <p:cNvSpPr>
            <a:spLocks noGrp="1"/>
          </p:cNvSpPr>
          <p:nvPr>
            <p:ph type="dt" sz="quarter" idx="1"/>
          </p:nvPr>
        </p:nvSpPr>
        <p:spPr>
          <a:xfrm>
            <a:off x="3980167" y="4"/>
            <a:ext cx="3044506" cy="467375"/>
          </a:xfrm>
          <a:prstGeom prst="rect">
            <a:avLst/>
          </a:prstGeom>
        </p:spPr>
        <p:txBody>
          <a:bodyPr vert="horz" lIns="92267" tIns="46133" rIns="92267" bIns="46133" rtlCol="0"/>
          <a:lstStyle>
            <a:lvl1pPr algn="r">
              <a:defRPr sz="1200"/>
            </a:lvl1pPr>
          </a:lstStyle>
          <a:p>
            <a:fld id="{87466746-A5E6-4F31-9607-FD03C1BC6AC9}" type="datetimeFigureOut">
              <a:rPr lang="en-US" smtClean="0"/>
              <a:t>7/23/2024</a:t>
            </a:fld>
            <a:endParaRPr lang="en-US" dirty="0"/>
          </a:p>
        </p:txBody>
      </p:sp>
      <p:sp>
        <p:nvSpPr>
          <p:cNvPr id="4" name="Footer Placeholder 3"/>
          <p:cNvSpPr>
            <a:spLocks noGrp="1"/>
          </p:cNvSpPr>
          <p:nvPr>
            <p:ph type="ftr" sz="quarter" idx="2"/>
          </p:nvPr>
        </p:nvSpPr>
        <p:spPr>
          <a:xfrm>
            <a:off x="3" y="8844906"/>
            <a:ext cx="3044506" cy="467375"/>
          </a:xfrm>
          <a:prstGeom prst="rect">
            <a:avLst/>
          </a:prstGeom>
        </p:spPr>
        <p:txBody>
          <a:bodyPr vert="horz" lIns="92267" tIns="46133" rIns="92267" bIns="461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80167" y="8844906"/>
            <a:ext cx="3044506" cy="467375"/>
          </a:xfrm>
          <a:prstGeom prst="rect">
            <a:avLst/>
          </a:prstGeom>
        </p:spPr>
        <p:txBody>
          <a:bodyPr vert="horz" lIns="92267" tIns="46133" rIns="92267" bIns="46133" rtlCol="0" anchor="b"/>
          <a:lstStyle>
            <a:lvl1pPr algn="r">
              <a:defRPr sz="1200"/>
            </a:lvl1pPr>
          </a:lstStyle>
          <a:p>
            <a:fld id="{ED59386E-72E5-4691-8B0C-C98FC973E2CD}" type="slidenum">
              <a:rPr lang="en-US" smtClean="0"/>
              <a:t>‹#›</a:t>
            </a:fld>
            <a:endParaRPr lang="en-US" dirty="0"/>
          </a:p>
        </p:txBody>
      </p:sp>
    </p:spTree>
    <p:extLst>
      <p:ext uri="{BB962C8B-B14F-4D97-AF65-F5344CB8AC3E}">
        <p14:creationId xmlns:p14="http://schemas.microsoft.com/office/powerpoint/2010/main" val="642110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44718" cy="467231"/>
          </a:xfrm>
          <a:prstGeom prst="rect">
            <a:avLst/>
          </a:prstGeom>
        </p:spPr>
        <p:txBody>
          <a:bodyPr vert="horz" lIns="93328" tIns="46664" rIns="93328" bIns="46664" rtlCol="0"/>
          <a:lstStyle>
            <a:lvl1pPr algn="l">
              <a:defRPr sz="1200"/>
            </a:lvl1pPr>
          </a:lstStyle>
          <a:p>
            <a:endParaRPr lang="en-US" dirty="0"/>
          </a:p>
        </p:txBody>
      </p:sp>
      <p:sp>
        <p:nvSpPr>
          <p:cNvPr id="3" name="Date Placeholder 2"/>
          <p:cNvSpPr>
            <a:spLocks noGrp="1"/>
          </p:cNvSpPr>
          <p:nvPr>
            <p:ph type="dt" idx="1"/>
          </p:nvPr>
        </p:nvSpPr>
        <p:spPr>
          <a:xfrm>
            <a:off x="3979932" y="3"/>
            <a:ext cx="3044718" cy="467231"/>
          </a:xfrm>
          <a:prstGeom prst="rect">
            <a:avLst/>
          </a:prstGeom>
        </p:spPr>
        <p:txBody>
          <a:bodyPr vert="horz" lIns="93328" tIns="46664" rIns="93328" bIns="46664" rtlCol="0"/>
          <a:lstStyle>
            <a:lvl1pPr algn="r">
              <a:defRPr sz="1200"/>
            </a:lvl1pPr>
          </a:lstStyle>
          <a:p>
            <a:fld id="{D0172859-63A3-40DD-9EB2-5ED2B13BAB88}" type="datetimeFigureOut">
              <a:rPr lang="en-US" smtClean="0"/>
              <a:t>7/23/2024</a:t>
            </a:fld>
            <a:endParaRPr lang="en-US" dirty="0"/>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28" tIns="46664" rIns="93328" bIns="46664" rtlCol="0" anchor="ctr"/>
          <a:lstStyle/>
          <a:p>
            <a:endParaRPr lang="en-US" dirty="0"/>
          </a:p>
        </p:txBody>
      </p:sp>
      <p:sp>
        <p:nvSpPr>
          <p:cNvPr id="5" name="Notes Placeholder 4"/>
          <p:cNvSpPr>
            <a:spLocks noGrp="1"/>
          </p:cNvSpPr>
          <p:nvPr>
            <p:ph type="body" sz="quarter" idx="3"/>
          </p:nvPr>
        </p:nvSpPr>
        <p:spPr>
          <a:xfrm>
            <a:off x="702629" y="4481532"/>
            <a:ext cx="5621020" cy="3666709"/>
          </a:xfrm>
          <a:prstGeom prst="rect">
            <a:avLst/>
          </a:prstGeom>
        </p:spPr>
        <p:txBody>
          <a:bodyPr vert="horz" lIns="93328" tIns="46664" rIns="93328" bIns="466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5048"/>
            <a:ext cx="3044718" cy="467230"/>
          </a:xfrm>
          <a:prstGeom prst="rect">
            <a:avLst/>
          </a:prstGeom>
        </p:spPr>
        <p:txBody>
          <a:bodyPr vert="horz" lIns="93328" tIns="46664" rIns="93328" bIns="466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2" y="8845048"/>
            <a:ext cx="3044718" cy="467230"/>
          </a:xfrm>
          <a:prstGeom prst="rect">
            <a:avLst/>
          </a:prstGeom>
        </p:spPr>
        <p:txBody>
          <a:bodyPr vert="horz" lIns="93328" tIns="46664" rIns="93328" bIns="46664" rtlCol="0" anchor="b"/>
          <a:lstStyle>
            <a:lvl1pPr algn="r">
              <a:defRPr sz="1200"/>
            </a:lvl1pPr>
          </a:lstStyle>
          <a:p>
            <a:fld id="{436C7FC6-A4DC-4F7E-A199-B30E132195A4}" type="slidenum">
              <a:rPr lang="en-US" smtClean="0"/>
              <a:t>‹#›</a:t>
            </a:fld>
            <a:endParaRPr lang="en-US" dirty="0"/>
          </a:p>
        </p:txBody>
      </p:sp>
    </p:spTree>
    <p:extLst>
      <p:ext uri="{BB962C8B-B14F-4D97-AF65-F5344CB8AC3E}">
        <p14:creationId xmlns:p14="http://schemas.microsoft.com/office/powerpoint/2010/main" val="292304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Matt Schnackenberg</a:t>
            </a:r>
          </a:p>
        </p:txBody>
      </p:sp>
      <p:sp>
        <p:nvSpPr>
          <p:cNvPr id="4" name="Slide Number Placeholder 3"/>
          <p:cNvSpPr>
            <a:spLocks noGrp="1"/>
          </p:cNvSpPr>
          <p:nvPr>
            <p:ph type="sldNum" sz="quarter" idx="10"/>
          </p:nvPr>
        </p:nvSpPr>
        <p:spPr/>
        <p:txBody>
          <a:bodyPr/>
          <a:lstStyle/>
          <a:p>
            <a:fld id="{84778336-80B9-4499-8F15-7F18C0163516}" type="slidenum">
              <a:rPr lang="en-US" smtClean="0"/>
              <a:t>2</a:t>
            </a:fld>
            <a:endParaRPr lang="en-US"/>
          </a:p>
        </p:txBody>
      </p:sp>
    </p:spTree>
    <p:extLst>
      <p:ext uri="{BB962C8B-B14F-4D97-AF65-F5344CB8AC3E}">
        <p14:creationId xmlns:p14="http://schemas.microsoft.com/office/powerpoint/2010/main" val="416212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E99D38-7418-42C3-B2E7-6FC80F5AD9ED}" type="slidenum">
              <a:rPr lang="en-US" smtClean="0"/>
              <a:pPr/>
              <a:t>21</a:t>
            </a:fld>
            <a:endParaRPr lang="en-US" dirty="0"/>
          </a:p>
        </p:txBody>
      </p:sp>
      <p:sp>
        <p:nvSpPr>
          <p:cNvPr id="112643" name="Rectangle 2"/>
          <p:cNvSpPr>
            <a:spLocks noGrp="1" noRot="1" noChangeAspect="1" noChangeArrowheads="1" noTextEdit="1"/>
          </p:cNvSpPr>
          <p:nvPr>
            <p:ph type="sldImg"/>
          </p:nvPr>
        </p:nvSpPr>
        <p:spPr>
          <a:xfrm>
            <a:off x="-434975" y="922338"/>
            <a:ext cx="6167438" cy="4627562"/>
          </a:xfrm>
          <a:ln/>
        </p:spPr>
      </p:sp>
      <p:sp>
        <p:nvSpPr>
          <p:cNvPr id="112644" name="Rectangle 3"/>
          <p:cNvSpPr>
            <a:spLocks noGrp="1" noChangeArrowheads="1"/>
          </p:cNvSpPr>
          <p:nvPr>
            <p:ph type="body" idx="1"/>
          </p:nvPr>
        </p:nvSpPr>
        <p:spPr>
          <a:xfrm>
            <a:off x="706055" y="5858763"/>
            <a:ext cx="3886942" cy="5557117"/>
          </a:xfrm>
          <a:noFill/>
          <a:ln/>
        </p:spPr>
        <p:txBody>
          <a:bodyPr/>
          <a:lstStyle/>
          <a:p>
            <a:endParaRPr lang="en-US" sz="800" dirty="0">
              <a:latin typeface="Arial" charset="0"/>
            </a:endParaRPr>
          </a:p>
        </p:txBody>
      </p:sp>
    </p:spTree>
    <p:extLst>
      <p:ext uri="{BB962C8B-B14F-4D97-AF65-F5344CB8AC3E}">
        <p14:creationId xmlns:p14="http://schemas.microsoft.com/office/powerpoint/2010/main" val="162007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E99D38-7418-42C3-B2E7-6FC80F5AD9ED}" type="slidenum">
              <a:rPr lang="en-US" smtClean="0"/>
              <a:pPr/>
              <a:t>23</a:t>
            </a:fld>
            <a:endParaRPr lang="en-US" dirty="0"/>
          </a:p>
        </p:txBody>
      </p:sp>
      <p:sp>
        <p:nvSpPr>
          <p:cNvPr id="112643" name="Rectangle 2"/>
          <p:cNvSpPr>
            <a:spLocks noGrp="1" noRot="1" noChangeAspect="1" noChangeArrowheads="1" noTextEdit="1"/>
          </p:cNvSpPr>
          <p:nvPr>
            <p:ph type="sldImg"/>
          </p:nvPr>
        </p:nvSpPr>
        <p:spPr>
          <a:xfrm>
            <a:off x="-434975" y="922338"/>
            <a:ext cx="6167438" cy="4627562"/>
          </a:xfrm>
          <a:ln/>
        </p:spPr>
      </p:sp>
      <p:sp>
        <p:nvSpPr>
          <p:cNvPr id="112644" name="Rectangle 3"/>
          <p:cNvSpPr>
            <a:spLocks noGrp="1" noChangeArrowheads="1"/>
          </p:cNvSpPr>
          <p:nvPr>
            <p:ph type="body" idx="1"/>
          </p:nvPr>
        </p:nvSpPr>
        <p:spPr>
          <a:xfrm>
            <a:off x="706055" y="5858763"/>
            <a:ext cx="3886942" cy="5557117"/>
          </a:xfrm>
          <a:noFill/>
          <a:ln/>
        </p:spPr>
        <p:txBody>
          <a:bodyPr/>
          <a:lstStyle/>
          <a:p>
            <a:r>
              <a:rPr lang="en-US" sz="800" dirty="0">
                <a:latin typeface="Arial" charset="0"/>
              </a:rPr>
              <a:t>PFM was founded in 1975 on the principle of providing sound </a:t>
            </a:r>
            <a:r>
              <a:rPr lang="en-US" sz="800" i="1" dirty="0">
                <a:latin typeface="Arial" charset="0"/>
              </a:rPr>
              <a:t>independent</a:t>
            </a:r>
            <a:r>
              <a:rPr lang="en-US" sz="800" dirty="0">
                <a:latin typeface="Arial" charset="0"/>
              </a:rPr>
              <a:t> financial advice to state and local governments.  Today PFM is the nation’s leading advisory firm with 21 offices strategically located throughout the United States.</a:t>
            </a:r>
          </a:p>
        </p:txBody>
      </p:sp>
    </p:spTree>
    <p:extLst>
      <p:ext uri="{BB962C8B-B14F-4D97-AF65-F5344CB8AC3E}">
        <p14:creationId xmlns:p14="http://schemas.microsoft.com/office/powerpoint/2010/main" val="414159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44F7EA-5109-4795-9D7B-678B46B4C666}" type="slidenum">
              <a:rPr lang="en-US" smtClean="0">
                <a:latin typeface="Arial" pitchFamily="34" charset="0"/>
              </a:rPr>
              <a:pPr/>
              <a:t>24</a:t>
            </a:fld>
            <a:endParaRPr lang="en-US" dirty="0">
              <a:latin typeface="Arial" pitchFamily="34" charset="0"/>
            </a:endParaRPr>
          </a:p>
        </p:txBody>
      </p:sp>
      <p:sp>
        <p:nvSpPr>
          <p:cNvPr id="24579" name="Rectangle 2"/>
          <p:cNvSpPr>
            <a:spLocks noGrp="1" noRot="1" noChangeAspect="1" noChangeArrowheads="1" noTextEdit="1"/>
          </p:cNvSpPr>
          <p:nvPr>
            <p:ph type="sldImg"/>
          </p:nvPr>
        </p:nvSpPr>
        <p:spPr>
          <a:xfrm>
            <a:off x="-434975" y="922338"/>
            <a:ext cx="6167438" cy="4627562"/>
          </a:xfrm>
          <a:ln/>
        </p:spPr>
      </p:sp>
      <p:sp>
        <p:nvSpPr>
          <p:cNvPr id="24580"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47105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E99D38-7418-42C3-B2E7-6FC80F5AD9ED}" type="slidenum">
              <a:rPr lang="en-US" smtClean="0"/>
              <a:pPr/>
              <a:t>25</a:t>
            </a:fld>
            <a:endParaRPr lang="en-US" dirty="0"/>
          </a:p>
        </p:txBody>
      </p:sp>
      <p:sp>
        <p:nvSpPr>
          <p:cNvPr id="112643" name="Rectangle 2"/>
          <p:cNvSpPr>
            <a:spLocks noGrp="1" noRot="1" noChangeAspect="1" noChangeArrowheads="1" noTextEdit="1"/>
          </p:cNvSpPr>
          <p:nvPr>
            <p:ph type="sldImg"/>
          </p:nvPr>
        </p:nvSpPr>
        <p:spPr>
          <a:xfrm>
            <a:off x="-434975" y="922338"/>
            <a:ext cx="6167438" cy="4627562"/>
          </a:xfrm>
          <a:ln/>
        </p:spPr>
      </p:sp>
      <p:sp>
        <p:nvSpPr>
          <p:cNvPr id="112644" name="Rectangle 3"/>
          <p:cNvSpPr>
            <a:spLocks noGrp="1" noChangeArrowheads="1"/>
          </p:cNvSpPr>
          <p:nvPr>
            <p:ph type="body" idx="1"/>
          </p:nvPr>
        </p:nvSpPr>
        <p:spPr>
          <a:xfrm>
            <a:off x="706055" y="5858763"/>
            <a:ext cx="3886942" cy="5557117"/>
          </a:xfrm>
          <a:noFill/>
          <a:ln/>
        </p:spPr>
        <p:txBody>
          <a:bodyPr/>
          <a:lstStyle/>
          <a:p>
            <a:r>
              <a:rPr lang="en-US" sz="800" dirty="0">
                <a:latin typeface="Arial" charset="0"/>
              </a:rPr>
              <a:t>PFM was founded in 1975 on the principle of providing sound </a:t>
            </a:r>
            <a:r>
              <a:rPr lang="en-US" sz="800" i="1" dirty="0">
                <a:latin typeface="Arial" charset="0"/>
              </a:rPr>
              <a:t>independent</a:t>
            </a:r>
            <a:r>
              <a:rPr lang="en-US" sz="800" dirty="0">
                <a:latin typeface="Arial" charset="0"/>
              </a:rPr>
              <a:t> financial advice to state and local governments.  Today PFM is the nation’s leading advisory firm with 21 offices strategically located throughout the United States.</a:t>
            </a:r>
          </a:p>
        </p:txBody>
      </p:sp>
    </p:spTree>
    <p:extLst>
      <p:ext uri="{BB962C8B-B14F-4D97-AF65-F5344CB8AC3E}">
        <p14:creationId xmlns:p14="http://schemas.microsoft.com/office/powerpoint/2010/main" val="409006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pPr/>
              <a:t>26</a:t>
            </a:fld>
            <a:endParaRPr lang="en-US" dirty="0"/>
          </a:p>
        </p:txBody>
      </p:sp>
    </p:spTree>
    <p:extLst>
      <p:ext uri="{BB962C8B-B14F-4D97-AF65-F5344CB8AC3E}">
        <p14:creationId xmlns:p14="http://schemas.microsoft.com/office/powerpoint/2010/main" val="183098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12F793-9441-462B-9DB6-B0829FAB1524}" type="slidenum">
              <a:rPr lang="en-US" smtClean="0"/>
              <a:t>27</a:t>
            </a:fld>
            <a:endParaRPr lang="en-US" dirty="0"/>
          </a:p>
        </p:txBody>
      </p:sp>
    </p:spTree>
    <p:extLst>
      <p:ext uri="{BB962C8B-B14F-4D97-AF65-F5344CB8AC3E}">
        <p14:creationId xmlns:p14="http://schemas.microsoft.com/office/powerpoint/2010/main" val="178772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Option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657A0-27BA-1642-9297-2388508CFB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74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pPr/>
              <a:t>4</a:t>
            </a:fld>
            <a:endParaRPr lang="en-US" dirty="0"/>
          </a:p>
        </p:txBody>
      </p:sp>
    </p:spTree>
    <p:extLst>
      <p:ext uri="{BB962C8B-B14F-4D97-AF65-F5344CB8AC3E}">
        <p14:creationId xmlns:p14="http://schemas.microsoft.com/office/powerpoint/2010/main" val="378714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Schnackenberg</a:t>
            </a:r>
          </a:p>
          <a:p>
            <a:endParaRPr lang="en-US" dirty="0"/>
          </a:p>
          <a:p>
            <a:r>
              <a:rPr lang="en-US" dirty="0"/>
              <a:t>Stearns has a big large upcoming jail project ($250 to $300 million in the next year or so)</a:t>
            </a:r>
          </a:p>
        </p:txBody>
      </p:sp>
      <p:sp>
        <p:nvSpPr>
          <p:cNvPr id="4" name="Slide Number Placeholder 3"/>
          <p:cNvSpPr>
            <a:spLocks noGrp="1"/>
          </p:cNvSpPr>
          <p:nvPr>
            <p:ph type="sldNum" sz="quarter" idx="5"/>
          </p:nvPr>
        </p:nvSpPr>
        <p:spPr/>
        <p:txBody>
          <a:bodyPr/>
          <a:lstStyle/>
          <a:p>
            <a:fld id="{436C7FC6-A4DC-4F7E-A199-B30E132195A4}" type="slidenum">
              <a:rPr lang="en-US" smtClean="0"/>
              <a:t>5</a:t>
            </a:fld>
            <a:endParaRPr lang="en-US" dirty="0"/>
          </a:p>
        </p:txBody>
      </p:sp>
    </p:spTree>
    <p:extLst>
      <p:ext uri="{BB962C8B-B14F-4D97-AF65-F5344CB8AC3E}">
        <p14:creationId xmlns:p14="http://schemas.microsoft.com/office/powerpoint/2010/main" val="143029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Schnackenberg</a:t>
            </a:r>
          </a:p>
          <a:p>
            <a:endParaRPr lang="en-US" dirty="0"/>
          </a:p>
          <a:p>
            <a:r>
              <a:rPr lang="en-US" dirty="0"/>
              <a:t>Stearns has a big large upcoming jail project ($250 to $300 million in the next year or so)</a:t>
            </a:r>
          </a:p>
        </p:txBody>
      </p:sp>
      <p:sp>
        <p:nvSpPr>
          <p:cNvPr id="4" name="Slide Number Placeholder 3"/>
          <p:cNvSpPr>
            <a:spLocks noGrp="1"/>
          </p:cNvSpPr>
          <p:nvPr>
            <p:ph type="sldNum" sz="quarter" idx="5"/>
          </p:nvPr>
        </p:nvSpPr>
        <p:spPr/>
        <p:txBody>
          <a:bodyPr/>
          <a:lstStyle/>
          <a:p>
            <a:fld id="{436C7FC6-A4DC-4F7E-A199-B30E132195A4}" type="slidenum">
              <a:rPr lang="en-US" smtClean="0"/>
              <a:t>6</a:t>
            </a:fld>
            <a:endParaRPr lang="en-US" dirty="0"/>
          </a:p>
        </p:txBody>
      </p:sp>
    </p:spTree>
    <p:extLst>
      <p:ext uri="{BB962C8B-B14F-4D97-AF65-F5344CB8AC3E}">
        <p14:creationId xmlns:p14="http://schemas.microsoft.com/office/powerpoint/2010/main" val="407515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pPr/>
              <a:t>9</a:t>
            </a:fld>
            <a:endParaRPr lang="en-US" dirty="0"/>
          </a:p>
        </p:txBody>
      </p:sp>
    </p:spTree>
    <p:extLst>
      <p:ext uri="{BB962C8B-B14F-4D97-AF65-F5344CB8AC3E}">
        <p14:creationId xmlns:p14="http://schemas.microsoft.com/office/powerpoint/2010/main" val="1962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who the</a:t>
            </a:r>
            <a:r>
              <a:rPr lang="en-US" baseline="0" dirty="0"/>
              <a:t> participants are if your are issuing any debt – the grey circles represent those who will be involved in the transaction every time, the green represents those who will be involved as needed</a:t>
            </a:r>
          </a:p>
          <a:p>
            <a:endParaRPr lang="en-US" baseline="0" dirty="0"/>
          </a:p>
          <a:p>
            <a:r>
              <a:rPr lang="en-US" baseline="0" dirty="0"/>
              <a:t>In the next slides, we will talk in more detail about each of the participants and the role they play</a:t>
            </a:r>
          </a:p>
        </p:txBody>
      </p:sp>
      <p:sp>
        <p:nvSpPr>
          <p:cNvPr id="4" name="Slide Number Placeholder 3"/>
          <p:cNvSpPr>
            <a:spLocks noGrp="1"/>
          </p:cNvSpPr>
          <p:nvPr>
            <p:ph type="sldNum" sz="quarter" idx="10"/>
          </p:nvPr>
        </p:nvSpPr>
        <p:spPr/>
        <p:txBody>
          <a:bodyPr/>
          <a:lstStyle/>
          <a:p>
            <a:fld id="{EE12F793-9441-462B-9DB6-B0829FAB1524}" type="slidenum">
              <a:rPr lang="en-US" smtClean="0"/>
              <a:t>15</a:t>
            </a:fld>
            <a:endParaRPr lang="en-US" dirty="0"/>
          </a:p>
        </p:txBody>
      </p:sp>
    </p:spTree>
    <p:extLst>
      <p:ext uri="{BB962C8B-B14F-4D97-AF65-F5344CB8AC3E}">
        <p14:creationId xmlns:p14="http://schemas.microsoft.com/office/powerpoint/2010/main" val="419246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E99D38-7418-42C3-B2E7-6FC80F5AD9ED}" type="slidenum">
              <a:rPr lang="en-US" smtClean="0"/>
              <a:pPr/>
              <a:t>16</a:t>
            </a:fld>
            <a:endParaRPr lang="en-US" dirty="0"/>
          </a:p>
        </p:txBody>
      </p:sp>
      <p:sp>
        <p:nvSpPr>
          <p:cNvPr id="112643" name="Rectangle 2"/>
          <p:cNvSpPr>
            <a:spLocks noGrp="1" noRot="1" noChangeAspect="1" noChangeArrowheads="1" noTextEdit="1"/>
          </p:cNvSpPr>
          <p:nvPr>
            <p:ph type="sldImg"/>
          </p:nvPr>
        </p:nvSpPr>
        <p:spPr>
          <a:xfrm>
            <a:off x="-434975" y="922338"/>
            <a:ext cx="6167438" cy="4627562"/>
          </a:xfrm>
          <a:ln/>
        </p:spPr>
      </p:sp>
      <p:sp>
        <p:nvSpPr>
          <p:cNvPr id="112644" name="Rectangle 3"/>
          <p:cNvSpPr>
            <a:spLocks noGrp="1" noChangeArrowheads="1"/>
          </p:cNvSpPr>
          <p:nvPr>
            <p:ph type="body" idx="1"/>
          </p:nvPr>
        </p:nvSpPr>
        <p:spPr>
          <a:xfrm>
            <a:off x="706055" y="5858763"/>
            <a:ext cx="3886942" cy="5557117"/>
          </a:xfrm>
          <a:noFill/>
          <a:ln/>
        </p:spPr>
        <p:txBody>
          <a:bodyPr/>
          <a:lstStyle/>
          <a:p>
            <a:r>
              <a:rPr lang="en-US" sz="800" dirty="0">
                <a:latin typeface="Arial" charset="0"/>
              </a:rPr>
              <a:t>PFM was founded in 1975 on the principle of providing sound </a:t>
            </a:r>
            <a:r>
              <a:rPr lang="en-US" sz="800" i="1" dirty="0">
                <a:latin typeface="Arial" charset="0"/>
              </a:rPr>
              <a:t>independent</a:t>
            </a:r>
            <a:r>
              <a:rPr lang="en-US" sz="800" dirty="0">
                <a:latin typeface="Arial" charset="0"/>
              </a:rPr>
              <a:t> financial advice to state and local governments.  Today PFM is the nation’s leading advisory firm with 21 offices strategically located throughout the United States.</a:t>
            </a:r>
          </a:p>
        </p:txBody>
      </p:sp>
    </p:spTree>
    <p:extLst>
      <p:ext uri="{BB962C8B-B14F-4D97-AF65-F5344CB8AC3E}">
        <p14:creationId xmlns:p14="http://schemas.microsoft.com/office/powerpoint/2010/main" val="122070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E99D38-7418-42C3-B2E7-6FC80F5AD9ED}" type="slidenum">
              <a:rPr lang="en-US" smtClean="0"/>
              <a:pPr/>
              <a:t>17</a:t>
            </a:fld>
            <a:endParaRPr lang="en-US" dirty="0"/>
          </a:p>
        </p:txBody>
      </p:sp>
      <p:sp>
        <p:nvSpPr>
          <p:cNvPr id="112643" name="Rectangle 2"/>
          <p:cNvSpPr>
            <a:spLocks noGrp="1" noRot="1" noChangeAspect="1" noChangeArrowheads="1" noTextEdit="1"/>
          </p:cNvSpPr>
          <p:nvPr>
            <p:ph type="sldImg"/>
          </p:nvPr>
        </p:nvSpPr>
        <p:spPr>
          <a:xfrm>
            <a:off x="-434975" y="922338"/>
            <a:ext cx="6167438" cy="4627562"/>
          </a:xfrm>
          <a:ln/>
        </p:spPr>
      </p:sp>
      <p:sp>
        <p:nvSpPr>
          <p:cNvPr id="112644" name="Rectangle 3"/>
          <p:cNvSpPr>
            <a:spLocks noGrp="1" noChangeArrowheads="1"/>
          </p:cNvSpPr>
          <p:nvPr>
            <p:ph type="body" idx="1"/>
          </p:nvPr>
        </p:nvSpPr>
        <p:spPr>
          <a:xfrm>
            <a:off x="706055" y="5858763"/>
            <a:ext cx="3886942" cy="5557117"/>
          </a:xfrm>
          <a:noFill/>
          <a:ln/>
        </p:spPr>
        <p:txBody>
          <a:bodyPr/>
          <a:lstStyle/>
          <a:p>
            <a:r>
              <a:rPr lang="en-US" sz="800" dirty="0">
                <a:latin typeface="Arial" charset="0"/>
              </a:rPr>
              <a:t>PFM was founded in 1975 on the principle of providing sound </a:t>
            </a:r>
            <a:r>
              <a:rPr lang="en-US" sz="800" i="1" dirty="0">
                <a:latin typeface="Arial" charset="0"/>
              </a:rPr>
              <a:t>independent</a:t>
            </a:r>
            <a:r>
              <a:rPr lang="en-US" sz="800" dirty="0">
                <a:latin typeface="Arial" charset="0"/>
              </a:rPr>
              <a:t> financial advice to state and local governments.  Today PFM is the nation’s leading advisory firm with 21 offices strategically located throughout the United States.</a:t>
            </a:r>
          </a:p>
        </p:txBody>
      </p:sp>
    </p:spTree>
    <p:extLst>
      <p:ext uri="{BB962C8B-B14F-4D97-AF65-F5344CB8AC3E}">
        <p14:creationId xmlns:p14="http://schemas.microsoft.com/office/powerpoint/2010/main" val="389533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1485" y="1006088"/>
            <a:ext cx="8154632" cy="25255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sz="quarter" idx="10"/>
          </p:nvPr>
        </p:nvSpPr>
        <p:spPr>
          <a:xfrm>
            <a:off x="450850" y="1554480"/>
            <a:ext cx="8229600" cy="4549819"/>
          </a:xfrm>
        </p:spPr>
        <p:txBody>
          <a:bodyPr/>
          <a:lstStyle>
            <a:lvl2pPr marL="398463" indent="-173038">
              <a:buClrTx/>
              <a:buFont typeface="Arial" panose="020B0604020202020204" pitchFamily="34" charset="0"/>
              <a:buChar char="–"/>
              <a:defRPr/>
            </a:lvl2pPr>
            <a:lvl3pPr marL="569913" indent="-171450">
              <a:buClrTx/>
              <a:buFont typeface="Arial" panose="020B0604020202020204" pitchFamily="34" charset="0"/>
              <a:buChar char="–"/>
              <a:defRPr sz="1100"/>
            </a:lvl3pPr>
            <a:lvl4pPr marL="742950" indent="-173038">
              <a:buClrTx/>
              <a:buFont typeface="Arial" panose="020B0604020202020204" pitchFamily="34" charset="0"/>
              <a:buChar char="–"/>
              <a:defRPr sz="1100"/>
            </a:lvl4pPr>
            <a:lvl5pPr marL="914400" indent="-173038">
              <a:buClrTx/>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70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8890636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42060" indent="-242060">
              <a:lnSpc>
                <a:spcPct val="100000"/>
              </a:lnSpc>
              <a:spcAft>
                <a:spcPts val="1235"/>
              </a:spcAft>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pPr>
              <a:buFont typeface="Wingdings" pitchFamily="2" charset="2"/>
              <a:buNone/>
            </a:pPr>
            <a:endParaRPr lang="en-US" dirty="0"/>
          </a:p>
        </p:txBody>
      </p:sp>
      <p:sp>
        <p:nvSpPr>
          <p:cNvPr id="5" name="Footer Placeholder 4"/>
          <p:cNvSpPr>
            <a:spLocks noGrp="1"/>
          </p:cNvSpPr>
          <p:nvPr>
            <p:ph type="ftr" sz="quarter" idx="11"/>
          </p:nvPr>
        </p:nvSpPr>
        <p:spPr>
          <a:xfrm>
            <a:off x="3124494" y="6356537"/>
            <a:ext cx="2895023" cy="365592"/>
          </a:xfrm>
          <a:prstGeom prst="rect">
            <a:avLst/>
          </a:prstGeom>
        </p:spPr>
        <p:txBody>
          <a:bodyPr/>
          <a:lstStyle/>
          <a:p>
            <a:endParaRPr lang="en-US" dirty="0"/>
          </a:p>
        </p:txBody>
      </p:sp>
    </p:spTree>
    <p:extLst>
      <p:ext uri="{BB962C8B-B14F-4D97-AF65-F5344CB8AC3E}">
        <p14:creationId xmlns:p14="http://schemas.microsoft.com/office/powerpoint/2010/main" val="98828742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pening Slide">
    <p:spTree>
      <p:nvGrpSpPr>
        <p:cNvPr id="1" name=""/>
        <p:cNvGrpSpPr/>
        <p:nvPr/>
      </p:nvGrpSpPr>
      <p:grpSpPr>
        <a:xfrm>
          <a:off x="0" y="0"/>
          <a:ext cx="0" cy="0"/>
          <a:chOff x="0" y="0"/>
          <a:chExt cx="0" cy="0"/>
        </a:xfrm>
      </p:grpSpPr>
      <p:sp>
        <p:nvSpPr>
          <p:cNvPr id="2" name="Title 1"/>
          <p:cNvSpPr>
            <a:spLocks noGrp="1"/>
          </p:cNvSpPr>
          <p:nvPr>
            <p:ph type="title"/>
          </p:nvPr>
        </p:nvSpPr>
        <p:spPr>
          <a:xfrm>
            <a:off x="417941" y="2105019"/>
            <a:ext cx="2860717" cy="1384995"/>
          </a:xfrm>
        </p:spPr>
        <p:txBody>
          <a:bodyPr anchor="t" anchorCtr="0">
            <a:spAutoFit/>
          </a:bodyPr>
          <a:lstStyle>
            <a:lvl1pPr>
              <a:lnSpc>
                <a:spcPct val="100000"/>
              </a:lnSpc>
              <a:defRPr sz="3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36886" y="1401421"/>
            <a:ext cx="3891065" cy="323165"/>
          </a:xfrm>
          <a:prstGeom prst="rect">
            <a:avLst/>
          </a:prstGeom>
        </p:spPr>
        <p:txBody>
          <a:bodyPr/>
          <a:lstStyle>
            <a:lvl1pPr marL="0" indent="0">
              <a:buNone/>
              <a:defRPr sz="1400" b="1" i="0" spc="300">
                <a:solidFill>
                  <a:schemeClr val="tx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Slide Number Placeholder 11"/>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4" name="Text Placeholder 2"/>
          <p:cNvSpPr>
            <a:spLocks noGrp="1"/>
          </p:cNvSpPr>
          <p:nvPr>
            <p:ph type="body" idx="11"/>
          </p:nvPr>
        </p:nvSpPr>
        <p:spPr>
          <a:xfrm>
            <a:off x="4036885" y="3736848"/>
            <a:ext cx="3891065" cy="323165"/>
          </a:xfrm>
          <a:prstGeom prst="rect">
            <a:avLst/>
          </a:prstGeom>
        </p:spPr>
        <p:txBody>
          <a:bodyPr/>
          <a:lstStyle>
            <a:lvl1pPr marL="0" indent="0">
              <a:buNone/>
              <a:defRPr sz="1400" b="1" i="0" spc="300">
                <a:solidFill>
                  <a:schemeClr val="tx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Content Placeholder 2"/>
          <p:cNvSpPr>
            <a:spLocks noGrp="1"/>
          </p:cNvSpPr>
          <p:nvPr>
            <p:ph idx="12"/>
          </p:nvPr>
        </p:nvSpPr>
        <p:spPr>
          <a:xfrm>
            <a:off x="4036884" y="2035767"/>
            <a:ext cx="3891067" cy="1703030"/>
          </a:xfrm>
          <a:prstGeom prst="rect">
            <a:avLst/>
          </a:prstGeom>
        </p:spPr>
        <p:txBody>
          <a:bodyPr/>
          <a:lstStyle>
            <a:lvl1pPr marL="171450" indent="-171450">
              <a:buFont typeface="Wingdings 2" panose="05020102010507070707" pitchFamily="18" charset="2"/>
              <a:buChar char="Ã"/>
              <a:defRPr sz="1100"/>
            </a:lvl1pPr>
            <a:lvl2pPr marL="230188" indent="-114300">
              <a:buFont typeface="Arial" panose="020B0604020202020204" pitchFamily="34" charset="0"/>
              <a:buChar char="•"/>
              <a:defRPr/>
            </a:lvl2pPr>
            <a:lvl3pPr marL="284163" indent="-109538">
              <a:buFont typeface="Arial" panose="020B0604020202020204" pitchFamily="34" charset="0"/>
              <a:buChar char="•"/>
              <a:defRPr sz="1100"/>
            </a:lvl3pPr>
            <a:lvl4pPr marL="346075" indent="-115888">
              <a:buFont typeface="Arial" panose="020B0604020202020204" pitchFamily="34" charset="0"/>
              <a:buChar char="•"/>
              <a:defRPr sz="1100"/>
            </a:lvl4pPr>
            <a:lvl5pPr marL="400050" indent="-115888">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4036885" y="4376097"/>
            <a:ext cx="3891066" cy="1703030"/>
          </a:xfrm>
          <a:prstGeom prst="rect">
            <a:avLst/>
          </a:prstGeom>
        </p:spPr>
        <p:txBody>
          <a:bodyPr/>
          <a:lstStyle>
            <a:lvl1pPr marL="171450" indent="-171450">
              <a:buFont typeface="Wingdings 2" panose="05020102010507070707" pitchFamily="18" charset="2"/>
              <a:buChar char="Ã"/>
              <a:defRPr sz="1100"/>
            </a:lvl1pPr>
            <a:lvl2pPr marL="230188" indent="-114300">
              <a:buFont typeface="Arial" panose="020B0604020202020204" pitchFamily="34" charset="0"/>
              <a:buChar char="•"/>
              <a:defRPr/>
            </a:lvl2pPr>
            <a:lvl3pPr marL="346075" indent="-115888">
              <a:buFont typeface="Arial" panose="020B0604020202020204" pitchFamily="34" charset="0"/>
              <a:buChar char="•"/>
              <a:defRPr sz="1100"/>
            </a:lvl3pPr>
            <a:lvl4pPr marL="461963" indent="-115888">
              <a:buFont typeface="Arial" panose="020B0604020202020204" pitchFamily="34" charset="0"/>
              <a:buChar char="•"/>
              <a:defRPr sz="1100"/>
            </a:lvl4pPr>
            <a:lvl5pPr marL="568325" indent="-109538">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314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8" name="Text Placeholder 7"/>
          <p:cNvSpPr>
            <a:spLocks noGrp="1"/>
          </p:cNvSpPr>
          <p:nvPr>
            <p:ph type="body" sz="quarter" idx="12"/>
          </p:nvPr>
        </p:nvSpPr>
        <p:spPr>
          <a:xfrm>
            <a:off x="450850" y="1447800"/>
            <a:ext cx="8147050" cy="180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036" y="268942"/>
            <a:ext cx="7982237" cy="249299"/>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23455" y="1269067"/>
            <a:ext cx="3779695" cy="4803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41695" y="1269068"/>
            <a:ext cx="3781136" cy="233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41695" y="3737166"/>
            <a:ext cx="3781136" cy="2335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pPr>
              <a:buFont typeface="Wingdings" pitchFamily="2" charset="2"/>
              <a:buNone/>
            </a:pPr>
            <a:endParaRPr lang="en-US" dirty="0"/>
          </a:p>
        </p:txBody>
      </p:sp>
      <p:sp>
        <p:nvSpPr>
          <p:cNvPr id="7" name="Footer Placeholder 6"/>
          <p:cNvSpPr>
            <a:spLocks noGrp="1"/>
          </p:cNvSpPr>
          <p:nvPr>
            <p:ph type="ftr" sz="quarter" idx="11"/>
          </p:nvPr>
        </p:nvSpPr>
        <p:spPr>
          <a:xfrm>
            <a:off x="3124494" y="6356537"/>
            <a:ext cx="2895023" cy="365592"/>
          </a:xfrm>
          <a:prstGeom prst="rect">
            <a:avLst/>
          </a:prstGeom>
        </p:spPr>
        <p:txBody>
          <a:bodyPr/>
          <a:lstStyle/>
          <a:p>
            <a:endParaRPr lang="en-US" dirty="0"/>
          </a:p>
        </p:txBody>
      </p:sp>
    </p:spTree>
    <p:extLst>
      <p:ext uri="{BB962C8B-B14F-4D97-AF65-F5344CB8AC3E}">
        <p14:creationId xmlns:p14="http://schemas.microsoft.com/office/powerpoint/2010/main" val="19439756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036" y="268942"/>
            <a:ext cx="7982237" cy="24929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3455" y="1269067"/>
            <a:ext cx="3779695" cy="4803122"/>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1695" y="1269067"/>
            <a:ext cx="3781136" cy="4803122"/>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buFont typeface="Wingdings" pitchFamily="2" charset="2"/>
              <a:buNone/>
            </a:pPr>
            <a:endParaRPr lang="en-US" dirty="0"/>
          </a:p>
        </p:txBody>
      </p:sp>
      <p:sp>
        <p:nvSpPr>
          <p:cNvPr id="6" name="Footer Placeholder 5"/>
          <p:cNvSpPr>
            <a:spLocks noGrp="1"/>
          </p:cNvSpPr>
          <p:nvPr>
            <p:ph type="ftr" sz="quarter" idx="11"/>
          </p:nvPr>
        </p:nvSpPr>
        <p:spPr>
          <a:xfrm>
            <a:off x="3124494" y="6356537"/>
            <a:ext cx="2895023" cy="365592"/>
          </a:xfrm>
          <a:prstGeom prst="rect">
            <a:avLst/>
          </a:prstGeom>
        </p:spPr>
        <p:txBody>
          <a:bodyPr/>
          <a:lstStyle/>
          <a:p>
            <a:endParaRPr lang="en-US" dirty="0"/>
          </a:p>
        </p:txBody>
      </p:sp>
    </p:spTree>
    <p:extLst>
      <p:ext uri="{BB962C8B-B14F-4D97-AF65-F5344CB8AC3E}">
        <p14:creationId xmlns:p14="http://schemas.microsoft.com/office/powerpoint/2010/main" val="23385784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036" y="268942"/>
            <a:ext cx="7982237" cy="24929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8424293-D56B-4BF0-BAD2-771CFDF63BD0}" type="slidenum">
              <a:rPr lang="en-US"/>
              <a:pPr>
                <a:defRPr/>
              </a:pPr>
              <a:t>‹#›</a:t>
            </a:fld>
            <a:endParaRPr lang="en-US" dirty="0"/>
          </a:p>
        </p:txBody>
      </p:sp>
    </p:spTree>
    <p:extLst>
      <p:ext uri="{BB962C8B-B14F-4D97-AF65-F5344CB8AC3E}">
        <p14:creationId xmlns:p14="http://schemas.microsoft.com/office/powerpoint/2010/main" val="2307537204"/>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Tree>
    <p:extLst>
      <p:ext uri="{BB962C8B-B14F-4D97-AF65-F5344CB8AC3E}">
        <p14:creationId xmlns:p14="http://schemas.microsoft.com/office/powerpoint/2010/main" val="1650629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5-10 Bullet Point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0852" y="1431296"/>
            <a:ext cx="3927475" cy="1135247"/>
          </a:xfrm>
        </p:spPr>
        <p:txBody>
          <a:bodyPr/>
          <a:lstStyle>
            <a:lvl5pPr marL="100584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3"/>
          <p:cNvSpPr>
            <a:spLocks noGrp="1"/>
          </p:cNvSpPr>
          <p:nvPr>
            <p:ph sz="quarter" idx="14"/>
          </p:nvPr>
        </p:nvSpPr>
        <p:spPr>
          <a:xfrm>
            <a:off x="4689289" y="1431296"/>
            <a:ext cx="3927475" cy="1135247"/>
          </a:xfrm>
        </p:spPr>
        <p:txBody>
          <a:bodyPr/>
          <a:lstStyle>
            <a:lvl5pPr marL="100584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p:cNvSpPr txBox="1"/>
          <p:nvPr userDrawn="1"/>
        </p:nvSpPr>
        <p:spPr>
          <a:xfrm>
            <a:off x="1011836" y="6745573"/>
            <a:ext cx="914400" cy="914400"/>
          </a:xfrm>
          <a:prstGeom prst="rect">
            <a:avLst/>
          </a:prstGeom>
          <a:noFill/>
        </p:spPr>
        <p:txBody>
          <a:bodyPr wrap="none" lIns="0" tIns="0" rIns="0" bIns="0" rtlCol="0" anchor="t" anchorCtr="0">
            <a:noAutofit/>
          </a:bodyPr>
          <a:lstStyle/>
          <a:p>
            <a:endParaRPr lang="en-US" sz="1000" dirty="0">
              <a:solidFill>
                <a:srgbClr val="000000"/>
              </a:solidFill>
              <a:latin typeface="Soleil" charset="0"/>
              <a:ea typeface="Soleil" charset="0"/>
              <a:cs typeface="Soleil" charset="0"/>
            </a:endParaRP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32CE3F7E-41FA-494C-8DBE-EF82D7078FB2}"/>
              </a:ext>
            </a:extLst>
          </p:cNvPr>
          <p:cNvSpPr txBox="1">
            <a:spLocks/>
          </p:cNvSpPr>
          <p:nvPr userDrawn="1"/>
        </p:nvSpPr>
        <p:spPr>
          <a:xfrm>
            <a:off x="8188306" y="6555025"/>
            <a:ext cx="738510" cy="36576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000" smtClean="0">
                <a:solidFill>
                  <a:srgbClr val="000000"/>
                </a:solidFill>
                <a:latin typeface="Arial" charset="0"/>
                <a:ea typeface="Arial" charset="0"/>
                <a:cs typeface="Arial" charset="0"/>
              </a:rPr>
              <a:pPr algn="r"/>
              <a:t>‹#›</a:t>
            </a:fld>
            <a:endParaRPr lang="en-US" sz="10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67339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solidFill>
                  <a:srgbClr val="000000"/>
                </a:solidFill>
              </a:rPr>
              <a:pPr/>
              <a:t>‹#›</a:t>
            </a:fld>
            <a:endParaRPr lang="en-US" dirty="0">
              <a:solidFill>
                <a:srgbClr val="000000"/>
              </a:solidFill>
            </a:endParaRPr>
          </a:p>
        </p:txBody>
      </p:sp>
      <p:sp>
        <p:nvSpPr>
          <p:cNvPr id="9" name="Title 1"/>
          <p:cNvSpPr>
            <a:spLocks noGrp="1"/>
          </p:cNvSpPr>
          <p:nvPr>
            <p:ph type="title"/>
          </p:nvPr>
        </p:nvSpPr>
        <p:spPr>
          <a:xfrm>
            <a:off x="130629" y="-76200"/>
            <a:ext cx="8882742" cy="1143000"/>
          </a:xfrm>
        </p:spPr>
        <p:txBody>
          <a:bodyPr>
            <a:normAutofit/>
          </a:bodyPr>
          <a:lstStyle>
            <a:lvl1pPr>
              <a:defRPr sz="3200" b="1">
                <a:solidFill>
                  <a:srgbClr val="002060"/>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2475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1485" y="1006088"/>
            <a:ext cx="8251450"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1416601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Tree>
    <p:extLst>
      <p:ext uri="{BB962C8B-B14F-4D97-AF65-F5344CB8AC3E}">
        <p14:creationId xmlns:p14="http://schemas.microsoft.com/office/powerpoint/2010/main" val="401751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836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1806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dirty="0"/>
              <a:t>Click to edit Master title style</a:t>
            </a:r>
          </a:p>
        </p:txBody>
      </p:sp>
    </p:spTree>
    <p:extLst>
      <p:ext uri="{BB962C8B-B14F-4D97-AF65-F5344CB8AC3E}">
        <p14:creationId xmlns:p14="http://schemas.microsoft.com/office/powerpoint/2010/main" val="209244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lvl1pPr>
              <a:defRPr b="0" i="0">
                <a:latin typeface="Arial" charset="0"/>
              </a:defRPr>
            </a:lvl1pPr>
          </a:lstStyle>
          <a:p>
            <a:fld id="{DF8096FD-41B5-2F46-9EA1-01A78F535848}" type="slidenum">
              <a:rPr lang="en-US" smtClean="0">
                <a:solidFill>
                  <a:srgbClr val="000000"/>
                </a:solidFill>
              </a:rPr>
              <a:pPr/>
              <a:t>‹#›</a:t>
            </a:fld>
            <a:endParaRPr lang="en-US" dirty="0">
              <a:solidFill>
                <a:srgbClr val="000000"/>
              </a:solidFill>
            </a:endParaRPr>
          </a:p>
        </p:txBody>
      </p:sp>
      <p:sp>
        <p:nvSpPr>
          <p:cNvPr id="4" name="Title 1"/>
          <p:cNvSpPr>
            <a:spLocks noGrp="1"/>
          </p:cNvSpPr>
          <p:nvPr>
            <p:ph type="ctrTitle"/>
          </p:nvPr>
        </p:nvSpPr>
        <p:spPr>
          <a:xfrm>
            <a:off x="454958" y="3200207"/>
            <a:ext cx="7772400" cy="415498"/>
          </a:xfrm>
        </p:spPr>
        <p:txBody>
          <a:bodyPr anchor="t" anchorCtr="0">
            <a:spAutoFit/>
          </a:bodyPr>
          <a:lstStyle>
            <a:lvl1pPr algn="l">
              <a:defRPr sz="3000"/>
            </a:lvl1pPr>
          </a:lstStyle>
          <a:p>
            <a:r>
              <a:rPr lang="en-US" dirty="0"/>
              <a:t>Click to edit Master title style</a:t>
            </a:r>
          </a:p>
        </p:txBody>
      </p:sp>
    </p:spTree>
    <p:extLst>
      <p:ext uri="{BB962C8B-B14F-4D97-AF65-F5344CB8AC3E}">
        <p14:creationId xmlns:p14="http://schemas.microsoft.com/office/powerpoint/2010/main" val="392625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lvl1pPr>
              <a:defRPr b="0" i="0">
                <a:latin typeface="Arial" charset="0"/>
              </a:defRPr>
            </a:lvl1pPr>
          </a:lstStyle>
          <a:p>
            <a:fld id="{DF8096FD-41B5-2F46-9EA1-01A78F53584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9132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81228" y="2001838"/>
            <a:ext cx="7691403" cy="997196"/>
          </a:xfrm>
        </p:spPr>
        <p:txBody>
          <a:bodyPr wrap="square" anchor="t" anchorCtr="0">
            <a:spAutoFit/>
          </a:bodyPr>
          <a:lstStyle>
            <a:lvl1pPr algn="l">
              <a:defRPr sz="3600" baseline="0">
                <a:latin typeface="Arial" charset="0"/>
                <a:ea typeface="Arial" charset="0"/>
                <a:cs typeface="Arial" charset="0"/>
              </a:defRPr>
            </a:lvl1pPr>
          </a:lstStyle>
          <a:p>
            <a:r>
              <a:rPr lang="en-US" dirty="0"/>
              <a:t>Click to edit Title. Adjust from 36 – 40 pt. font. Two lines maximum.</a:t>
            </a:r>
          </a:p>
        </p:txBody>
      </p:sp>
      <p:sp>
        <p:nvSpPr>
          <p:cNvPr id="3" name="Subtitle 2"/>
          <p:cNvSpPr>
            <a:spLocks noGrp="1"/>
          </p:cNvSpPr>
          <p:nvPr>
            <p:ph type="subTitle" idx="1" hasCustomPrompt="1"/>
          </p:nvPr>
        </p:nvSpPr>
        <p:spPr>
          <a:xfrm>
            <a:off x="578707" y="3244334"/>
            <a:ext cx="7693923" cy="406265"/>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0" name="Text Placeholder 19"/>
          <p:cNvSpPr>
            <a:spLocks noGrp="1"/>
          </p:cNvSpPr>
          <p:nvPr>
            <p:ph type="body" sz="quarter" idx="10"/>
          </p:nvPr>
        </p:nvSpPr>
        <p:spPr>
          <a:xfrm>
            <a:off x="578708" y="5961880"/>
            <a:ext cx="1562064" cy="974626"/>
          </a:xfrm>
        </p:spPr>
        <p:txBody>
          <a:bodyPr>
            <a:noAutofit/>
          </a:bodyPr>
          <a:lstStyle>
            <a:lvl1pPr marL="0" indent="0">
              <a:lnSpc>
                <a:spcPct val="120000"/>
              </a:lnSpc>
              <a:spcBef>
                <a:spcPts val="0"/>
              </a:spcBef>
              <a:buFontTx/>
              <a:buNone/>
              <a:defRPr sz="900" b="0" i="0">
                <a:latin typeface="Arial" charset="0"/>
                <a:ea typeface="Arial" charset="0"/>
                <a:cs typeface="Arial" charset="0"/>
              </a:defRPr>
            </a:lvl1pPr>
            <a:lvl2pPr marL="0" indent="0">
              <a:lnSpc>
                <a:spcPct val="120000"/>
              </a:lnSpc>
              <a:spcBef>
                <a:spcPts val="0"/>
              </a:spcBef>
              <a:buFontTx/>
              <a:buNone/>
              <a:defRPr sz="900" b="0" i="0">
                <a:latin typeface="Arial" charset="0"/>
                <a:ea typeface="Arial" charset="0"/>
                <a:cs typeface="Arial" charset="0"/>
              </a:defRPr>
            </a:lvl2pPr>
            <a:lvl3pPr marL="0" indent="0">
              <a:lnSpc>
                <a:spcPct val="120000"/>
              </a:lnSpc>
              <a:spcBef>
                <a:spcPts val="0"/>
              </a:spcBef>
              <a:buFontTx/>
              <a:buNone/>
              <a:defRPr sz="900" b="0" i="0">
                <a:latin typeface="Arial" charset="0"/>
                <a:ea typeface="Arial" charset="0"/>
                <a:cs typeface="Arial" charset="0"/>
              </a:defRPr>
            </a:lvl3pPr>
            <a:lvl4pPr marL="0" indent="0">
              <a:lnSpc>
                <a:spcPct val="120000"/>
              </a:lnSpc>
              <a:spcBef>
                <a:spcPts val="0"/>
              </a:spcBef>
              <a:buFontTx/>
              <a:buNone/>
              <a:defRPr sz="900" b="0" i="0">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2300416" y="5972638"/>
            <a:ext cx="1562064" cy="974626"/>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p:ph type="body" sz="quarter" idx="12"/>
          </p:nvPr>
        </p:nvSpPr>
        <p:spPr>
          <a:xfrm>
            <a:off x="4013886" y="5972638"/>
            <a:ext cx="1562064" cy="936154"/>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05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5" hasCustomPrompt="1"/>
          </p:nvPr>
        </p:nvSpPr>
        <p:spPr>
          <a:xfrm>
            <a:off x="578707" y="4956057"/>
            <a:ext cx="5929312" cy="274320"/>
          </a:xfrm>
        </p:spPr>
        <p:txBody>
          <a:bodyPr>
            <a:noAutofit/>
          </a:bodyPr>
          <a:lstStyle>
            <a:lvl1pPr marL="0" indent="0">
              <a:spcBef>
                <a:spcPts val="1200"/>
              </a:spcBef>
              <a:buFontTx/>
              <a:buNone/>
              <a:defRPr sz="1400" b="1" baseline="0"/>
            </a:lvl1pPr>
          </a:lstStyle>
          <a:p>
            <a:pPr lvl="0"/>
            <a:r>
              <a:rPr lang="en-US" dirty="0"/>
              <a:t>Click to add Presenters Name, Name &amp; Name</a:t>
            </a:r>
          </a:p>
        </p:txBody>
      </p:sp>
      <p:sp>
        <p:nvSpPr>
          <p:cNvPr id="14" name="Content Placeholder 6"/>
          <p:cNvSpPr>
            <a:spLocks noGrp="1"/>
          </p:cNvSpPr>
          <p:nvPr>
            <p:ph sz="quarter" idx="16" hasCustomPrompt="1"/>
          </p:nvPr>
        </p:nvSpPr>
        <p:spPr>
          <a:xfrm>
            <a:off x="578707" y="4689955"/>
            <a:ext cx="5929312" cy="274320"/>
          </a:xfrm>
        </p:spPr>
        <p:txBody>
          <a:bodyPr>
            <a:noAutofit/>
          </a:bodyPr>
          <a:lstStyle>
            <a:lvl1pPr marL="0" indent="0">
              <a:spcBef>
                <a:spcPts val="1200"/>
              </a:spcBef>
              <a:buFontTx/>
              <a:buNone/>
              <a:defRPr sz="1400" b="1" baseline="0"/>
            </a:lvl1pPr>
          </a:lstStyle>
          <a:p>
            <a:pPr lvl="0"/>
            <a:r>
              <a:rPr lang="en-US" dirty="0"/>
              <a:t>Click to add “Presented By:”</a:t>
            </a:r>
          </a:p>
        </p:txBody>
      </p:sp>
      <p:sp>
        <p:nvSpPr>
          <p:cNvPr id="15" name="Content Placeholder 6"/>
          <p:cNvSpPr>
            <a:spLocks noGrp="1"/>
          </p:cNvSpPr>
          <p:nvPr>
            <p:ph sz="quarter" idx="17" hasCustomPrompt="1"/>
          </p:nvPr>
        </p:nvSpPr>
        <p:spPr>
          <a:xfrm>
            <a:off x="578707" y="5555495"/>
            <a:ext cx="3150611" cy="320040"/>
          </a:xfrm>
        </p:spPr>
        <p:txBody>
          <a:bodyPr>
            <a:noAutofit/>
          </a:bodyPr>
          <a:lstStyle>
            <a:lvl1pPr marL="0" indent="0">
              <a:spcBef>
                <a:spcPts val="1200"/>
              </a:spcBef>
              <a:buFontTx/>
              <a:buNone/>
              <a:defRPr sz="1400" b="0" baseline="0"/>
            </a:lvl1pPr>
          </a:lstStyle>
          <a:p>
            <a:pPr lvl="0"/>
            <a:r>
              <a:rPr lang="en-US" dirty="0"/>
              <a:t>Click to add Date</a:t>
            </a:r>
          </a:p>
        </p:txBody>
      </p:sp>
    </p:spTree>
    <p:extLst>
      <p:ext uri="{BB962C8B-B14F-4D97-AF65-F5344CB8AC3E}">
        <p14:creationId xmlns:p14="http://schemas.microsoft.com/office/powerpoint/2010/main" val="3718108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s with Pictures">
    <p:spTree>
      <p:nvGrpSpPr>
        <p:cNvPr id="1" name=""/>
        <p:cNvGrpSpPr/>
        <p:nvPr/>
      </p:nvGrpSpPr>
      <p:grpSpPr>
        <a:xfrm>
          <a:off x="0" y="0"/>
          <a:ext cx="0" cy="0"/>
          <a:chOff x="0" y="0"/>
          <a:chExt cx="0" cy="0"/>
        </a:xfrm>
      </p:grpSpPr>
      <p:sp>
        <p:nvSpPr>
          <p:cNvPr id="44" name="Picture Placeholder 4"/>
          <p:cNvSpPr>
            <a:spLocks noGrp="1"/>
          </p:cNvSpPr>
          <p:nvPr>
            <p:ph type="pic" sz="quarter" idx="28"/>
          </p:nvPr>
        </p:nvSpPr>
        <p:spPr>
          <a:xfrm>
            <a:off x="4796547" y="3551826"/>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dirty="0"/>
              <a:t>Click icon to add picture</a:t>
            </a:r>
          </a:p>
        </p:txBody>
      </p:sp>
      <p:sp>
        <p:nvSpPr>
          <p:cNvPr id="31" name="Picture Placeholder 4"/>
          <p:cNvSpPr>
            <a:spLocks noGrp="1"/>
          </p:cNvSpPr>
          <p:nvPr>
            <p:ph type="pic" sz="quarter" idx="27"/>
          </p:nvPr>
        </p:nvSpPr>
        <p:spPr>
          <a:xfrm>
            <a:off x="710861" y="3550808"/>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dirty="0"/>
              <a:t>Click icon to add picture</a:t>
            </a:r>
          </a:p>
        </p:txBody>
      </p:sp>
      <p:sp>
        <p:nvSpPr>
          <p:cNvPr id="26" name="Text Placeholder 25"/>
          <p:cNvSpPr>
            <a:spLocks noGrp="1"/>
          </p:cNvSpPr>
          <p:nvPr>
            <p:ph type="body" sz="quarter" idx="10" hasCustomPrompt="1"/>
          </p:nvPr>
        </p:nvSpPr>
        <p:spPr>
          <a:xfrm>
            <a:off x="5174437" y="1777496"/>
            <a:ext cx="3577491"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27" name="Text Placeholder 25"/>
          <p:cNvSpPr>
            <a:spLocks noGrp="1"/>
          </p:cNvSpPr>
          <p:nvPr>
            <p:ph type="body" sz="quarter" idx="11" hasCustomPrompt="1"/>
          </p:nvPr>
        </p:nvSpPr>
        <p:spPr>
          <a:xfrm>
            <a:off x="1090728" y="1778104"/>
            <a:ext cx="3642637" cy="415498"/>
          </a:xfrm>
          <a:ln>
            <a:noFill/>
          </a:ln>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0" name="Text Placeholder 25"/>
          <p:cNvSpPr>
            <a:spLocks noGrp="1"/>
          </p:cNvSpPr>
          <p:nvPr>
            <p:ph type="body" sz="quarter" idx="12" hasCustomPrompt="1"/>
          </p:nvPr>
        </p:nvSpPr>
        <p:spPr>
          <a:xfrm>
            <a:off x="1090728" y="2076799"/>
            <a:ext cx="2744651"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2" name="Text Placeholder 25"/>
          <p:cNvSpPr>
            <a:spLocks noGrp="1"/>
          </p:cNvSpPr>
          <p:nvPr>
            <p:ph type="body" sz="quarter" idx="13" hasCustomPrompt="1"/>
          </p:nvPr>
        </p:nvSpPr>
        <p:spPr>
          <a:xfrm>
            <a:off x="5174437" y="2077817"/>
            <a:ext cx="2744651"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3" name="Text Placeholder 25"/>
          <p:cNvSpPr>
            <a:spLocks noGrp="1"/>
          </p:cNvSpPr>
          <p:nvPr>
            <p:ph type="body" sz="quarter" idx="14" hasCustomPrompt="1"/>
          </p:nvPr>
        </p:nvSpPr>
        <p:spPr>
          <a:xfrm>
            <a:off x="1090728" y="2467217"/>
            <a:ext cx="3642637"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4" name="Text Placeholder 25"/>
          <p:cNvSpPr>
            <a:spLocks noGrp="1"/>
          </p:cNvSpPr>
          <p:nvPr>
            <p:ph type="body" sz="quarter" idx="15" hasCustomPrompt="1"/>
          </p:nvPr>
        </p:nvSpPr>
        <p:spPr>
          <a:xfrm>
            <a:off x="5174437" y="2468235"/>
            <a:ext cx="3577309" cy="826573"/>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5" name="Text Placeholder 25"/>
          <p:cNvSpPr>
            <a:spLocks noGrp="1"/>
          </p:cNvSpPr>
          <p:nvPr>
            <p:ph type="body" sz="quarter" idx="16" hasCustomPrompt="1"/>
          </p:nvPr>
        </p:nvSpPr>
        <p:spPr>
          <a:xfrm>
            <a:off x="5163679" y="4430997"/>
            <a:ext cx="3577491"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6" name="Text Placeholder 25"/>
          <p:cNvSpPr>
            <a:spLocks noGrp="1"/>
          </p:cNvSpPr>
          <p:nvPr>
            <p:ph type="body" sz="quarter" idx="17" hasCustomPrompt="1"/>
          </p:nvPr>
        </p:nvSpPr>
        <p:spPr>
          <a:xfrm>
            <a:off x="1079970" y="4431605"/>
            <a:ext cx="3642637" cy="415498"/>
          </a:xfrm>
          <a:ln>
            <a:noFill/>
          </a:ln>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7" name="Text Placeholder 25"/>
          <p:cNvSpPr>
            <a:spLocks noGrp="1"/>
          </p:cNvSpPr>
          <p:nvPr>
            <p:ph type="body" sz="quarter" idx="18" hasCustomPrompt="1"/>
          </p:nvPr>
        </p:nvSpPr>
        <p:spPr>
          <a:xfrm>
            <a:off x="1079970" y="4730300"/>
            <a:ext cx="2744651"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8" name="Text Placeholder 25"/>
          <p:cNvSpPr>
            <a:spLocks noGrp="1"/>
          </p:cNvSpPr>
          <p:nvPr>
            <p:ph type="body" sz="quarter" idx="19" hasCustomPrompt="1"/>
          </p:nvPr>
        </p:nvSpPr>
        <p:spPr>
          <a:xfrm>
            <a:off x="5163679" y="4731318"/>
            <a:ext cx="2744651"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9" name="Text Placeholder 25"/>
          <p:cNvSpPr>
            <a:spLocks noGrp="1"/>
          </p:cNvSpPr>
          <p:nvPr>
            <p:ph type="body" sz="quarter" idx="20" hasCustomPrompt="1"/>
          </p:nvPr>
        </p:nvSpPr>
        <p:spPr>
          <a:xfrm>
            <a:off x="1079971" y="5131476"/>
            <a:ext cx="3652858"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0" name="Text Placeholder 25"/>
          <p:cNvSpPr>
            <a:spLocks noGrp="1"/>
          </p:cNvSpPr>
          <p:nvPr>
            <p:ph type="body" sz="quarter" idx="21" hasCustomPrompt="1"/>
          </p:nvPr>
        </p:nvSpPr>
        <p:spPr>
          <a:xfrm>
            <a:off x="5163679" y="5132494"/>
            <a:ext cx="3587530" cy="826573"/>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1" name="Picture Placeholder 4"/>
          <p:cNvSpPr>
            <a:spLocks noGrp="1"/>
          </p:cNvSpPr>
          <p:nvPr>
            <p:ph type="pic" sz="quarter" idx="23"/>
          </p:nvPr>
        </p:nvSpPr>
        <p:spPr>
          <a:xfrm>
            <a:off x="710861" y="892609"/>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dirty="0"/>
              <a:t>Click icon to add picture</a:t>
            </a:r>
          </a:p>
        </p:txBody>
      </p:sp>
      <p:sp>
        <p:nvSpPr>
          <p:cNvPr id="28" name="Picture Placeholder 4"/>
          <p:cNvSpPr>
            <a:spLocks noGrp="1"/>
          </p:cNvSpPr>
          <p:nvPr>
            <p:ph type="pic" sz="quarter" idx="26"/>
          </p:nvPr>
        </p:nvSpPr>
        <p:spPr>
          <a:xfrm>
            <a:off x="4796547" y="893627"/>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dirty="0"/>
              <a:t>Click icon to add picture</a:t>
            </a:r>
          </a:p>
        </p:txBody>
      </p:sp>
      <p:cxnSp>
        <p:nvCxnSpPr>
          <p:cNvPr id="45" name="Straight Connector 44"/>
          <p:cNvCxnSpPr/>
          <p:nvPr userDrawn="1"/>
        </p:nvCxnSpPr>
        <p:spPr>
          <a:xfrm>
            <a:off x="1079972" y="239608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1079972" y="5063333"/>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163679" y="2397099"/>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163679" y="506435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1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1485" y="1006088"/>
            <a:ext cx="8154632" cy="25255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sz="quarter" idx="10"/>
          </p:nvPr>
        </p:nvSpPr>
        <p:spPr>
          <a:xfrm>
            <a:off x="450850" y="1554480"/>
            <a:ext cx="8229600" cy="4549819"/>
          </a:xfrm>
        </p:spPr>
        <p:txBody>
          <a:bodyPr/>
          <a:lstStyle>
            <a:lvl2pPr marL="398463" indent="-173038">
              <a:buClrTx/>
              <a:buFont typeface="Arial" panose="020B0604020202020204" pitchFamily="34" charset="0"/>
              <a:buChar char="–"/>
              <a:defRPr/>
            </a:lvl2pPr>
            <a:lvl3pPr marL="569913" indent="-171450">
              <a:buClrTx/>
              <a:buFont typeface="Arial" panose="020B0604020202020204" pitchFamily="34" charset="0"/>
              <a:buChar char="–"/>
              <a:defRPr sz="1100"/>
            </a:lvl3pPr>
            <a:lvl4pPr marL="742950" indent="-173038">
              <a:buClrTx/>
              <a:buFont typeface="Arial" panose="020B0604020202020204" pitchFamily="34" charset="0"/>
              <a:buChar char="–"/>
              <a:defRPr sz="1100"/>
            </a:lvl4pPr>
            <a:lvl5pPr marL="914400" indent="-173038">
              <a:buClrTx/>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206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1485" y="1006088"/>
            <a:ext cx="8251450"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23033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Taupe">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454958" y="3200207"/>
            <a:ext cx="77724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3250380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4" name="Title 1"/>
          <p:cNvSpPr>
            <a:spLocks noGrp="1"/>
          </p:cNvSpPr>
          <p:nvPr>
            <p:ph type="ctrTitle" hasCustomPrompt="1"/>
          </p:nvPr>
        </p:nvSpPr>
        <p:spPr>
          <a:xfrm>
            <a:off x="454958" y="3200207"/>
            <a:ext cx="7772400" cy="415498"/>
          </a:xfrm>
        </p:spPr>
        <p:txBody>
          <a:bodyPr anchor="t" anchorCtr="0">
            <a:spAutoFit/>
          </a:bodyPr>
          <a:lstStyle>
            <a:lvl1pPr algn="l">
              <a:defRPr sz="3000" baseline="0"/>
            </a:lvl1pPr>
          </a:lstStyle>
          <a:p>
            <a:r>
              <a:rPr lang="en-US" dirty="0"/>
              <a:t>Click to Edit. Adjust size from 30 – 38 pt.</a:t>
            </a:r>
          </a:p>
        </p:txBody>
      </p:sp>
    </p:spTree>
    <p:extLst>
      <p:ext uri="{BB962C8B-B14F-4D97-AF65-F5344CB8AC3E}">
        <p14:creationId xmlns:p14="http://schemas.microsoft.com/office/powerpoint/2010/main" val="4185394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4" name="Title 1"/>
          <p:cNvSpPr>
            <a:spLocks noGrp="1"/>
          </p:cNvSpPr>
          <p:nvPr>
            <p:ph type="ctrTitle" hasCustomPrompt="1"/>
          </p:nvPr>
        </p:nvSpPr>
        <p:spPr>
          <a:xfrm>
            <a:off x="454958" y="3200207"/>
            <a:ext cx="7772400" cy="415498"/>
          </a:xfrm>
        </p:spPr>
        <p:txBody>
          <a:bodyPr anchor="t" anchorCtr="0">
            <a:spAutoFit/>
          </a:bodyPr>
          <a:lstStyle>
            <a:lvl1pPr algn="l">
              <a:defRPr sz="3000" baseline="0"/>
            </a:lvl1pPr>
          </a:lstStyle>
          <a:p>
            <a:r>
              <a:rPr lang="en-US" dirty="0"/>
              <a:t>Click to Edit. Adjust size from 30 – 38 pt.</a:t>
            </a:r>
          </a:p>
        </p:txBody>
      </p:sp>
      <p:sp>
        <p:nvSpPr>
          <p:cNvPr id="3" name="Rectangle 2"/>
          <p:cNvSpPr/>
          <p:nvPr userDrawn="1"/>
        </p:nvSpPr>
        <p:spPr>
          <a:xfrm>
            <a:off x="8195274" y="6192251"/>
            <a:ext cx="916642" cy="64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solidFill>
                <a:srgbClr val="FFFFFF"/>
              </a:solidFill>
              <a:latin typeface="Arial Regular" charset="0"/>
              <a:ea typeface="Arial Regular" charset="0"/>
              <a:cs typeface="Arial Regular" charset="0"/>
            </a:endParaRPr>
          </a:p>
        </p:txBody>
      </p:sp>
      <p:sp>
        <p:nvSpPr>
          <p:cNvPr id="7" name="Rectangle 6"/>
          <p:cNvSpPr/>
          <p:nvPr userDrawn="1"/>
        </p:nvSpPr>
        <p:spPr>
          <a:xfrm>
            <a:off x="8073837" y="-176462"/>
            <a:ext cx="1070163" cy="222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solidFill>
                <a:srgbClr val="FFFFFF"/>
              </a:solidFill>
              <a:latin typeface="Arial Regular" charset="0"/>
              <a:ea typeface="Arial Regular" charset="0"/>
              <a:cs typeface="Arial Regular" charset="0"/>
            </a:endParaRPr>
          </a:p>
        </p:txBody>
      </p:sp>
    </p:spTree>
    <p:extLst>
      <p:ext uri="{BB962C8B-B14F-4D97-AF65-F5344CB8AC3E}">
        <p14:creationId xmlns:p14="http://schemas.microsoft.com/office/powerpoint/2010/main" val="1858562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Taupe">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454958" y="3200207"/>
            <a:ext cx="77724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384182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415498"/>
          </a:xfrm>
        </p:spPr>
        <p:txBody>
          <a:bodyPr anchor="t" anchorCtr="0">
            <a:spAutoFit/>
          </a:bodyPr>
          <a:lstStyle>
            <a:lvl1pPr algn="l">
              <a:defRPr sz="3000">
                <a:solidFill>
                  <a:schemeClr val="bg1"/>
                </a:solidFill>
              </a:defRPr>
            </a:lvl1pPr>
          </a:lstStyle>
          <a:p>
            <a:r>
              <a:rPr lang="en-US" dirty="0"/>
              <a:t>Click to Edit. Adjust size from 30 – 38 pt.</a:t>
            </a:r>
          </a:p>
        </p:txBody>
      </p:sp>
    </p:spTree>
    <p:extLst>
      <p:ext uri="{BB962C8B-B14F-4D97-AF65-F5344CB8AC3E}">
        <p14:creationId xmlns:p14="http://schemas.microsoft.com/office/powerpoint/2010/main" val="3258589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Yellow">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908158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lvl1pPr>
              <a:defRPr b="0" i="0">
                <a:latin typeface="Arial" charset="0"/>
              </a:defRPr>
            </a:lvl1pPr>
          </a:lstStyle>
          <a:p>
            <a:fld id="{DF8096FD-41B5-2F46-9EA1-01A78F535848}"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448862"/>
            <a:ext cx="7772400" cy="609398"/>
          </a:xfrm>
        </p:spPr>
        <p:txBody>
          <a:bodyPr anchor="t" anchorCtr="0">
            <a:spAutoFit/>
          </a:bodyPr>
          <a:lstStyle>
            <a:lvl1pPr algn="ctr">
              <a:defRPr sz="4400">
                <a:solidFill>
                  <a:schemeClr val="bg1"/>
                </a:solidFill>
              </a:defRPr>
            </a:lvl1pPr>
          </a:lstStyle>
          <a:p>
            <a:r>
              <a:rPr lang="en-US"/>
              <a:t>Click to edit Master title style</a:t>
            </a:r>
            <a:endParaRPr lang="en-US" dirty="0"/>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endParaRPr lang="en-US" sz="1000" dirty="0">
              <a:solidFill>
                <a:srgbClr val="000000"/>
              </a:solidFill>
              <a:latin typeface="Arial Regular" charset="0"/>
              <a:ea typeface="Arial Regular" charset="0"/>
              <a:cs typeface="Arial Regular" charset="0"/>
            </a:endParaRPr>
          </a:p>
        </p:txBody>
      </p:sp>
    </p:spTree>
    <p:extLst>
      <p:ext uri="{BB962C8B-B14F-4D97-AF65-F5344CB8AC3E}">
        <p14:creationId xmlns:p14="http://schemas.microsoft.com/office/powerpoint/2010/main" val="1330300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Black &amp; Whi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solidFill>
                <a:srgbClr val="FFFFFF"/>
              </a:solidFill>
              <a:latin typeface="Arial Regular" charset="0"/>
              <a:ea typeface="Arial Regular" charset="0"/>
              <a:cs typeface="Arial Regular" charset="0"/>
            </a:endParaRPr>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endParaRPr lang="en-US" sz="1000" dirty="0">
              <a:solidFill>
                <a:srgbClr val="000000"/>
              </a:solidFill>
              <a:latin typeface="Arial Regular" charset="0"/>
              <a:ea typeface="Arial Regular" charset="0"/>
              <a:cs typeface="Arial Regular" charset="0"/>
            </a:endParaRPr>
          </a:p>
        </p:txBody>
      </p:sp>
      <p:sp>
        <p:nvSpPr>
          <p:cNvPr id="9" name="Title 1"/>
          <p:cNvSpPr>
            <a:spLocks noGrp="1"/>
          </p:cNvSpPr>
          <p:nvPr>
            <p:ph type="ctrTitle"/>
          </p:nvPr>
        </p:nvSpPr>
        <p:spPr>
          <a:xfrm>
            <a:off x="685800" y="2448862"/>
            <a:ext cx="7772400" cy="609398"/>
          </a:xfrm>
        </p:spPr>
        <p:txBody>
          <a:bodyPr anchor="t" anchorCtr="0">
            <a:spAutoFit/>
          </a:bodyPr>
          <a:lstStyle>
            <a:lvl1pPr algn="ctr">
              <a:defRPr sz="440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a:clrChange>
              <a:clrFrom>
                <a:srgbClr val="FDFDFD"/>
              </a:clrFrom>
              <a:clrTo>
                <a:srgbClr val="FDFDFD">
                  <a:alpha val="0"/>
                </a:srgbClr>
              </a:clrTo>
            </a:clrChange>
          </a:blip>
          <a:stretch>
            <a:fillRect/>
          </a:stretch>
        </p:blipFill>
        <p:spPr>
          <a:xfrm>
            <a:off x="4106312" y="4648130"/>
            <a:ext cx="917379" cy="1420801"/>
          </a:xfrm>
          <a:prstGeom prst="rect">
            <a:avLst/>
          </a:prstGeom>
        </p:spPr>
      </p:pic>
    </p:spTree>
    <p:extLst>
      <p:ext uri="{BB962C8B-B14F-4D97-AF65-F5344CB8AC3E}">
        <p14:creationId xmlns:p14="http://schemas.microsoft.com/office/powerpoint/2010/main" val="2135277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Opening Slide">
    <p:spTree>
      <p:nvGrpSpPr>
        <p:cNvPr id="1" name=""/>
        <p:cNvGrpSpPr/>
        <p:nvPr/>
      </p:nvGrpSpPr>
      <p:grpSpPr>
        <a:xfrm>
          <a:off x="0" y="0"/>
          <a:ext cx="0" cy="0"/>
          <a:chOff x="0" y="0"/>
          <a:chExt cx="0" cy="0"/>
        </a:xfrm>
      </p:grpSpPr>
      <p:sp>
        <p:nvSpPr>
          <p:cNvPr id="2" name="Title 1"/>
          <p:cNvSpPr>
            <a:spLocks noGrp="1"/>
          </p:cNvSpPr>
          <p:nvPr>
            <p:ph type="title"/>
          </p:nvPr>
        </p:nvSpPr>
        <p:spPr>
          <a:xfrm>
            <a:off x="417942" y="2105020"/>
            <a:ext cx="2860717" cy="775853"/>
          </a:xfrm>
        </p:spPr>
        <p:txBody>
          <a:bodyPr anchor="t" anchorCtr="0">
            <a:spAutoFit/>
          </a:bodyPr>
          <a:lstStyle>
            <a:lvl1pPr>
              <a:lnSpc>
                <a:spcPct val="100000"/>
              </a:lnSpc>
              <a:defRPr sz="252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036887" y="1401422"/>
            <a:ext cx="3891065" cy="323166"/>
          </a:xfrm>
          <a:prstGeom prst="rect">
            <a:avLst/>
          </a:prstGeom>
        </p:spPr>
        <p:txBody>
          <a:bodyPr/>
          <a:lstStyle>
            <a:lvl1pPr marL="0" indent="0">
              <a:buNone/>
              <a:defRPr sz="1176" b="1" i="0" spc="252">
                <a:solidFill>
                  <a:schemeClr val="tx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a:t>Click to edit Master text styles</a:t>
            </a:r>
          </a:p>
        </p:txBody>
      </p:sp>
      <p:sp>
        <p:nvSpPr>
          <p:cNvPr id="12" name="Slide Number Placeholder 11"/>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solidFill>
                  <a:srgbClr val="000000"/>
                </a:solidFill>
              </a:rPr>
              <a:pPr/>
              <a:t>‹#›</a:t>
            </a:fld>
            <a:endParaRPr lang="en-US" dirty="0">
              <a:solidFill>
                <a:srgbClr val="000000"/>
              </a:solidFill>
            </a:endParaRPr>
          </a:p>
        </p:txBody>
      </p:sp>
      <p:sp>
        <p:nvSpPr>
          <p:cNvPr id="14" name="Text Placeholder 2"/>
          <p:cNvSpPr>
            <a:spLocks noGrp="1"/>
          </p:cNvSpPr>
          <p:nvPr>
            <p:ph type="body" idx="11"/>
          </p:nvPr>
        </p:nvSpPr>
        <p:spPr>
          <a:xfrm>
            <a:off x="4036886" y="3736849"/>
            <a:ext cx="3891065" cy="323166"/>
          </a:xfrm>
          <a:prstGeom prst="rect">
            <a:avLst/>
          </a:prstGeom>
        </p:spPr>
        <p:txBody>
          <a:bodyPr/>
          <a:lstStyle>
            <a:lvl1pPr marL="0" indent="0">
              <a:buNone/>
              <a:defRPr sz="1176" b="1" i="0" spc="252">
                <a:solidFill>
                  <a:schemeClr val="tx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
        <p:nvSpPr>
          <p:cNvPr id="15" name="Content Placeholder 2"/>
          <p:cNvSpPr>
            <a:spLocks noGrp="1"/>
          </p:cNvSpPr>
          <p:nvPr>
            <p:ph idx="12"/>
          </p:nvPr>
        </p:nvSpPr>
        <p:spPr>
          <a:xfrm>
            <a:off x="4036885" y="2035768"/>
            <a:ext cx="3891067" cy="1703030"/>
          </a:xfrm>
          <a:prstGeom prst="rect">
            <a:avLst/>
          </a:prstGeom>
        </p:spPr>
        <p:txBody>
          <a:bodyPr/>
          <a:lstStyle>
            <a:lvl1pPr marL="144027" indent="-144027">
              <a:buFont typeface="Wingdings 2" panose="05020102010507070707" pitchFamily="18" charset="2"/>
              <a:buChar char="Ã"/>
              <a:defRPr sz="924"/>
            </a:lvl1pPr>
            <a:lvl2pPr marL="193369" indent="-96017">
              <a:buFont typeface="Arial" panose="020B0604020202020204" pitchFamily="34" charset="0"/>
              <a:buChar char="•"/>
              <a:defRPr/>
            </a:lvl2pPr>
            <a:lvl3pPr marL="238711" indent="-92018">
              <a:buFont typeface="Arial" panose="020B0604020202020204" pitchFamily="34" charset="0"/>
              <a:buChar char="•"/>
              <a:defRPr sz="924"/>
            </a:lvl3pPr>
            <a:lvl4pPr marL="290721" indent="-97352">
              <a:buFont typeface="Arial" panose="020B0604020202020204" pitchFamily="34" charset="0"/>
              <a:buChar char="•"/>
              <a:defRPr sz="924"/>
            </a:lvl4pPr>
            <a:lvl5pPr marL="336062" indent="-97352">
              <a:buFont typeface="Arial" panose="020B0604020202020204" pitchFamily="34" charset="0"/>
              <a:buChar char="•"/>
              <a:defRPr sz="9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036886" y="4376098"/>
            <a:ext cx="3891066" cy="1703030"/>
          </a:xfrm>
          <a:prstGeom prst="rect">
            <a:avLst/>
          </a:prstGeom>
        </p:spPr>
        <p:txBody>
          <a:bodyPr/>
          <a:lstStyle>
            <a:lvl1pPr marL="144027" indent="-144027">
              <a:buFont typeface="Wingdings 2" panose="05020102010507070707" pitchFamily="18" charset="2"/>
              <a:buChar char="Ã"/>
              <a:defRPr sz="924"/>
            </a:lvl1pPr>
            <a:lvl2pPr marL="193369" indent="-96017">
              <a:buFont typeface="Arial" panose="020B0604020202020204" pitchFamily="34" charset="0"/>
              <a:buChar char="•"/>
              <a:defRPr/>
            </a:lvl2pPr>
            <a:lvl3pPr marL="290721" indent="-97352">
              <a:buFont typeface="Arial" panose="020B0604020202020204" pitchFamily="34" charset="0"/>
              <a:buChar char="•"/>
              <a:defRPr sz="924"/>
            </a:lvl3pPr>
            <a:lvl4pPr marL="388073" indent="-97352">
              <a:buFont typeface="Arial" panose="020B0604020202020204" pitchFamily="34" charset="0"/>
              <a:buChar char="•"/>
              <a:defRPr sz="924"/>
            </a:lvl4pPr>
            <a:lvl5pPr marL="477422" indent="-92018">
              <a:buFont typeface="Arial" panose="020B0604020202020204" pitchFamily="34" charset="0"/>
              <a:buChar char="•"/>
              <a:defRPr sz="9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420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Slide Number Placeholder 10"/>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2300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349857"/>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51480"/>
          </a:xfr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
        <p:nvSpPr>
          <p:cNvPr id="20" name="Text Placeholder 19"/>
          <p:cNvSpPr>
            <a:spLocks noGrp="1"/>
          </p:cNvSpPr>
          <p:nvPr>
            <p:ph type="body" sz="quarter" idx="10"/>
          </p:nvPr>
        </p:nvSpPr>
        <p:spPr>
          <a:xfrm>
            <a:off x="578710"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2300418"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9"/>
          <p:cNvSpPr>
            <a:spLocks noGrp="1"/>
          </p:cNvSpPr>
          <p:nvPr>
            <p:ph type="body" sz="quarter" idx="12"/>
          </p:nvPr>
        </p:nvSpPr>
        <p:spPr>
          <a:xfrm>
            <a:off x="4013891"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45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415498"/>
          </a:xfrm>
        </p:spPr>
        <p:txBody>
          <a:bodyPr anchor="t" anchorCtr="0">
            <a:spAutoFit/>
          </a:bodyPr>
          <a:lstStyle>
            <a:lvl1pPr algn="l">
              <a:defRPr sz="3000">
                <a:solidFill>
                  <a:schemeClr val="bg1"/>
                </a:solidFill>
              </a:defRPr>
            </a:lvl1pPr>
          </a:lstStyle>
          <a:p>
            <a:r>
              <a:rPr lang="en-US" dirty="0"/>
              <a:t>Click to Edit. Adjust size from 30 – 38 pt.</a:t>
            </a:r>
          </a:p>
        </p:txBody>
      </p:sp>
    </p:spTree>
    <p:extLst>
      <p:ext uri="{BB962C8B-B14F-4D97-AF65-F5344CB8AC3E}">
        <p14:creationId xmlns:p14="http://schemas.microsoft.com/office/powerpoint/2010/main" val="373838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dirty="0"/>
              <a:t>Click to edit Master title style</a:t>
            </a:r>
          </a:p>
        </p:txBody>
      </p:sp>
    </p:spTree>
    <p:extLst>
      <p:ext uri="{BB962C8B-B14F-4D97-AF65-F5344CB8AC3E}">
        <p14:creationId xmlns:p14="http://schemas.microsoft.com/office/powerpoint/2010/main" val="3737831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96772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952500"/>
            <a:ext cx="8882742" cy="5375730"/>
          </a:xfrm>
        </p:spPr>
        <p:txBody>
          <a:bodyPr>
            <a:normAutofit/>
          </a:bodyPr>
          <a:lstStyle>
            <a:lvl1pPr marL="342900" indent="-342900" algn="l" defTabSz="914400" rtl="0" eaLnBrk="1" latinLnBrk="0" hangingPunct="1">
              <a:spcBef>
                <a:spcPts val="1000"/>
              </a:spcBef>
              <a:buClrTx/>
              <a:buFont typeface="Wingdings" pitchFamily="2" charset="2"/>
              <a:buChar char="§"/>
              <a:defRPr lang="en-US" sz="16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lang="en-US" sz="140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lang="en-US" sz="1400"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lang="en-US" sz="14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lang="en-US" sz="140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39700" y="134620"/>
            <a:ext cx="8869680" cy="868680"/>
          </a:xfrm>
          <a:prstGeom prst="rect">
            <a:avLst/>
          </a:prstGeom>
        </p:spPr>
        <p:txBody>
          <a:bodyPr vert="horz" lIns="91440" tIns="45720" rIns="91440" bIns="45720" rtlCol="0" anchor="ctr">
            <a:normAutofit/>
          </a:bodyPr>
          <a:lstStyle>
            <a:lvl1pPr>
              <a:defRPr sz="2400"/>
            </a:lvl1pPr>
          </a:lstStyle>
          <a:p>
            <a:r>
              <a:rPr lang="en-US" dirty="0"/>
              <a:t>Click to edit Master title style</a:t>
            </a:r>
          </a:p>
        </p:txBody>
      </p:sp>
      <p:sp>
        <p:nvSpPr>
          <p:cNvPr id="8" name="Date Placeholder 3"/>
          <p:cNvSpPr>
            <a:spLocks noGrp="1"/>
          </p:cNvSpPr>
          <p:nvPr>
            <p:ph type="dt" sz="half" idx="2"/>
          </p:nvPr>
        </p:nvSpPr>
        <p:spPr>
          <a:xfrm>
            <a:off x="69976" y="6581245"/>
            <a:ext cx="2133600" cy="27675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6934200" y="6568017"/>
            <a:ext cx="2133600" cy="27675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433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solidFill>
                  <a:srgbClr val="000000"/>
                </a:solidFill>
              </a:rPr>
              <a:pPr/>
              <a:t>‹#›</a:t>
            </a:fld>
            <a:endParaRPr lang="en-US" dirty="0">
              <a:solidFill>
                <a:srgbClr val="000000"/>
              </a:solidFill>
            </a:endParaRPr>
          </a:p>
        </p:txBody>
      </p:sp>
      <p:sp>
        <p:nvSpPr>
          <p:cNvPr id="12" name="Content Placeholder 2"/>
          <p:cNvSpPr>
            <a:spLocks noGrp="1"/>
          </p:cNvSpPr>
          <p:nvPr>
            <p:ph sz="half" idx="11"/>
          </p:nvPr>
        </p:nvSpPr>
        <p:spPr>
          <a:xfrm>
            <a:off x="4777855" y="1867190"/>
            <a:ext cx="3949585"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p:cNvSpPr>
            <a:spLocks noGrp="1"/>
          </p:cNvSpPr>
          <p:nvPr>
            <p:ph type="body" idx="12"/>
          </p:nvPr>
        </p:nvSpPr>
        <p:spPr>
          <a:xfrm>
            <a:off x="446620" y="1636358"/>
            <a:ext cx="3891065" cy="230832"/>
          </a:xfrm>
          <a:prstGeom prst="rect">
            <a:avLst/>
          </a:prstGeom>
        </p:spPr>
        <p:txBody>
          <a:bodyPr/>
          <a:lstStyle>
            <a:lvl1pPr marL="0" indent="0">
              <a:buNone/>
              <a:defRPr sz="1000" b="1" i="0" spc="300">
                <a:solidFill>
                  <a:schemeClr val="accent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p:nvPr>
        </p:nvSpPr>
        <p:spPr>
          <a:xfrm>
            <a:off x="4777855" y="1636358"/>
            <a:ext cx="3891065" cy="230832"/>
          </a:xfrm>
          <a:prstGeom prst="rect">
            <a:avLst/>
          </a:prstGeom>
        </p:spPr>
        <p:txBody>
          <a:bodyPr/>
          <a:lstStyle>
            <a:lvl1pPr marL="0" indent="0">
              <a:buNone/>
              <a:defRPr sz="1000" b="1" i="0" spc="300">
                <a:solidFill>
                  <a:schemeClr val="accent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7435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solidFill>
                  <a:srgbClr val="000000"/>
                </a:solidFill>
              </a:rPr>
              <a:pPr/>
              <a:t>‹#›</a:t>
            </a:fld>
            <a:endParaRPr lang="en-US" dirty="0">
              <a:solidFill>
                <a:srgbClr val="000000"/>
              </a:solidFill>
            </a:endParaRPr>
          </a:p>
        </p:txBody>
      </p:sp>
      <p:sp>
        <p:nvSpPr>
          <p:cNvPr id="12" name="Content Placeholder 2"/>
          <p:cNvSpPr>
            <a:spLocks noGrp="1"/>
          </p:cNvSpPr>
          <p:nvPr>
            <p:ph sz="half" idx="11"/>
          </p:nvPr>
        </p:nvSpPr>
        <p:spPr>
          <a:xfrm>
            <a:off x="4777856" y="1867190"/>
            <a:ext cx="3949585"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p:cNvSpPr>
            <a:spLocks noGrp="1"/>
          </p:cNvSpPr>
          <p:nvPr>
            <p:ph type="body" idx="12"/>
          </p:nvPr>
        </p:nvSpPr>
        <p:spPr>
          <a:xfrm>
            <a:off x="446620"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4777856"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3623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solidFill>
                  <a:srgbClr val="000000"/>
                </a:solidFill>
              </a:rPr>
              <a:pPr/>
              <a:t>‹#›</a:t>
            </a:fld>
            <a:endParaRPr lang="en-US" dirty="0">
              <a:solidFill>
                <a:srgbClr val="000000"/>
              </a:solidFill>
            </a:endParaRPr>
          </a:p>
        </p:txBody>
      </p:sp>
      <p:sp>
        <p:nvSpPr>
          <p:cNvPr id="12" name="Content Placeholder 2"/>
          <p:cNvSpPr>
            <a:spLocks noGrp="1"/>
          </p:cNvSpPr>
          <p:nvPr>
            <p:ph sz="half" idx="11"/>
          </p:nvPr>
        </p:nvSpPr>
        <p:spPr>
          <a:xfrm>
            <a:off x="4777856" y="1867190"/>
            <a:ext cx="3949585"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p:cNvSpPr>
            <a:spLocks noGrp="1"/>
          </p:cNvSpPr>
          <p:nvPr>
            <p:ph type="body" idx="12"/>
          </p:nvPr>
        </p:nvSpPr>
        <p:spPr>
          <a:xfrm>
            <a:off x="446620"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4777856"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65005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417583"/>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13484"/>
          </a:xfrm>
          <a:prstGeom prst="rect">
            <a:avLst/>
          </a:prstGeo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
        <p:nvSpPr>
          <p:cNvPr id="20" name="Text Placeholder 19"/>
          <p:cNvSpPr>
            <a:spLocks noGrp="1"/>
          </p:cNvSpPr>
          <p:nvPr>
            <p:ph type="body" sz="quarter" idx="10"/>
          </p:nvPr>
        </p:nvSpPr>
        <p:spPr>
          <a:xfrm>
            <a:off x="578710" y="6004914"/>
            <a:ext cx="1422357" cy="568883"/>
          </a:xfrm>
          <a:prstGeom prst="rect">
            <a:avLst/>
          </a:prstGeom>
        </p:spPr>
        <p:txBody>
          <a:bodyPr>
            <a:noAutofit/>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2300418" y="6004914"/>
            <a:ext cx="1422357" cy="568883"/>
          </a:xfrm>
          <a:prstGeom prst="rect">
            <a:avLst/>
          </a:prstGeom>
        </p:spPr>
        <p:txBody>
          <a:bodyPr>
            <a:noAutofit/>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9"/>
          <p:cNvSpPr>
            <a:spLocks noGrp="1"/>
          </p:cNvSpPr>
          <p:nvPr>
            <p:ph type="body" sz="quarter" idx="12"/>
          </p:nvPr>
        </p:nvSpPr>
        <p:spPr>
          <a:xfrm>
            <a:off x="4013891" y="6004914"/>
            <a:ext cx="1422357" cy="568883"/>
          </a:xfrm>
          <a:prstGeom prst="rect">
            <a:avLst/>
          </a:prstGeom>
        </p:spPr>
        <p:txBody>
          <a:bodyPr>
            <a:noAutofit/>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5292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2" name="Title 1"/>
          <p:cNvSpPr>
            <a:spLocks noGrp="1"/>
          </p:cNvSpPr>
          <p:nvPr>
            <p:ph type="title"/>
          </p:nvPr>
        </p:nvSpPr>
        <p:spPr>
          <a:xfrm>
            <a:off x="417942" y="2105020"/>
            <a:ext cx="2860717" cy="775853"/>
          </a:xfrm>
        </p:spPr>
        <p:txBody>
          <a:bodyPr anchor="t" anchorCtr="0">
            <a:spAutoFit/>
          </a:bodyPr>
          <a:lstStyle>
            <a:lvl1pPr>
              <a:lnSpc>
                <a:spcPct val="100000"/>
              </a:lnSpc>
              <a:defRPr sz="252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036887" y="1401422"/>
            <a:ext cx="3891065" cy="323166"/>
          </a:xfrm>
          <a:prstGeom prst="rect">
            <a:avLst/>
          </a:prstGeom>
        </p:spPr>
        <p:txBody>
          <a:bodyPr/>
          <a:lstStyle>
            <a:lvl1pPr marL="0" indent="0">
              <a:buNone/>
              <a:defRPr sz="1176" b="1" i="0" spc="252">
                <a:solidFill>
                  <a:schemeClr val="tx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a:t>Click to edit Master text styles</a:t>
            </a:r>
          </a:p>
        </p:txBody>
      </p:sp>
      <p:sp>
        <p:nvSpPr>
          <p:cNvPr id="12" name="Slide Number Placeholder 11"/>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pPr/>
              <a:t>‹#›</a:t>
            </a:fld>
            <a:endParaRPr lang="en-US" dirty="0"/>
          </a:p>
        </p:txBody>
      </p:sp>
      <p:sp>
        <p:nvSpPr>
          <p:cNvPr id="14" name="Text Placeholder 2"/>
          <p:cNvSpPr>
            <a:spLocks noGrp="1"/>
          </p:cNvSpPr>
          <p:nvPr>
            <p:ph type="body" idx="11"/>
          </p:nvPr>
        </p:nvSpPr>
        <p:spPr>
          <a:xfrm>
            <a:off x="4036886" y="3736849"/>
            <a:ext cx="3891065" cy="323166"/>
          </a:xfrm>
          <a:prstGeom prst="rect">
            <a:avLst/>
          </a:prstGeom>
        </p:spPr>
        <p:txBody>
          <a:bodyPr/>
          <a:lstStyle>
            <a:lvl1pPr marL="0" indent="0">
              <a:buNone/>
              <a:defRPr sz="1176" b="1" i="0" spc="252">
                <a:solidFill>
                  <a:schemeClr val="tx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
        <p:nvSpPr>
          <p:cNvPr id="15" name="Content Placeholder 2"/>
          <p:cNvSpPr>
            <a:spLocks noGrp="1"/>
          </p:cNvSpPr>
          <p:nvPr>
            <p:ph idx="12"/>
          </p:nvPr>
        </p:nvSpPr>
        <p:spPr>
          <a:xfrm>
            <a:off x="4036885" y="2035768"/>
            <a:ext cx="3891067" cy="1703030"/>
          </a:xfrm>
          <a:prstGeom prst="rect">
            <a:avLst/>
          </a:prstGeom>
        </p:spPr>
        <p:txBody>
          <a:bodyPr/>
          <a:lstStyle>
            <a:lvl1pPr marL="144027" indent="-144027">
              <a:buFont typeface="Wingdings 2" panose="05020102010507070707" pitchFamily="18" charset="2"/>
              <a:buChar char="Ã"/>
              <a:defRPr sz="924"/>
            </a:lvl1pPr>
            <a:lvl2pPr marL="193369" indent="-96017">
              <a:buFont typeface="Arial" panose="020B0604020202020204" pitchFamily="34" charset="0"/>
              <a:buChar char="•"/>
              <a:defRPr/>
            </a:lvl2pPr>
            <a:lvl3pPr marL="238711" indent="-92018">
              <a:buFont typeface="Arial" panose="020B0604020202020204" pitchFamily="34" charset="0"/>
              <a:buChar char="•"/>
              <a:defRPr sz="924"/>
            </a:lvl3pPr>
            <a:lvl4pPr marL="290721" indent="-97352">
              <a:buFont typeface="Arial" panose="020B0604020202020204" pitchFamily="34" charset="0"/>
              <a:buChar char="•"/>
              <a:defRPr sz="924"/>
            </a:lvl4pPr>
            <a:lvl5pPr marL="336062" indent="-97352">
              <a:buFont typeface="Arial" panose="020B0604020202020204" pitchFamily="34" charset="0"/>
              <a:buChar char="•"/>
              <a:defRPr sz="9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036886" y="4376098"/>
            <a:ext cx="3891066" cy="1703030"/>
          </a:xfrm>
          <a:prstGeom prst="rect">
            <a:avLst/>
          </a:prstGeom>
        </p:spPr>
        <p:txBody>
          <a:bodyPr/>
          <a:lstStyle>
            <a:lvl1pPr marL="144027" indent="-144027">
              <a:buFont typeface="Wingdings 2" panose="05020102010507070707" pitchFamily="18" charset="2"/>
              <a:buChar char="Ã"/>
              <a:defRPr sz="924"/>
            </a:lvl1pPr>
            <a:lvl2pPr marL="193369" indent="-96017">
              <a:buFont typeface="Arial" panose="020B0604020202020204" pitchFamily="34" charset="0"/>
              <a:buChar char="•"/>
              <a:defRPr/>
            </a:lvl2pPr>
            <a:lvl3pPr marL="290721" indent="-97352">
              <a:buFont typeface="Arial" panose="020B0604020202020204" pitchFamily="34" charset="0"/>
              <a:buChar char="•"/>
              <a:defRPr sz="924"/>
            </a:lvl3pPr>
            <a:lvl4pPr marL="388073" indent="-97352">
              <a:buFont typeface="Arial" panose="020B0604020202020204" pitchFamily="34" charset="0"/>
              <a:buChar char="•"/>
              <a:defRPr sz="924"/>
            </a:lvl4pPr>
            <a:lvl5pPr marL="477422" indent="-92018">
              <a:buFont typeface="Arial" panose="020B0604020202020204" pitchFamily="34" charset="0"/>
              <a:buChar char="•"/>
              <a:defRPr sz="9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1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0"/>
          </p:nvPr>
        </p:nvSpPr>
        <p:spPr>
          <a:xfrm>
            <a:off x="6861605" y="6601192"/>
            <a:ext cx="2057400" cy="153889"/>
          </a:xfrm>
          <a:prstGeom prst="rect">
            <a:avLst/>
          </a:prstGeom>
        </p:spPr>
        <p:txBody>
          <a:bodyPr/>
          <a:lstStyle>
            <a:lvl1pPr>
              <a:defRPr sz="893">
                <a:latin typeface="Arial" panose="020B0604020202020204" pitchFamily="34" charset="0"/>
                <a:cs typeface="Arial" panose="020B0604020202020204" pitchFamily="34" charset="0"/>
              </a:defRPr>
            </a:lvl1pPr>
          </a:lstStyle>
          <a:p>
            <a:fld id="{DF8096FD-41B5-2F46-9EA1-01A78F535848}" type="slidenum">
              <a:rPr lang="en-US" smtClean="0"/>
              <a:pPr/>
              <a:t>‹#›</a:t>
            </a:fld>
            <a:endParaRPr lang="en-US" dirty="0"/>
          </a:p>
        </p:txBody>
      </p:sp>
      <p:sp>
        <p:nvSpPr>
          <p:cNvPr id="12" name="Content Placeholder 2"/>
          <p:cNvSpPr>
            <a:spLocks noGrp="1"/>
          </p:cNvSpPr>
          <p:nvPr>
            <p:ph sz="half" idx="11"/>
          </p:nvPr>
        </p:nvSpPr>
        <p:spPr>
          <a:xfrm>
            <a:off x="4777856" y="1867190"/>
            <a:ext cx="3949585" cy="984885"/>
          </a:xfrm>
          <a:prstGeom prst="rect">
            <a:avLst/>
          </a:prstGeom>
        </p:spPr>
        <p:txBody>
          <a:bodyPr/>
          <a:lstStyle>
            <a:lvl1pPr marL="0" indent="0">
              <a:buFontTx/>
              <a:buNone/>
              <a:defRPr sz="756"/>
            </a:lvl1pPr>
            <a:lvl2pPr marL="268850" indent="0">
              <a:buFontTx/>
              <a:buNone/>
              <a:defRPr sz="756"/>
            </a:lvl2pPr>
            <a:lvl3pPr marL="422478" indent="0">
              <a:buFontTx/>
              <a:buNone/>
              <a:defRPr sz="756"/>
            </a:lvl3pPr>
            <a:lvl4pPr marL="652920" indent="0">
              <a:buFontTx/>
              <a:buNone/>
              <a:defRPr sz="75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p:cNvSpPr>
            <a:spLocks noGrp="1"/>
          </p:cNvSpPr>
          <p:nvPr>
            <p:ph type="body" idx="12"/>
          </p:nvPr>
        </p:nvSpPr>
        <p:spPr>
          <a:xfrm>
            <a:off x="446620"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4777856" y="1636359"/>
            <a:ext cx="3891065" cy="230832"/>
          </a:xfrm>
          <a:prstGeom prst="rect">
            <a:avLst/>
          </a:prstGeom>
        </p:spPr>
        <p:txBody>
          <a:bodyPr/>
          <a:lstStyle>
            <a:lvl1pPr marL="0" indent="0">
              <a:buNone/>
              <a:defRPr sz="840" b="1" i="0" spc="252">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384071" indent="0">
              <a:buNone/>
              <a:defRPr sz="1679">
                <a:solidFill>
                  <a:schemeClr val="tx1">
                    <a:tint val="75000"/>
                  </a:schemeClr>
                </a:solidFill>
              </a:defRPr>
            </a:lvl2pPr>
            <a:lvl3pPr marL="768142" indent="0">
              <a:buNone/>
              <a:defRPr sz="1513">
                <a:solidFill>
                  <a:schemeClr val="tx1">
                    <a:tint val="75000"/>
                  </a:schemeClr>
                </a:solidFill>
              </a:defRPr>
            </a:lvl3pPr>
            <a:lvl4pPr marL="1152214" indent="0">
              <a:buNone/>
              <a:defRPr sz="1345">
                <a:solidFill>
                  <a:schemeClr val="tx1">
                    <a:tint val="75000"/>
                  </a:schemeClr>
                </a:solidFill>
              </a:defRPr>
            </a:lvl4pPr>
            <a:lvl5pPr marL="1536285" indent="0">
              <a:buNone/>
              <a:defRPr sz="1345">
                <a:solidFill>
                  <a:schemeClr val="tx1">
                    <a:tint val="75000"/>
                  </a:schemeClr>
                </a:solidFill>
              </a:defRPr>
            </a:lvl5pPr>
            <a:lvl6pPr marL="1920356" indent="0">
              <a:buNone/>
              <a:defRPr sz="1345">
                <a:solidFill>
                  <a:schemeClr val="tx1">
                    <a:tint val="75000"/>
                  </a:schemeClr>
                </a:solidFill>
              </a:defRPr>
            </a:lvl6pPr>
            <a:lvl7pPr marL="2304428" indent="0">
              <a:buNone/>
              <a:defRPr sz="1345">
                <a:solidFill>
                  <a:schemeClr val="tx1">
                    <a:tint val="75000"/>
                  </a:schemeClr>
                </a:solidFill>
              </a:defRPr>
            </a:lvl7pPr>
            <a:lvl8pPr marL="2688498" indent="0">
              <a:buNone/>
              <a:defRPr sz="1345">
                <a:solidFill>
                  <a:schemeClr val="tx1">
                    <a:tint val="75000"/>
                  </a:schemeClr>
                </a:solidFill>
              </a:defRPr>
            </a:lvl8pPr>
            <a:lvl9pPr marL="3072570" indent="0">
              <a:buNone/>
              <a:defRPr sz="1345">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45780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1"/>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9"/>
            <a:ext cx="7772400" cy="366616"/>
          </a:xfrm>
        </p:spPr>
        <p:txBody>
          <a:bodyPr anchor="t" anchorCtr="0">
            <a:spAutoFit/>
          </a:bodyPr>
          <a:lstStyle>
            <a:lvl1pPr algn="l">
              <a:defRPr sz="2521"/>
            </a:lvl1pPr>
          </a:lstStyle>
          <a:p>
            <a:r>
              <a:rPr lang="en-US"/>
              <a:t>Click to edit Master title style</a:t>
            </a:r>
            <a:endParaRPr lang="en-US" dirty="0"/>
          </a:p>
        </p:txBody>
      </p:sp>
      <p:sp>
        <p:nvSpPr>
          <p:cNvPr id="7" name="Rectangle 6"/>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1"/>
          </a:xfrm>
          <a:prstGeom prst="rect">
            <a:avLst/>
          </a:prstGeom>
        </p:spPr>
      </p:pic>
      <p:sp>
        <p:nvSpPr>
          <p:cNvPr id="9" name="Rectangle 8"/>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8001"/>
          </a:xfrm>
          <a:prstGeom prst="rect">
            <a:avLst/>
          </a:prstGeom>
        </p:spPr>
      </p:pic>
    </p:spTree>
    <p:extLst>
      <p:ext uri="{BB962C8B-B14F-4D97-AF65-F5344CB8AC3E}">
        <p14:creationId xmlns:p14="http://schemas.microsoft.com/office/powerpoint/2010/main" val="356068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Yellow">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2435535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9"/>
            <a:ext cx="7772400" cy="427718"/>
          </a:xfrm>
        </p:spPr>
        <p:txBody>
          <a:bodyPr anchor="t" anchorCtr="0">
            <a:spAutoFit/>
          </a:bodyPr>
          <a:lstStyle>
            <a:lvl1pPr algn="l">
              <a:defRPr sz="2940"/>
            </a:lvl1pPr>
          </a:lstStyle>
          <a:p>
            <a:r>
              <a:rPr lang="en-US"/>
              <a:t>Click to edit Master title style</a:t>
            </a:r>
            <a:endParaRPr lang="en-US" dirty="0"/>
          </a:p>
        </p:txBody>
      </p:sp>
      <p:sp>
        <p:nvSpPr>
          <p:cNvPr id="7" name="Rectangle 6"/>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30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9"/>
            <a:ext cx="7772400" cy="427718"/>
          </a:xfrm>
        </p:spPr>
        <p:txBody>
          <a:bodyPr anchor="t" anchorCtr="0">
            <a:spAutoFit/>
          </a:bodyPr>
          <a:lstStyle>
            <a:lvl1pPr algn="l">
              <a:defRPr sz="2940">
                <a:solidFill>
                  <a:schemeClr val="bg1"/>
                </a:solidFill>
              </a:defRPr>
            </a:lvl1pPr>
          </a:lstStyle>
          <a:p>
            <a:r>
              <a:rPr lang="en-US"/>
              <a:t>Click to edit Master title style</a:t>
            </a:r>
            <a:endParaRPr lang="en-US" dirty="0"/>
          </a:p>
        </p:txBody>
      </p:sp>
      <p:sp>
        <p:nvSpPr>
          <p:cNvPr id="8" name="Rectangle 7"/>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5707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9"/>
            <a:ext cx="7772400" cy="427718"/>
          </a:xfrm>
        </p:spPr>
        <p:txBody>
          <a:bodyPr anchor="t" anchorCtr="0">
            <a:spAutoFit/>
          </a:bodyPr>
          <a:lstStyle>
            <a:lvl1pPr algn="l">
              <a:defRPr sz="2940"/>
            </a:lvl1pPr>
          </a:lstStyle>
          <a:p>
            <a:r>
              <a:rPr lang="en-US"/>
              <a:t>Click to edit Master title style</a:t>
            </a:r>
            <a:endParaRPr lang="en-US" dirty="0"/>
          </a:p>
        </p:txBody>
      </p:sp>
      <p:sp>
        <p:nvSpPr>
          <p:cNvPr id="8" name="Rectangle 7"/>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410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7"/>
            <a:ext cx="7772400" cy="1417583"/>
          </a:xfrm>
        </p:spPr>
        <p:txBody>
          <a:bodyPr anchor="t" anchorCtr="0">
            <a:spAutoFit/>
          </a:bodyPr>
          <a:lstStyle>
            <a:lvl1pPr algn="ctr">
              <a:defRPr sz="4873">
                <a:solidFill>
                  <a:schemeClr val="bg1"/>
                </a:solidFill>
              </a:defRPr>
            </a:lvl1pPr>
          </a:lstStyle>
          <a:p>
            <a:r>
              <a:rPr lang="en-US"/>
              <a:t>Click to edit Master title style</a:t>
            </a:r>
            <a:endParaRPr lang="en-US" dirty="0"/>
          </a:p>
        </p:txBody>
      </p:sp>
      <p:sp>
        <p:nvSpPr>
          <p:cNvPr id="5" name="TextBox 4"/>
          <p:cNvSpPr txBox="1"/>
          <p:nvPr/>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userDrawn="1"/>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spTree>
    <p:extLst>
      <p:ext uri="{BB962C8B-B14F-4D97-AF65-F5344CB8AC3E}">
        <p14:creationId xmlns:p14="http://schemas.microsoft.com/office/powerpoint/2010/main" val="2138495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9"/>
            <a:ext cx="7772400" cy="427718"/>
          </a:xfrm>
        </p:spPr>
        <p:txBody>
          <a:bodyPr anchor="t" anchorCtr="0">
            <a:spAutoFit/>
          </a:bodyPr>
          <a:lstStyle>
            <a:lvl1pPr algn="l">
              <a:defRPr sz="2940"/>
            </a:lvl1pPr>
          </a:lstStyle>
          <a:p>
            <a:r>
              <a:rPr lang="en-US"/>
              <a:t>Click to edit Master title style</a:t>
            </a:r>
            <a:endParaRPr lang="en-US" dirty="0"/>
          </a:p>
        </p:txBody>
      </p:sp>
      <p:sp>
        <p:nvSpPr>
          <p:cNvPr id="7" name="Rectangle 6"/>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6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9"/>
            <a:ext cx="7772400" cy="427718"/>
          </a:xfrm>
        </p:spPr>
        <p:txBody>
          <a:bodyPr anchor="t" anchorCtr="0">
            <a:spAutoFit/>
          </a:bodyPr>
          <a:lstStyle>
            <a:lvl1pPr algn="l">
              <a:defRPr sz="2940">
                <a:solidFill>
                  <a:schemeClr val="bg1"/>
                </a:solidFill>
              </a:defRPr>
            </a:lvl1pPr>
          </a:lstStyle>
          <a:p>
            <a:r>
              <a:rPr lang="en-US"/>
              <a:t>Click to edit Master title style</a:t>
            </a:r>
            <a:endParaRPr lang="en-US" dirty="0"/>
          </a:p>
        </p:txBody>
      </p:sp>
      <p:sp>
        <p:nvSpPr>
          <p:cNvPr id="8" name="Rectangle 7"/>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269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7_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9"/>
            <a:ext cx="7772400" cy="427718"/>
          </a:xfrm>
        </p:spPr>
        <p:txBody>
          <a:bodyPr anchor="t" anchorCtr="0">
            <a:spAutoFit/>
          </a:bodyPr>
          <a:lstStyle>
            <a:lvl1pPr algn="l">
              <a:defRPr sz="2940"/>
            </a:lvl1pPr>
          </a:lstStyle>
          <a:p>
            <a:r>
              <a:rPr lang="en-US"/>
              <a:t>Click to edit Master title style</a:t>
            </a:r>
            <a:endParaRPr lang="en-US" dirty="0"/>
          </a:p>
        </p:txBody>
      </p:sp>
      <p:sp>
        <p:nvSpPr>
          <p:cNvPr id="8" name="Rectangle 7"/>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729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7"/>
            <a:ext cx="7772400" cy="1417583"/>
          </a:xfrm>
        </p:spPr>
        <p:txBody>
          <a:bodyPr anchor="t" anchorCtr="0">
            <a:spAutoFit/>
          </a:bodyPr>
          <a:lstStyle>
            <a:lvl1pPr algn="ctr">
              <a:defRPr sz="4873">
                <a:solidFill>
                  <a:schemeClr val="bg1"/>
                </a:solidFill>
              </a:defRPr>
            </a:lvl1pPr>
          </a:lstStyle>
          <a:p>
            <a:r>
              <a:rPr lang="en-US"/>
              <a:t>Click to edit Master title style</a:t>
            </a:r>
            <a:endParaRPr lang="en-US" dirty="0"/>
          </a:p>
        </p:txBody>
      </p:sp>
      <p:sp>
        <p:nvSpPr>
          <p:cNvPr id="5" name="TextBox 4"/>
          <p:cNvSpPr txBox="1"/>
          <p:nvPr/>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spTree>
    <p:extLst>
      <p:ext uri="{BB962C8B-B14F-4D97-AF65-F5344CB8AC3E}">
        <p14:creationId xmlns:p14="http://schemas.microsoft.com/office/powerpoint/2010/main" val="232031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417583"/>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13484"/>
          </a:xfrm>
          <a:prstGeom prst="rect">
            <a:avLst/>
          </a:prstGeo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
        <p:nvSpPr>
          <p:cNvPr id="20" name="Text Placeholder 19"/>
          <p:cNvSpPr>
            <a:spLocks noGrp="1"/>
          </p:cNvSpPr>
          <p:nvPr>
            <p:ph type="body" sz="quarter" idx="10"/>
          </p:nvPr>
        </p:nvSpPr>
        <p:spPr>
          <a:xfrm>
            <a:off x="578710" y="6004914"/>
            <a:ext cx="1422357" cy="568883"/>
          </a:xfrm>
          <a:prstGeom prst="rect">
            <a:avLst/>
          </a:prstGeo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2300418" y="6004914"/>
            <a:ext cx="1422357" cy="568883"/>
          </a:xfrm>
          <a:prstGeom prst="rect">
            <a:avLst/>
          </a:prstGeo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9"/>
          <p:cNvSpPr>
            <a:spLocks noGrp="1"/>
          </p:cNvSpPr>
          <p:nvPr>
            <p:ph type="body" sz="quarter" idx="12"/>
          </p:nvPr>
        </p:nvSpPr>
        <p:spPr>
          <a:xfrm>
            <a:off x="4013891" y="6004914"/>
            <a:ext cx="1422357" cy="568883"/>
          </a:xfrm>
          <a:prstGeom prst="rect">
            <a:avLst/>
          </a:prstGeo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4338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417583"/>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13484"/>
          </a:xfrm>
          <a:prstGeom prst="rect">
            <a:avLst/>
          </a:prstGeo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Tree>
    <p:extLst>
      <p:ext uri="{BB962C8B-B14F-4D97-AF65-F5344CB8AC3E}">
        <p14:creationId xmlns:p14="http://schemas.microsoft.com/office/powerpoint/2010/main" val="104259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lvl1pPr>
              <a:defRPr b="0" i="0">
                <a:latin typeface="Arial" charset="0"/>
              </a:defRPr>
            </a:lvl1p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448862"/>
            <a:ext cx="7772400" cy="609398"/>
          </a:xfrm>
        </p:spPr>
        <p:txBody>
          <a:bodyPr anchor="t" anchorCtr="0">
            <a:spAutoFit/>
          </a:bodyPr>
          <a:lstStyle>
            <a:lvl1pPr algn="ctr">
              <a:defRPr sz="4400">
                <a:solidFill>
                  <a:schemeClr val="bg1"/>
                </a:solidFill>
              </a:defRPr>
            </a:lvl1pPr>
          </a:lstStyle>
          <a:p>
            <a:r>
              <a:rPr lang="en-US"/>
              <a:t>Click to edit Master title style</a:t>
            </a:r>
            <a:endParaRPr lang="en-US" dirty="0"/>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Tree>
    <p:extLst>
      <p:ext uri="{BB962C8B-B14F-4D97-AF65-F5344CB8AC3E}">
        <p14:creationId xmlns:p14="http://schemas.microsoft.com/office/powerpoint/2010/main" val="504597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Section Divider">
    <p:spTree>
      <p:nvGrpSpPr>
        <p:cNvPr id="1" name=""/>
        <p:cNvGrpSpPr/>
        <p:nvPr/>
      </p:nvGrpSpPr>
      <p:grpSpPr>
        <a:xfrm>
          <a:off x="0" y="0"/>
          <a:ext cx="0" cy="0"/>
          <a:chOff x="0" y="0"/>
          <a:chExt cx="0" cy="0"/>
        </a:xfrm>
      </p:grpSpPr>
      <p:sp>
        <p:nvSpPr>
          <p:cNvPr id="6" name="Rectangle 5"/>
          <p:cNvSpPr/>
          <p:nvPr userDrawn="1"/>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5"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454958" y="3200209"/>
            <a:ext cx="7772400" cy="427718"/>
          </a:xfrm>
        </p:spPr>
        <p:txBody>
          <a:bodyPr anchor="t" anchorCtr="0">
            <a:spAutoFit/>
          </a:bodyPr>
          <a:lstStyle>
            <a:lvl1pPr algn="l">
              <a:defRPr sz="294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94668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7"/>
            <a:ext cx="7772400" cy="1417583"/>
          </a:xfrm>
        </p:spPr>
        <p:txBody>
          <a:bodyPr anchor="t" anchorCtr="0">
            <a:spAutoFit/>
          </a:bodyPr>
          <a:lstStyle>
            <a:lvl1pPr algn="ctr">
              <a:defRPr sz="4873">
                <a:solidFill>
                  <a:schemeClr val="bg1"/>
                </a:solidFill>
              </a:defRPr>
            </a:lvl1pPr>
          </a:lstStyle>
          <a:p>
            <a:r>
              <a:rPr lang="en-US"/>
              <a:t>Click to edit Master title style</a:t>
            </a:r>
            <a:endParaRPr lang="en-US" dirty="0"/>
          </a:p>
        </p:txBody>
      </p:sp>
      <p:sp>
        <p:nvSpPr>
          <p:cNvPr id="5" name="TextBox 4"/>
          <p:cNvSpPr txBox="1"/>
          <p:nvPr userDrawn="1"/>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spTree>
    <p:extLst>
      <p:ext uri="{BB962C8B-B14F-4D97-AF65-F5344CB8AC3E}">
        <p14:creationId xmlns:p14="http://schemas.microsoft.com/office/powerpoint/2010/main" val="760093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417583"/>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13484"/>
          </a:xfr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
        <p:nvSpPr>
          <p:cNvPr id="20" name="Text Placeholder 19"/>
          <p:cNvSpPr>
            <a:spLocks noGrp="1"/>
          </p:cNvSpPr>
          <p:nvPr>
            <p:ph type="body" sz="quarter" idx="10"/>
          </p:nvPr>
        </p:nvSpPr>
        <p:spPr>
          <a:xfrm>
            <a:off x="578710"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2300418"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9"/>
          <p:cNvSpPr>
            <a:spLocks noGrp="1"/>
          </p:cNvSpPr>
          <p:nvPr>
            <p:ph type="body" sz="quarter" idx="12"/>
          </p:nvPr>
        </p:nvSpPr>
        <p:spPr>
          <a:xfrm>
            <a:off x="4013891"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87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2"/>
            <a:ext cx="2057400" cy="153889"/>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7"/>
            <a:ext cx="7772400" cy="1417583"/>
          </a:xfrm>
        </p:spPr>
        <p:txBody>
          <a:bodyPr anchor="t" anchorCtr="0">
            <a:spAutoFit/>
          </a:bodyPr>
          <a:lstStyle>
            <a:lvl1pPr algn="ctr">
              <a:defRPr sz="4873">
                <a:solidFill>
                  <a:schemeClr val="bg1"/>
                </a:solidFill>
              </a:defRPr>
            </a:lvl1pPr>
          </a:lstStyle>
          <a:p>
            <a:r>
              <a:rPr lang="en-US"/>
              <a:t>Click to edit Master title style</a:t>
            </a:r>
            <a:endParaRPr lang="en-US" dirty="0"/>
          </a:p>
        </p:txBody>
      </p:sp>
      <p:sp>
        <p:nvSpPr>
          <p:cNvPr id="5" name="TextBox 4"/>
          <p:cNvSpPr txBox="1"/>
          <p:nvPr userDrawn="1"/>
        </p:nvSpPr>
        <p:spPr>
          <a:xfrm>
            <a:off x="9975898" y="2805077"/>
            <a:ext cx="914400" cy="914401"/>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pPr>
            <a:endParaRPr lang="en-US" sz="840" dirty="0">
              <a:latin typeface="Soleil" charset="0"/>
              <a:ea typeface="Soleil" charset="0"/>
              <a:cs typeface="Soleil" charset="0"/>
            </a:endParaRPr>
          </a:p>
        </p:txBody>
      </p:sp>
    </p:spTree>
    <p:extLst>
      <p:ext uri="{BB962C8B-B14F-4D97-AF65-F5344CB8AC3E}">
        <p14:creationId xmlns:p14="http://schemas.microsoft.com/office/powerpoint/2010/main" val="290954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Black &amp; Whi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latin typeface="Arial Regular" charset="0"/>
              <a:ea typeface="Arial Regular" charset="0"/>
              <a:cs typeface="Arial Regular" charset="0"/>
            </a:endParaRPr>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
        <p:nvSpPr>
          <p:cNvPr id="9" name="Title 1"/>
          <p:cNvSpPr>
            <a:spLocks noGrp="1"/>
          </p:cNvSpPr>
          <p:nvPr>
            <p:ph type="ctrTitle"/>
          </p:nvPr>
        </p:nvSpPr>
        <p:spPr>
          <a:xfrm>
            <a:off x="685800" y="2448862"/>
            <a:ext cx="7772400" cy="609398"/>
          </a:xfrm>
        </p:spPr>
        <p:txBody>
          <a:bodyPr anchor="t" anchorCtr="0">
            <a:spAutoFit/>
          </a:bodyPr>
          <a:lstStyle>
            <a:lvl1pPr algn="ctr">
              <a:defRPr sz="440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a:clrChange>
              <a:clrFrom>
                <a:srgbClr val="FDFDFD"/>
              </a:clrFrom>
              <a:clrTo>
                <a:srgbClr val="FDFDFD">
                  <a:alpha val="0"/>
                </a:srgbClr>
              </a:clrTo>
            </a:clrChange>
          </a:blip>
          <a:stretch>
            <a:fillRect/>
          </a:stretch>
        </p:blipFill>
        <p:spPr>
          <a:xfrm>
            <a:off x="4106312" y="4648130"/>
            <a:ext cx="917379" cy="1420801"/>
          </a:xfrm>
          <a:prstGeom prst="rect">
            <a:avLst/>
          </a:prstGeom>
        </p:spPr>
      </p:pic>
    </p:spTree>
    <p:extLst>
      <p:ext uri="{BB962C8B-B14F-4D97-AF65-F5344CB8AC3E}">
        <p14:creationId xmlns:p14="http://schemas.microsoft.com/office/powerpoint/2010/main" val="227702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9"/>
            <a:ext cx="7772400" cy="1349857"/>
          </a:xfrm>
        </p:spPr>
        <p:txBody>
          <a:bodyPr anchor="t" anchorCtr="0">
            <a:spAutoFit/>
          </a:bodyPr>
          <a:lstStyle>
            <a:lvl1pPr algn="l">
              <a:defRPr sz="4873"/>
            </a:lvl1pPr>
          </a:lstStyle>
          <a:p>
            <a:r>
              <a:rPr lang="en-US"/>
              <a:t>Click to edit Master title style</a:t>
            </a:r>
            <a:endParaRPr lang="en-US" dirty="0"/>
          </a:p>
        </p:txBody>
      </p:sp>
      <p:sp>
        <p:nvSpPr>
          <p:cNvPr id="3" name="Subtitle 2"/>
          <p:cNvSpPr>
            <a:spLocks noGrp="1"/>
          </p:cNvSpPr>
          <p:nvPr>
            <p:ph type="subTitle" idx="1"/>
          </p:nvPr>
        </p:nvSpPr>
        <p:spPr>
          <a:xfrm>
            <a:off x="578712" y="3663832"/>
            <a:ext cx="2612190" cy="351480"/>
          </a:xfrm>
        </p:spPr>
        <p:txBody>
          <a:bodyPr>
            <a:spAutoFit/>
          </a:bodyPr>
          <a:lstStyle>
            <a:lvl1pPr marL="0" indent="0" algn="l">
              <a:buNone/>
              <a:defRPr sz="1093" b="1"/>
            </a:lvl1pPr>
            <a:lvl2pPr marL="384071" indent="0" algn="ctr">
              <a:buNone/>
              <a:defRPr sz="1679"/>
            </a:lvl2pPr>
            <a:lvl3pPr marL="768142" indent="0" algn="ctr">
              <a:buNone/>
              <a:defRPr sz="1513"/>
            </a:lvl3pPr>
            <a:lvl4pPr marL="1152214" indent="0" algn="ctr">
              <a:buNone/>
              <a:defRPr sz="1345"/>
            </a:lvl4pPr>
            <a:lvl5pPr marL="1536285" indent="0" algn="ctr">
              <a:buNone/>
              <a:defRPr sz="1345"/>
            </a:lvl5pPr>
            <a:lvl6pPr marL="1920356" indent="0" algn="ctr">
              <a:buNone/>
              <a:defRPr sz="1345"/>
            </a:lvl6pPr>
            <a:lvl7pPr marL="2304428" indent="0" algn="ctr">
              <a:buNone/>
              <a:defRPr sz="1345"/>
            </a:lvl7pPr>
            <a:lvl8pPr marL="2688498" indent="0" algn="ctr">
              <a:buNone/>
              <a:defRPr sz="1345"/>
            </a:lvl8pPr>
            <a:lvl9pPr marL="3072570" indent="0" algn="ctr">
              <a:buNone/>
              <a:defRPr sz="1345"/>
            </a:lvl9pPr>
          </a:lstStyle>
          <a:p>
            <a:r>
              <a:rPr lang="en-US"/>
              <a:t>Click to edit Master subtitle style</a:t>
            </a:r>
            <a:endParaRPr lang="en-US" dirty="0"/>
          </a:p>
        </p:txBody>
      </p:sp>
      <p:sp>
        <p:nvSpPr>
          <p:cNvPr id="20" name="Text Placeholder 19"/>
          <p:cNvSpPr>
            <a:spLocks noGrp="1"/>
          </p:cNvSpPr>
          <p:nvPr>
            <p:ph type="body" sz="quarter" idx="10"/>
          </p:nvPr>
        </p:nvSpPr>
        <p:spPr>
          <a:xfrm>
            <a:off x="578710"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2300418"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9"/>
          <p:cNvSpPr>
            <a:spLocks noGrp="1"/>
          </p:cNvSpPr>
          <p:nvPr>
            <p:ph type="body" sz="quarter" idx="12"/>
          </p:nvPr>
        </p:nvSpPr>
        <p:spPr>
          <a:xfrm>
            <a:off x="4013891" y="6004914"/>
            <a:ext cx="1422357" cy="568883"/>
          </a:xfrm>
        </p:spPr>
        <p:txBody>
          <a:bodyPr/>
          <a:lstStyle>
            <a:lvl1pPr marL="0" indent="0">
              <a:lnSpc>
                <a:spcPct val="100000"/>
              </a:lnSpc>
              <a:buFontTx/>
              <a:buNone/>
              <a:defRPr sz="840" b="0" i="0">
                <a:latin typeface="Soleil Light" charset="0"/>
                <a:ea typeface="Soleil Light" charset="0"/>
                <a:cs typeface="Soleil Light" charset="0"/>
              </a:defRPr>
            </a:lvl1pPr>
            <a:lvl2pPr marL="0" indent="0">
              <a:lnSpc>
                <a:spcPct val="100000"/>
              </a:lnSpc>
              <a:buFontTx/>
              <a:buNone/>
              <a:defRPr sz="840" b="0" i="0">
                <a:latin typeface="Soleil Light" charset="0"/>
                <a:ea typeface="Soleil Light" charset="0"/>
                <a:cs typeface="Soleil Light" charset="0"/>
              </a:defRPr>
            </a:lvl2pPr>
            <a:lvl3pPr marL="0" indent="0">
              <a:lnSpc>
                <a:spcPct val="100000"/>
              </a:lnSpc>
              <a:buFontTx/>
              <a:buNone/>
              <a:defRPr sz="840" b="0" i="0">
                <a:latin typeface="Soleil Light" charset="0"/>
                <a:ea typeface="Soleil Light" charset="0"/>
                <a:cs typeface="Soleil Light" charset="0"/>
              </a:defRPr>
            </a:lvl3pPr>
            <a:lvl4pPr marL="0" indent="0">
              <a:lnSpc>
                <a:spcPct val="100000"/>
              </a:lnSpc>
              <a:buFontTx/>
              <a:buNone/>
              <a:defRPr sz="840" b="0" i="0">
                <a:latin typeface="Soleil Light" charset="0"/>
                <a:ea typeface="Soleil Light" charset="0"/>
                <a:cs typeface="Soleil Light" charset="0"/>
              </a:defRPr>
            </a:lvl4pPr>
            <a:lvl5pPr marL="0" indent="0">
              <a:lnSpc>
                <a:spcPct val="100000"/>
              </a:lnSpc>
              <a:buFontTx/>
              <a:buNone/>
              <a:defRPr sz="840" b="0" i="0">
                <a:latin typeface="Soleil Light" charset="0"/>
                <a:ea typeface="Soleil Light" charset="0"/>
                <a:cs typeface="Soleil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881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48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88"/>
            <a:ext cx="8251450" cy="249299"/>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1485" y="1550083"/>
            <a:ext cx="8229111" cy="1827816"/>
          </a:xfrm>
          <a:prstGeom prst="rect">
            <a:avLst/>
          </a:prstGeom>
        </p:spPr>
        <p:txBody>
          <a:bodyPr vert="horz" wrap="square" lIns="0" tIns="0" rIns="0" bIns="0" rtlCol="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1485" y="6555025"/>
            <a:ext cx="1273105"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 PFM</a:t>
            </a:r>
          </a:p>
        </p:txBody>
      </p:sp>
      <p:sp>
        <p:nvSpPr>
          <p:cNvPr id="9" name="Slide Number Placeholder 5"/>
          <p:cNvSpPr txBox="1">
            <a:spLocks/>
          </p:cNvSpPr>
          <p:nvPr userDrawn="1"/>
        </p:nvSpPr>
        <p:spPr>
          <a:xfrm>
            <a:off x="8606117" y="6500875"/>
            <a:ext cx="3963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100" smtClean="0">
                <a:latin typeface="Arial" charset="0"/>
                <a:ea typeface="Arial" charset="0"/>
                <a:cs typeface="Arial" charset="0"/>
              </a:rPr>
              <a:pPr algn="r"/>
              <a:t>‹#›</a:t>
            </a:fld>
            <a:endParaRPr lang="en-US" sz="1200" dirty="0">
              <a:latin typeface="Arial" charset="0"/>
              <a:ea typeface="Arial" charset="0"/>
              <a:cs typeface="Arial" charset="0"/>
            </a:endParaRPr>
          </a:p>
        </p:txBody>
      </p:sp>
    </p:spTree>
    <p:extLst>
      <p:ext uri="{BB962C8B-B14F-4D97-AF65-F5344CB8AC3E}">
        <p14:creationId xmlns:p14="http://schemas.microsoft.com/office/powerpoint/2010/main" val="1769589963"/>
      </p:ext>
    </p:extLst>
  </p:cSld>
  <p:clrMap bg1="lt1" tx1="dk1" bg2="lt2" tx2="dk2" accent1="accent1" accent2="accent2" accent3="accent3" accent4="accent4" accent5="accent5" accent6="accent6" hlink="hlink" folHlink="folHlink"/>
  <p:sldLayoutIdLst>
    <p:sldLayoutId id="2147483714" r:id="rId1"/>
    <p:sldLayoutId id="2147483682" r:id="rId2"/>
    <p:sldLayoutId id="2147483684" r:id="rId3"/>
    <p:sldLayoutId id="2147483685" r:id="rId4"/>
    <p:sldLayoutId id="2147483686" r:id="rId5"/>
    <p:sldLayoutId id="2147483690" r:id="rId6"/>
    <p:sldLayoutId id="2147483722" r:id="rId7"/>
    <p:sldLayoutId id="2147483730" r:id="rId8"/>
    <p:sldLayoutId id="2147483784" r:id="rId9"/>
    <p:sldLayoutId id="2147483833" r:id="rId10"/>
    <p:sldLayoutId id="2147483834" r:id="rId11"/>
    <p:sldLayoutId id="2147483835" r:id="rId12"/>
    <p:sldLayoutId id="2147483836" r:id="rId13"/>
    <p:sldLayoutId id="2147483838" r:id="rId14"/>
    <p:sldLayoutId id="2147483840" r:id="rId15"/>
    <p:sldLayoutId id="2147483841" r:id="rId16"/>
    <p:sldLayoutId id="2147483843" r:id="rId17"/>
    <p:sldLayoutId id="2147483844" r:id="rId18"/>
    <p:sldLayoutId id="2147483845" r:id="rId19"/>
    <p:sldLayoutId id="2147483846" r:id="rId20"/>
  </p:sldLayoutIdLst>
  <p:hf sldNum="0" hdr="0" ftr="0" dt="0"/>
  <p:txStyles>
    <p:title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p:titleStyle>
    <p:body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88"/>
            <a:ext cx="7886700" cy="2492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1485" y="1536917"/>
            <a:ext cx="3921010" cy="1472198"/>
          </a:xfrm>
          <a:prstGeom prst="rect">
            <a:avLst/>
          </a:prstGeom>
        </p:spPr>
        <p:txBody>
          <a:bodyPr vert="horz" wrap="square" lIns="0" tIns="0" rIns="0" bIns="0" rtlCol="0">
            <a:sp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1485" y="6555025"/>
            <a:ext cx="1273105" cy="246221"/>
          </a:xfrm>
          <a:prstGeom prst="rect">
            <a:avLst/>
          </a:prstGeom>
          <a:noFill/>
        </p:spPr>
        <p:txBody>
          <a:bodyPr wrap="none" lIns="0" tIns="0" rIns="0" bIns="0" rtlCol="0" anchor="t" anchorCtr="0">
            <a:noAutofit/>
          </a:bodyPr>
          <a:lstStyle/>
          <a:p>
            <a:pPr>
              <a:defRPr/>
            </a:pPr>
            <a:r>
              <a:rPr lang="en-US" sz="1000" dirty="0">
                <a:solidFill>
                  <a:srgbClr val="000000"/>
                </a:solidFill>
                <a:ea typeface="Arial" charset="0"/>
                <a:cs typeface="Arial" charset="0"/>
              </a:rPr>
              <a:t>© PFM</a:t>
            </a:r>
            <a:endParaRPr lang="en-US" sz="1000" b="1" dirty="0">
              <a:solidFill>
                <a:srgbClr val="000000"/>
              </a:solidFill>
              <a:ea typeface="Arial" charset="0"/>
              <a:cs typeface="Arial" charset="0"/>
            </a:endParaRPr>
          </a:p>
        </p:txBody>
      </p:sp>
      <p:sp>
        <p:nvSpPr>
          <p:cNvPr id="9" name="Slide Number Placeholder 5"/>
          <p:cNvSpPr txBox="1">
            <a:spLocks/>
          </p:cNvSpPr>
          <p:nvPr userDrawn="1"/>
        </p:nvSpPr>
        <p:spPr>
          <a:xfrm>
            <a:off x="6259285" y="655573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solidFill>
                  <a:srgbClr val="000000"/>
                </a:solidFill>
                <a:ea typeface="Arial" charset="0"/>
                <a:cs typeface="Arial" charset="0"/>
              </a:rPr>
              <a:t> </a:t>
            </a:r>
            <a:r>
              <a:rPr lang="en-US" sz="1000" b="1" dirty="0">
                <a:solidFill>
                  <a:srgbClr val="E97162"/>
                </a:solidFill>
                <a:ea typeface="Arial" charset="0"/>
                <a:cs typeface="Arial" charset="0"/>
              </a:rPr>
              <a:t>CONFIDENTIAL | </a:t>
            </a:r>
            <a:fld id="{605F1538-3331-E648-B801-7E18C85EB11D}" type="slidenum">
              <a:rPr lang="en-US" sz="1000" smtClean="0">
                <a:solidFill>
                  <a:srgbClr val="000000"/>
                </a:solidFill>
                <a:ea typeface="Arial" charset="0"/>
                <a:cs typeface="Arial" charset="0"/>
              </a:rPr>
              <a:pPr algn="r"/>
              <a:t>‹#›</a:t>
            </a:fld>
            <a:endParaRPr lang="en-US" sz="1000" dirty="0">
              <a:solidFill>
                <a:srgbClr val="000000"/>
              </a:solidFill>
              <a:ea typeface="Arial" charset="0"/>
              <a:cs typeface="Arial" charset="0"/>
            </a:endParaRPr>
          </a:p>
        </p:txBody>
      </p:sp>
    </p:spTree>
    <p:extLst>
      <p:ext uri="{BB962C8B-B14F-4D97-AF65-F5344CB8AC3E}">
        <p14:creationId xmlns:p14="http://schemas.microsoft.com/office/powerpoint/2010/main" val="1364974799"/>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 id="2147483747" r:id="rId4"/>
    <p:sldLayoutId id="2147483749" r:id="rId5"/>
  </p:sldLayoutIdLst>
  <p:hf sldNum="0" hdr="0" ftr="0" dt="0"/>
  <p:txStyles>
    <p:title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p:titleStyle>
    <p:bodyStyle>
      <a:lvl1pPr marL="182880" indent="-182880" algn="l" defTabSz="914400" rtl="0" eaLnBrk="1" latinLnBrk="0" hangingPunct="1">
        <a:lnSpc>
          <a:spcPct val="150000"/>
        </a:lnSpc>
        <a:spcBef>
          <a:spcPts val="400"/>
        </a:spcBef>
        <a:buClr>
          <a:schemeClr val="accent2"/>
        </a:buClr>
        <a:buSzPct val="90000"/>
        <a:buFont typeface="Wingdings 2" panose="05020102010507070707" pitchFamily="18" charset="2"/>
        <a:buChar char="Ã"/>
        <a:defRPr sz="1200" kern="1200">
          <a:solidFill>
            <a:schemeClr val="tx2"/>
          </a:solidFill>
          <a:latin typeface="Arial" charset="0"/>
          <a:ea typeface="Arial" charset="0"/>
          <a:cs typeface="Arial" charset="0"/>
        </a:defRPr>
      </a:lvl1pPr>
      <a:lvl2pPr marL="365760" indent="-182880" algn="l" defTabSz="914400" rtl="0" eaLnBrk="1" latinLnBrk="0" hangingPunct="1">
        <a:lnSpc>
          <a:spcPct val="150000"/>
        </a:lnSpc>
        <a:spcBef>
          <a:spcPts val="200"/>
        </a:spcBef>
        <a:buClrTx/>
        <a:buFont typeface="Arial" panose="020B0604020202020204" pitchFamily="34" charset="0"/>
        <a:buChar char="–"/>
        <a:defRPr sz="1100" kern="1200">
          <a:solidFill>
            <a:schemeClr val="tx2"/>
          </a:solidFill>
          <a:latin typeface="+mn-lt"/>
          <a:ea typeface="Arial" panose="020B0604020202020204" pitchFamily="34" charset="0"/>
          <a:cs typeface="Arial" panose="020B0604020202020204" pitchFamily="34" charset="0"/>
        </a:defRPr>
      </a:lvl2pPr>
      <a:lvl3pPr marL="548640" indent="-182880" algn="l" defTabSz="914400" rtl="0" eaLnBrk="1" latinLnBrk="0" hangingPunct="1">
        <a:lnSpc>
          <a:spcPct val="150000"/>
        </a:lnSpc>
        <a:spcBef>
          <a:spcPts val="400"/>
        </a:spcBef>
        <a:buClrTx/>
        <a:buFont typeface="Arial" panose="020B0604020202020204" pitchFamily="34" charset="0"/>
        <a:buChar char="–"/>
        <a:defRPr sz="1100" kern="1200">
          <a:solidFill>
            <a:schemeClr val="tx2"/>
          </a:solidFill>
          <a:latin typeface="Arial" charset="0"/>
          <a:ea typeface="Arial" charset="0"/>
          <a:cs typeface="Arial" charset="0"/>
        </a:defRPr>
      </a:lvl3pPr>
      <a:lvl4pPr marL="731520" indent="-182880" algn="l" defTabSz="914400" rtl="0" eaLnBrk="1" latinLnBrk="0" hangingPunct="1">
        <a:lnSpc>
          <a:spcPct val="150000"/>
        </a:lnSpc>
        <a:spcBef>
          <a:spcPts val="400"/>
        </a:spcBef>
        <a:buClrTx/>
        <a:buFont typeface="Arial" panose="020B0604020202020204" pitchFamily="34" charset="0"/>
        <a:buChar char="–"/>
        <a:defRPr sz="1100" kern="1200">
          <a:solidFill>
            <a:schemeClr val="tx2"/>
          </a:solidFill>
          <a:latin typeface="Arial" charset="0"/>
          <a:ea typeface="Arial" charset="0"/>
          <a:cs typeface="Arial" charset="0"/>
        </a:defRPr>
      </a:lvl4pPr>
      <a:lvl5pPr marL="914400" indent="-182880" algn="l" defTabSz="914400" rtl="0" eaLnBrk="1" latinLnBrk="0" hangingPunct="1">
        <a:lnSpc>
          <a:spcPct val="150000"/>
        </a:lnSpc>
        <a:spcBef>
          <a:spcPts val="400"/>
        </a:spcBef>
        <a:buClrTx/>
        <a:buFont typeface="Arial" panose="020B0604020202020204" pitchFamily="34" charset="0"/>
        <a:buChar char="–"/>
        <a:defRPr sz="11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88"/>
            <a:ext cx="8251450" cy="249299"/>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1485" y="1550083"/>
            <a:ext cx="8229111" cy="1827816"/>
          </a:xfrm>
          <a:prstGeom prst="rect">
            <a:avLst/>
          </a:prstGeom>
        </p:spPr>
        <p:txBody>
          <a:bodyPr vert="horz" wrap="square" lIns="0" tIns="0" rIns="0" bIns="0" rtlCol="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1485" y="6555025"/>
            <a:ext cx="1273105" cy="246221"/>
          </a:xfrm>
          <a:prstGeom prst="rect">
            <a:avLst/>
          </a:prstGeom>
          <a:noFill/>
        </p:spPr>
        <p:txBody>
          <a:bodyPr wrap="none" lIns="0" tIns="0" rIns="0" bIns="0" rtlCol="0" anchor="t" anchorCtr="0">
            <a:noAutofit/>
          </a:bodyPr>
          <a:lstStyle/>
          <a:p>
            <a:pPr>
              <a:defRPr/>
            </a:pPr>
            <a:r>
              <a:rPr lang="en-US" sz="1100" dirty="0">
                <a:solidFill>
                  <a:srgbClr val="000000"/>
                </a:solidFill>
                <a:ea typeface="Arial" charset="0"/>
                <a:cs typeface="Arial" charset="0"/>
              </a:rPr>
              <a:t>© PFM</a:t>
            </a:r>
          </a:p>
        </p:txBody>
      </p:sp>
      <p:sp>
        <p:nvSpPr>
          <p:cNvPr id="9" name="Slide Number Placeholder 5"/>
          <p:cNvSpPr txBox="1">
            <a:spLocks/>
          </p:cNvSpPr>
          <p:nvPr userDrawn="1"/>
        </p:nvSpPr>
        <p:spPr>
          <a:xfrm>
            <a:off x="8606117" y="6500875"/>
            <a:ext cx="3963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100" smtClean="0">
                <a:solidFill>
                  <a:srgbClr val="000000"/>
                </a:solidFill>
                <a:ea typeface="Arial" charset="0"/>
                <a:cs typeface="Arial" charset="0"/>
              </a:rPr>
              <a:pPr algn="r"/>
              <a:t>‹#›</a:t>
            </a:fld>
            <a:endParaRPr lang="en-US" sz="1200" dirty="0">
              <a:solidFill>
                <a:srgbClr val="000000"/>
              </a:solidFill>
              <a:ea typeface="Arial" charset="0"/>
              <a:cs typeface="Arial" charset="0"/>
            </a:endParaRPr>
          </a:p>
        </p:txBody>
      </p:sp>
    </p:spTree>
    <p:extLst>
      <p:ext uri="{BB962C8B-B14F-4D97-AF65-F5344CB8AC3E}">
        <p14:creationId xmlns:p14="http://schemas.microsoft.com/office/powerpoint/2010/main" val="297940615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8" r:id="rId17"/>
    <p:sldLayoutId id="2147483809" r:id="rId18"/>
    <p:sldLayoutId id="2147483810" r:id="rId19"/>
    <p:sldLayoutId id="2147483811" r:id="rId20"/>
  </p:sldLayoutIdLst>
  <p:hf sldNum="0" hdr="0" ftr="0" dt="0"/>
  <p:txStyles>
    <p:title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p:titleStyle>
    <p:body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89"/>
            <a:ext cx="7886700" cy="219970"/>
          </a:xfrm>
          <a:prstGeom prst="rect">
            <a:avLst/>
          </a:prstGeom>
        </p:spPr>
        <p:txBody>
          <a:bodyPr vert="horz" lIns="0" tIns="0" rIns="0" bIns="0" rtlCol="0" anchor="t" anchorCtr="0">
            <a:spAutoFit/>
          </a:bodyPr>
          <a:lstStyle/>
          <a:p>
            <a:r>
              <a:rPr lang="en-US"/>
              <a:t>Click to edit Master title style</a:t>
            </a:r>
            <a:endParaRPr lang="en-US" dirty="0"/>
          </a:p>
        </p:txBody>
      </p:sp>
      <p:sp>
        <p:nvSpPr>
          <p:cNvPr id="8" name="TextBox 7"/>
          <p:cNvSpPr txBox="1"/>
          <p:nvPr/>
        </p:nvSpPr>
        <p:spPr>
          <a:xfrm>
            <a:off x="451486" y="6555027"/>
            <a:ext cx="1273105" cy="246219"/>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defRPr/>
            </a:pPr>
            <a:r>
              <a:rPr lang="en-US" sz="840" dirty="0">
                <a:latin typeface="Soleil" charset="0"/>
                <a:ea typeface="Soleil" charset="0"/>
                <a:cs typeface="Soleil" charset="0"/>
              </a:rPr>
              <a:t>© PFM</a:t>
            </a:r>
          </a:p>
        </p:txBody>
      </p:sp>
      <p:sp>
        <p:nvSpPr>
          <p:cNvPr id="9" name="Slide Number Placeholder 5"/>
          <p:cNvSpPr txBox="1">
            <a:spLocks/>
          </p:cNvSpPr>
          <p:nvPr/>
        </p:nvSpPr>
        <p:spPr>
          <a:xfrm>
            <a:off x="6259285" y="6555732"/>
            <a:ext cx="2743200"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893" smtClean="0">
                <a:latin typeface="Arial" panose="020B0604020202020204" pitchFamily="34" charset="0"/>
                <a:ea typeface="Soleil" charset="0"/>
                <a:cs typeface="Arial" panose="020B0604020202020204" pitchFamily="34" charset="0"/>
              </a:rPr>
              <a:pPr algn="r"/>
              <a:t>‹#›</a:t>
            </a:fld>
            <a:endParaRPr lang="en-US" sz="893" dirty="0">
              <a:latin typeface="Arial" panose="020B0604020202020204" pitchFamily="34" charset="0"/>
              <a:ea typeface="Soleil" charset="0"/>
              <a:cs typeface="Arial" panose="020B0604020202020204" pitchFamily="34" charset="0"/>
            </a:endParaRPr>
          </a:p>
        </p:txBody>
      </p:sp>
      <p:sp>
        <p:nvSpPr>
          <p:cNvPr id="11" name="TextBox 10"/>
          <p:cNvSpPr txBox="1"/>
          <p:nvPr/>
        </p:nvSpPr>
        <p:spPr>
          <a:xfrm>
            <a:off x="451486" y="6555027"/>
            <a:ext cx="1273105" cy="246219"/>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defRPr/>
            </a:pPr>
            <a:r>
              <a:rPr lang="en-US" sz="840" dirty="0">
                <a:latin typeface="Soleil" charset="0"/>
                <a:ea typeface="Soleil" charset="0"/>
                <a:cs typeface="Soleil" charset="0"/>
              </a:rPr>
              <a:t>© PFM</a:t>
            </a:r>
          </a:p>
        </p:txBody>
      </p:sp>
      <p:sp>
        <p:nvSpPr>
          <p:cNvPr id="14" name="TextBox 13"/>
          <p:cNvSpPr txBox="1"/>
          <p:nvPr userDrawn="1"/>
        </p:nvSpPr>
        <p:spPr>
          <a:xfrm>
            <a:off x="451486" y="6555027"/>
            <a:ext cx="1273105" cy="246219"/>
          </a:xfrm>
          <a:prstGeom prst="rect">
            <a:avLst/>
          </a:prstGeom>
          <a:noFill/>
        </p:spPr>
        <p:txBody>
          <a:bodyPr wrap="none" lIns="0" tIns="0" rIns="0" bIns="0" rtlCol="0" anchor="t" anchorCtr="0">
            <a:noAutofit/>
          </a:bodyPr>
          <a:lstStyle/>
          <a:p>
            <a:pPr marL="0" marR="0" indent="0" algn="l" defTabSz="768142" rtl="0" eaLnBrk="1" fontAlgn="auto" latinLnBrk="0" hangingPunct="1">
              <a:lnSpc>
                <a:spcPct val="100000"/>
              </a:lnSpc>
              <a:spcBef>
                <a:spcPts val="0"/>
              </a:spcBef>
              <a:spcAft>
                <a:spcPts val="0"/>
              </a:spcAft>
              <a:buClrTx/>
              <a:buSzTx/>
              <a:buFontTx/>
              <a:buNone/>
              <a:tabLst/>
              <a:defRPr/>
            </a:pPr>
            <a:r>
              <a:rPr lang="en-US" sz="840" dirty="0">
                <a:latin typeface="Soleil" charset="0"/>
                <a:ea typeface="Soleil" charset="0"/>
                <a:cs typeface="Soleil" charset="0"/>
              </a:rPr>
              <a:t>© PFM</a:t>
            </a:r>
          </a:p>
        </p:txBody>
      </p:sp>
      <p:sp>
        <p:nvSpPr>
          <p:cNvPr id="4" name="Text Placeholder 3"/>
          <p:cNvSpPr>
            <a:spLocks noGrp="1"/>
          </p:cNvSpPr>
          <p:nvPr>
            <p:ph type="body" idx="1"/>
          </p:nvPr>
        </p:nvSpPr>
        <p:spPr>
          <a:xfrm>
            <a:off x="451486" y="1825626"/>
            <a:ext cx="8063865"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373703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Lst>
  <p:hf sldNum="0" hdr="0" ftr="0" dt="0"/>
  <p:txStyles>
    <p:titleStyle>
      <a:lvl1pPr algn="l" defTabSz="768142" rtl="0" eaLnBrk="1" latinLnBrk="0" hangingPunct="1">
        <a:lnSpc>
          <a:spcPct val="90000"/>
        </a:lnSpc>
        <a:spcBef>
          <a:spcPct val="0"/>
        </a:spcBef>
        <a:buNone/>
        <a:defRPr sz="1513" b="1" i="0" kern="1200">
          <a:solidFill>
            <a:schemeClr val="tx2"/>
          </a:solidFill>
          <a:latin typeface="Soleil" charset="0"/>
          <a:ea typeface="Soleil" charset="0"/>
          <a:cs typeface="Soleil" charset="0"/>
        </a:defRPr>
      </a:lvl1pPr>
    </p:titleStyle>
    <p:bodyStyle>
      <a:lvl1pPr marL="141360" indent="-141360" algn="l" defTabSz="768142" rtl="0" eaLnBrk="1" latinLnBrk="0" hangingPunct="1">
        <a:lnSpc>
          <a:spcPct val="150000"/>
        </a:lnSpc>
        <a:spcBef>
          <a:spcPts val="335"/>
        </a:spcBef>
        <a:buClr>
          <a:schemeClr val="accent2"/>
        </a:buClr>
        <a:buFont typeface="Wingdings 2" panose="05020102010507070707" pitchFamily="18" charset="2"/>
        <a:buChar char="Ã"/>
        <a:defRPr sz="924"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193369" indent="-80014" algn="l" defTabSz="768142" rtl="0" eaLnBrk="1" latinLnBrk="0" hangingPunct="1">
        <a:lnSpc>
          <a:spcPct val="150000"/>
        </a:lnSpc>
        <a:spcBef>
          <a:spcPts val="168"/>
        </a:spcBef>
        <a:buClr>
          <a:schemeClr val="accent2"/>
        </a:buClr>
        <a:buFont typeface="Arial" panose="020B0604020202020204" pitchFamily="34" charset="0"/>
        <a:buChar char="•"/>
        <a:defRPr sz="924"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290721" indent="-76013" algn="l" defTabSz="768142" rtl="0" eaLnBrk="1" latinLnBrk="0" hangingPunct="1">
        <a:lnSpc>
          <a:spcPct val="150000"/>
        </a:lnSpc>
        <a:spcBef>
          <a:spcPts val="335"/>
        </a:spcBef>
        <a:buClr>
          <a:schemeClr val="accent2"/>
        </a:buClr>
        <a:buFont typeface="Arial" panose="020B0604020202020204" pitchFamily="34" charset="0"/>
        <a:buChar char="•"/>
        <a:defRPr sz="924"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432080" indent="-76013" algn="l" defTabSz="768142" rtl="0" eaLnBrk="1" latinLnBrk="0" hangingPunct="1">
        <a:lnSpc>
          <a:spcPct val="150000"/>
        </a:lnSpc>
        <a:spcBef>
          <a:spcPts val="335"/>
        </a:spcBef>
        <a:buClr>
          <a:schemeClr val="accent2"/>
        </a:buClr>
        <a:buFont typeface="Arial" panose="020B0604020202020204" pitchFamily="34" charset="0"/>
        <a:buChar char="•"/>
        <a:defRPr sz="924"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529433" indent="-76013" algn="l" defTabSz="768142" rtl="0" eaLnBrk="1" latinLnBrk="0" hangingPunct="1">
        <a:lnSpc>
          <a:spcPct val="150000"/>
        </a:lnSpc>
        <a:spcBef>
          <a:spcPts val="335"/>
        </a:spcBef>
        <a:buClr>
          <a:schemeClr val="accent2"/>
        </a:buClr>
        <a:buFont typeface="Arial" panose="020B0604020202020204" pitchFamily="34" charset="0"/>
        <a:buChar char="•"/>
        <a:defRPr sz="924"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112392" indent="-192036" algn="l" defTabSz="768142" rtl="0" eaLnBrk="1" latinLnBrk="0" hangingPunct="1">
        <a:lnSpc>
          <a:spcPct val="90000"/>
        </a:lnSpc>
        <a:spcBef>
          <a:spcPts val="420"/>
        </a:spcBef>
        <a:buFont typeface="Arial" panose="020B0604020202020204" pitchFamily="34" charset="0"/>
        <a:buChar char="•"/>
        <a:defRPr sz="1513" kern="1200">
          <a:solidFill>
            <a:schemeClr val="tx1"/>
          </a:solidFill>
          <a:latin typeface="+mn-lt"/>
          <a:ea typeface="+mn-ea"/>
          <a:cs typeface="+mn-cs"/>
        </a:defRPr>
      </a:lvl6pPr>
      <a:lvl7pPr marL="2496463" indent="-192036" algn="l" defTabSz="768142" rtl="0" eaLnBrk="1" latinLnBrk="0" hangingPunct="1">
        <a:lnSpc>
          <a:spcPct val="90000"/>
        </a:lnSpc>
        <a:spcBef>
          <a:spcPts val="420"/>
        </a:spcBef>
        <a:buFont typeface="Arial" panose="020B0604020202020204" pitchFamily="34" charset="0"/>
        <a:buChar char="•"/>
        <a:defRPr sz="1513" kern="1200">
          <a:solidFill>
            <a:schemeClr val="tx1"/>
          </a:solidFill>
          <a:latin typeface="+mn-lt"/>
          <a:ea typeface="+mn-ea"/>
          <a:cs typeface="+mn-cs"/>
        </a:defRPr>
      </a:lvl7pPr>
      <a:lvl8pPr marL="2880534" indent="-192036" algn="l" defTabSz="768142" rtl="0" eaLnBrk="1" latinLnBrk="0" hangingPunct="1">
        <a:lnSpc>
          <a:spcPct val="90000"/>
        </a:lnSpc>
        <a:spcBef>
          <a:spcPts val="420"/>
        </a:spcBef>
        <a:buFont typeface="Arial" panose="020B0604020202020204" pitchFamily="34" charset="0"/>
        <a:buChar char="•"/>
        <a:defRPr sz="1513" kern="1200">
          <a:solidFill>
            <a:schemeClr val="tx1"/>
          </a:solidFill>
          <a:latin typeface="+mn-lt"/>
          <a:ea typeface="+mn-ea"/>
          <a:cs typeface="+mn-cs"/>
        </a:defRPr>
      </a:lvl8pPr>
      <a:lvl9pPr marL="3264605" indent="-192036" algn="l" defTabSz="768142" rtl="0" eaLnBrk="1" latinLnBrk="0" hangingPunct="1">
        <a:lnSpc>
          <a:spcPct val="90000"/>
        </a:lnSpc>
        <a:spcBef>
          <a:spcPts val="420"/>
        </a:spcBef>
        <a:buFont typeface="Arial" panose="020B0604020202020204" pitchFamily="34" charset="0"/>
        <a:buChar char="•"/>
        <a:defRPr sz="1513" kern="1200">
          <a:solidFill>
            <a:schemeClr val="tx1"/>
          </a:solidFill>
          <a:latin typeface="+mn-lt"/>
          <a:ea typeface="+mn-ea"/>
          <a:cs typeface="+mn-cs"/>
        </a:defRPr>
      </a:lvl9pPr>
    </p:bodyStyle>
    <p:otherStyle>
      <a:defPPr>
        <a:defRPr lang="en-US"/>
      </a:defPPr>
      <a:lvl1pPr marL="0" algn="l" defTabSz="768142" rtl="0" eaLnBrk="1" latinLnBrk="0" hangingPunct="1">
        <a:defRPr sz="1513" kern="1200">
          <a:solidFill>
            <a:schemeClr val="tx1"/>
          </a:solidFill>
          <a:latin typeface="+mn-lt"/>
          <a:ea typeface="+mn-ea"/>
          <a:cs typeface="+mn-cs"/>
        </a:defRPr>
      </a:lvl1pPr>
      <a:lvl2pPr marL="384071" algn="l" defTabSz="768142" rtl="0" eaLnBrk="1" latinLnBrk="0" hangingPunct="1">
        <a:defRPr sz="1513" kern="1200">
          <a:solidFill>
            <a:schemeClr val="tx1"/>
          </a:solidFill>
          <a:latin typeface="+mn-lt"/>
          <a:ea typeface="+mn-ea"/>
          <a:cs typeface="+mn-cs"/>
        </a:defRPr>
      </a:lvl2pPr>
      <a:lvl3pPr marL="768142" algn="l" defTabSz="768142" rtl="0" eaLnBrk="1" latinLnBrk="0" hangingPunct="1">
        <a:defRPr sz="1513" kern="1200">
          <a:solidFill>
            <a:schemeClr val="tx1"/>
          </a:solidFill>
          <a:latin typeface="+mn-lt"/>
          <a:ea typeface="+mn-ea"/>
          <a:cs typeface="+mn-cs"/>
        </a:defRPr>
      </a:lvl3pPr>
      <a:lvl4pPr marL="1152214" algn="l" defTabSz="768142" rtl="0" eaLnBrk="1" latinLnBrk="0" hangingPunct="1">
        <a:defRPr sz="1513" kern="1200">
          <a:solidFill>
            <a:schemeClr val="tx1"/>
          </a:solidFill>
          <a:latin typeface="+mn-lt"/>
          <a:ea typeface="+mn-ea"/>
          <a:cs typeface="+mn-cs"/>
        </a:defRPr>
      </a:lvl4pPr>
      <a:lvl5pPr marL="1536285" algn="l" defTabSz="768142" rtl="0" eaLnBrk="1" latinLnBrk="0" hangingPunct="1">
        <a:defRPr sz="1513" kern="1200">
          <a:solidFill>
            <a:schemeClr val="tx1"/>
          </a:solidFill>
          <a:latin typeface="+mn-lt"/>
          <a:ea typeface="+mn-ea"/>
          <a:cs typeface="+mn-cs"/>
        </a:defRPr>
      </a:lvl5pPr>
      <a:lvl6pPr marL="1920356" algn="l" defTabSz="768142" rtl="0" eaLnBrk="1" latinLnBrk="0" hangingPunct="1">
        <a:defRPr sz="1513" kern="1200">
          <a:solidFill>
            <a:schemeClr val="tx1"/>
          </a:solidFill>
          <a:latin typeface="+mn-lt"/>
          <a:ea typeface="+mn-ea"/>
          <a:cs typeface="+mn-cs"/>
        </a:defRPr>
      </a:lvl6pPr>
      <a:lvl7pPr marL="2304428" algn="l" defTabSz="768142" rtl="0" eaLnBrk="1" latinLnBrk="0" hangingPunct="1">
        <a:defRPr sz="1513" kern="1200">
          <a:solidFill>
            <a:schemeClr val="tx1"/>
          </a:solidFill>
          <a:latin typeface="+mn-lt"/>
          <a:ea typeface="+mn-ea"/>
          <a:cs typeface="+mn-cs"/>
        </a:defRPr>
      </a:lvl7pPr>
      <a:lvl8pPr marL="2688498" algn="l" defTabSz="768142" rtl="0" eaLnBrk="1" latinLnBrk="0" hangingPunct="1">
        <a:defRPr sz="1513" kern="1200">
          <a:solidFill>
            <a:schemeClr val="tx1"/>
          </a:solidFill>
          <a:latin typeface="+mn-lt"/>
          <a:ea typeface="+mn-ea"/>
          <a:cs typeface="+mn-cs"/>
        </a:defRPr>
      </a:lvl8pPr>
      <a:lvl9pPr marL="3072570" algn="l" defTabSz="768142"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msrb.org/msrb1/pdfs/secrule15c2-12.pdf"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s://www.msrb.org/sites/default/files/2022-08/MSRB-Glossary-of-Municipal-Securit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1"/>
          <p:cNvSpPr txBox="1">
            <a:spLocks/>
          </p:cNvSpPr>
          <p:nvPr/>
        </p:nvSpPr>
        <p:spPr>
          <a:xfrm>
            <a:off x="591568" y="5949477"/>
            <a:ext cx="922195" cy="343960"/>
          </a:xfrm>
          <a:prstGeom prst="rect">
            <a:avLst/>
          </a:prstGeom>
        </p:spPr>
        <p:txBody>
          <a:bodyPr vert="horz" lIns="0" tIns="0" rIns="0" bIns="0" rtlCol="0">
            <a:noAutofit/>
          </a:bodyPr>
          <a:lstStyle>
            <a:lvl1pPr marL="0" indent="0" algn="l" defTabSz="844948" rtl="0" eaLnBrk="1" latinLnBrk="0" hangingPunct="1">
              <a:lnSpc>
                <a:spcPct val="100000"/>
              </a:lnSpc>
              <a:spcBef>
                <a:spcPts val="369"/>
              </a:spcBef>
              <a:buClr>
                <a:schemeClr val="accent2"/>
              </a:buClr>
              <a:buFontTx/>
              <a:buNone/>
              <a:defRPr sz="924" b="0" i="0" kern="1200">
                <a:solidFill>
                  <a:schemeClr val="tx2"/>
                </a:solidFill>
                <a:latin typeface="Soleil Light" charset="0"/>
                <a:ea typeface="Soleil Light" charset="0"/>
                <a:cs typeface="Soleil Light" charset="0"/>
              </a:defRPr>
            </a:lvl1pPr>
            <a:lvl2pPr marL="0" indent="0" algn="l" defTabSz="844948" rtl="0" eaLnBrk="1" latinLnBrk="0" hangingPunct="1">
              <a:lnSpc>
                <a:spcPct val="100000"/>
              </a:lnSpc>
              <a:spcBef>
                <a:spcPts val="185"/>
              </a:spcBef>
              <a:buClr>
                <a:schemeClr val="accent2"/>
              </a:buClr>
              <a:buFontTx/>
              <a:buNone/>
              <a:defRPr sz="924" b="0" i="0" kern="1200">
                <a:solidFill>
                  <a:schemeClr val="tx2"/>
                </a:solidFill>
                <a:latin typeface="Soleil Light" charset="0"/>
                <a:ea typeface="Soleil Light" charset="0"/>
                <a:cs typeface="Soleil Light" charset="0"/>
              </a:defRPr>
            </a:lvl2pPr>
            <a:lvl3pPr marL="0" indent="0" algn="l" defTabSz="844948" rtl="0" eaLnBrk="1" latinLnBrk="0" hangingPunct="1">
              <a:lnSpc>
                <a:spcPct val="100000"/>
              </a:lnSpc>
              <a:spcBef>
                <a:spcPts val="369"/>
              </a:spcBef>
              <a:buClr>
                <a:schemeClr val="accent2"/>
              </a:buClr>
              <a:buFontTx/>
              <a:buNone/>
              <a:defRPr sz="924" b="0" i="0" kern="1200">
                <a:solidFill>
                  <a:schemeClr val="tx2"/>
                </a:solidFill>
                <a:latin typeface="Soleil Light" charset="0"/>
                <a:ea typeface="Soleil Light" charset="0"/>
                <a:cs typeface="Soleil Light" charset="0"/>
              </a:defRPr>
            </a:lvl3pPr>
            <a:lvl4pPr marL="0" indent="0" algn="l" defTabSz="844948" rtl="0" eaLnBrk="1" latinLnBrk="0" hangingPunct="1">
              <a:lnSpc>
                <a:spcPct val="100000"/>
              </a:lnSpc>
              <a:spcBef>
                <a:spcPts val="369"/>
              </a:spcBef>
              <a:buClr>
                <a:schemeClr val="accent2"/>
              </a:buClr>
              <a:buFontTx/>
              <a:buNone/>
              <a:defRPr sz="924" b="0" i="0" kern="1200">
                <a:solidFill>
                  <a:schemeClr val="tx2"/>
                </a:solidFill>
                <a:latin typeface="Soleil Light" charset="0"/>
                <a:ea typeface="Soleil Light" charset="0"/>
                <a:cs typeface="Soleil Light" charset="0"/>
              </a:defRPr>
            </a:lvl4pPr>
            <a:lvl5pPr marL="0" indent="0" algn="l" defTabSz="844948" rtl="0" eaLnBrk="1" latinLnBrk="0" hangingPunct="1">
              <a:lnSpc>
                <a:spcPct val="100000"/>
              </a:lnSpc>
              <a:spcBef>
                <a:spcPts val="369"/>
              </a:spcBef>
              <a:buClr>
                <a:schemeClr val="accent2"/>
              </a:buClr>
              <a:buFontTx/>
              <a:buNone/>
              <a:defRPr sz="924" b="0" i="0" kern="1200">
                <a:solidFill>
                  <a:schemeClr val="tx2"/>
                </a:solidFill>
                <a:latin typeface="Soleil Light" charset="0"/>
                <a:ea typeface="Soleil Light" charset="0"/>
                <a:cs typeface="Soleil Light" charset="0"/>
              </a:defRPr>
            </a:lvl5pPr>
            <a:lvl6pPr marL="2323608" indent="-211237" algn="l" defTabSz="844948"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6pPr>
            <a:lvl7pPr marL="2746082" indent="-211237" algn="l" defTabSz="844948"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7pPr>
            <a:lvl8pPr marL="3168556" indent="-211237" algn="l" defTabSz="844948"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8pPr>
            <a:lvl9pPr marL="3591030" indent="-211237" algn="l" defTabSz="844948"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9pPr>
          </a:lstStyle>
          <a:p>
            <a:pPr defTabSz="697886">
              <a:spcBef>
                <a:spcPts val="0"/>
              </a:spcBef>
              <a:spcAft>
                <a:spcPts val="100"/>
              </a:spcAft>
              <a:buClr>
                <a:srgbClr val="3E6BB3"/>
              </a:buClr>
              <a:defRPr/>
            </a:pPr>
            <a:r>
              <a:rPr lang="en-US" sz="900" dirty="0">
                <a:solidFill>
                  <a:schemeClr val="tx1"/>
                </a:solidFill>
                <a:latin typeface="Arial" panose="020B0604020202020204" pitchFamily="34" charset="0"/>
                <a:cs typeface="Arial" panose="020B0604020202020204" pitchFamily="34" charset="0"/>
              </a:rPr>
              <a:t>PFM Financial</a:t>
            </a:r>
          </a:p>
          <a:p>
            <a:pPr defTabSz="697886">
              <a:spcBef>
                <a:spcPts val="0"/>
              </a:spcBef>
              <a:spcAft>
                <a:spcPts val="100"/>
              </a:spcAft>
              <a:buClr>
                <a:srgbClr val="3E6BB3"/>
              </a:buClr>
              <a:defRPr/>
            </a:pPr>
            <a:r>
              <a:rPr lang="en-US" sz="900" dirty="0">
                <a:solidFill>
                  <a:schemeClr val="tx1"/>
                </a:solidFill>
                <a:latin typeface="Arial" panose="020B0604020202020204" pitchFamily="34" charset="0"/>
                <a:cs typeface="Arial" panose="020B0604020202020204" pitchFamily="34" charset="0"/>
              </a:rPr>
              <a:t>Advisors LLC</a:t>
            </a:r>
          </a:p>
        </p:txBody>
      </p:sp>
      <p:sp>
        <p:nvSpPr>
          <p:cNvPr id="16" name="Rectangle 36"/>
          <p:cNvSpPr>
            <a:spLocks noChangeArrowheads="1"/>
          </p:cNvSpPr>
          <p:nvPr/>
        </p:nvSpPr>
        <p:spPr bwMode="auto">
          <a:xfrm>
            <a:off x="599233" y="4073892"/>
            <a:ext cx="1712910" cy="703381"/>
          </a:xfrm>
          <a:prstGeom prst="rect">
            <a:avLst/>
          </a:prstGeom>
          <a:noFill/>
          <a:ln w="9525">
            <a:noFill/>
            <a:miter lim="800000"/>
            <a:headEnd/>
            <a:tailEnd/>
          </a:ln>
          <a:effectLst/>
        </p:spPr>
        <p:txBody>
          <a:bodyPr wrap="square" lIns="0" tIns="0" rIns="0" bIns="0">
            <a:noAutofit/>
          </a:bodyPr>
          <a:lstStyle/>
          <a:p>
            <a:pPr marL="0" lvl="1">
              <a:spcAft>
                <a:spcPts val="535"/>
              </a:spcAft>
              <a:buClr>
                <a:schemeClr val="accent2"/>
              </a:buClr>
              <a:defRPr/>
            </a:pPr>
            <a:r>
              <a:rPr lang="en-US" sz="1200" dirty="0">
                <a:latin typeface="Arial" panose="020B0604020202020204" pitchFamily="34" charset="0"/>
                <a:ea typeface="Soleil" charset="0"/>
                <a:cs typeface="Arial" panose="020B0604020202020204" pitchFamily="34" charset="0"/>
              </a:rPr>
              <a:t>July 25, 2024</a:t>
            </a:r>
          </a:p>
          <a:p>
            <a:pPr marL="0" lvl="1">
              <a:spcAft>
                <a:spcPts val="535"/>
              </a:spcAft>
              <a:buClr>
                <a:schemeClr val="accent2"/>
              </a:buClr>
              <a:defRPr/>
            </a:pPr>
            <a:endParaRPr lang="en-US" sz="1200" dirty="0">
              <a:latin typeface="Arial" panose="020B0604020202020204" pitchFamily="34" charset="0"/>
              <a:ea typeface="Soleil" charset="0"/>
              <a:cs typeface="Arial" panose="020B0604020202020204" pitchFamily="34" charset="0"/>
            </a:endParaRPr>
          </a:p>
        </p:txBody>
      </p:sp>
      <p:sp>
        <p:nvSpPr>
          <p:cNvPr id="12" name="Rectangle 36">
            <a:extLst>
              <a:ext uri="{FF2B5EF4-FFF2-40B4-BE49-F238E27FC236}">
                <a16:creationId xmlns:a16="http://schemas.microsoft.com/office/drawing/2014/main" id="{D1590752-D2B4-429D-833D-E7E72FC308EE}"/>
              </a:ext>
            </a:extLst>
          </p:cNvPr>
          <p:cNvSpPr>
            <a:spLocks noChangeArrowheads="1"/>
          </p:cNvSpPr>
          <p:nvPr/>
        </p:nvSpPr>
        <p:spPr bwMode="auto">
          <a:xfrm>
            <a:off x="580682" y="2591515"/>
            <a:ext cx="7314810" cy="1285647"/>
          </a:xfrm>
          <a:prstGeom prst="rect">
            <a:avLst/>
          </a:prstGeom>
          <a:noFill/>
          <a:ln w="9525">
            <a:noFill/>
            <a:miter lim="800000"/>
            <a:headEnd/>
            <a:tailEnd/>
          </a:ln>
          <a:effectLst/>
        </p:spPr>
        <p:txBody>
          <a:bodyPr wrap="square" lIns="0" tIns="0" rIns="0" bIns="0">
            <a:noAutofit/>
          </a:bodyPr>
          <a:lstStyle/>
          <a:p>
            <a:pPr>
              <a:spcAft>
                <a:spcPts val="1071"/>
              </a:spcAft>
              <a:defRPr/>
            </a:pPr>
            <a:r>
              <a:rPr lang="en-US" sz="2855" b="1" dirty="0">
                <a:latin typeface="Arial" panose="020B0604020202020204" pitchFamily="34" charset="0"/>
                <a:cs typeface="Arial" panose="020B0604020202020204" pitchFamily="34" charset="0"/>
              </a:rPr>
              <a:t>Madison Metropolitan Sewerage District</a:t>
            </a:r>
            <a:endParaRPr lang="en-US" sz="2855" dirty="0">
              <a:latin typeface="Arial" panose="020B0604020202020204" pitchFamily="34" charset="0"/>
              <a:cs typeface="Arial" panose="020B0604020202020204" pitchFamily="34" charset="0"/>
            </a:endParaRPr>
          </a:p>
          <a:p>
            <a:pPr marL="0" lvl="1">
              <a:buClr>
                <a:schemeClr val="accent2"/>
              </a:buClr>
              <a:defRPr/>
            </a:pPr>
            <a:r>
              <a:rPr lang="en-US" sz="2142" b="1" dirty="0">
                <a:latin typeface="Arial" panose="020B0604020202020204" pitchFamily="34" charset="0"/>
                <a:ea typeface="Soleil" charset="0"/>
                <a:cs typeface="Arial" panose="020B0604020202020204" pitchFamily="34" charset="0"/>
              </a:rPr>
              <a:t>Introduction to Public Finance</a:t>
            </a:r>
          </a:p>
        </p:txBody>
      </p:sp>
      <p:sp>
        <p:nvSpPr>
          <p:cNvPr id="2" name="Text Placeholder 12">
            <a:extLst>
              <a:ext uri="{FF2B5EF4-FFF2-40B4-BE49-F238E27FC236}">
                <a16:creationId xmlns:a16="http://schemas.microsoft.com/office/drawing/2014/main" id="{B3FC8DB0-D8E9-330F-D08A-F77F5E1CBA39}"/>
              </a:ext>
            </a:extLst>
          </p:cNvPr>
          <p:cNvSpPr txBox="1">
            <a:spLocks/>
          </p:cNvSpPr>
          <p:nvPr/>
        </p:nvSpPr>
        <p:spPr>
          <a:xfrm>
            <a:off x="2312143" y="5949477"/>
            <a:ext cx="1422357" cy="56888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1pPr>
            <a:lvl2pPr marL="0" indent="0" algn="l" defTabSz="914400" rtl="0" eaLnBrk="1" latinLnBrk="0" hangingPunct="1">
              <a:lnSpc>
                <a:spcPct val="100000"/>
              </a:lnSpc>
              <a:spcBef>
                <a:spcPts val="200"/>
              </a:spcBef>
              <a:buClr>
                <a:schemeClr val="accent2"/>
              </a:buClr>
              <a:buFontTx/>
              <a:buNone/>
              <a:defRPr sz="1000" b="0" i="0" kern="1200">
                <a:solidFill>
                  <a:schemeClr val="tx2"/>
                </a:solidFill>
                <a:latin typeface="Soleil Light" charset="0"/>
                <a:ea typeface="Soleil Light" charset="0"/>
                <a:cs typeface="Soleil Light" charset="0"/>
              </a:defRPr>
            </a:lvl2pPr>
            <a:lvl3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3pPr>
            <a:lvl4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4pPr>
            <a:lvl5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E6BB3"/>
              </a:buClr>
              <a:buSzTx/>
              <a:buFontTx/>
              <a:buNone/>
              <a:tabLst/>
              <a:defRPr/>
            </a:pPr>
            <a:r>
              <a:rPr kumimoji="0" lang="en-US" sz="900" b="0" i="0" u="none" strike="noStrike" kern="1200" cap="none" spc="0" normalizeH="0" baseline="0" noProof="0" dirty="0">
                <a:ln>
                  <a:noFill/>
                </a:ln>
                <a:solidFill>
                  <a:srgbClr val="373637"/>
                </a:solidFill>
                <a:effectLst/>
                <a:uLnTx/>
                <a:uFillTx/>
                <a:latin typeface="+mn-lt"/>
              </a:rPr>
              <a:t>115 South 84</a:t>
            </a:r>
            <a:r>
              <a:rPr kumimoji="0" lang="en-US" sz="900" b="0" i="0" u="none" strike="noStrike" kern="1200" cap="none" spc="0" normalizeH="0" baseline="30000" noProof="0" dirty="0">
                <a:ln>
                  <a:noFill/>
                </a:ln>
                <a:solidFill>
                  <a:srgbClr val="373637"/>
                </a:solidFill>
                <a:effectLst/>
                <a:uLnTx/>
                <a:uFillTx/>
                <a:latin typeface="+mn-lt"/>
              </a:rPr>
              <a:t>th</a:t>
            </a:r>
            <a:r>
              <a:rPr kumimoji="0" lang="en-US" sz="900" b="0" i="0" u="none" strike="noStrike" kern="1200" cap="none" spc="0" normalizeH="0" baseline="0" noProof="0" dirty="0">
                <a:ln>
                  <a:noFill/>
                </a:ln>
                <a:solidFill>
                  <a:srgbClr val="373637"/>
                </a:solidFill>
                <a:effectLst/>
                <a:uLnTx/>
                <a:uFillTx/>
                <a:latin typeface="+mn-lt"/>
              </a:rPr>
              <a:t> Street</a:t>
            </a:r>
          </a:p>
          <a:p>
            <a:pPr marL="0" marR="0" lvl="0" indent="0" algn="l" defTabSz="914400" rtl="0" eaLnBrk="1" fontAlgn="auto" latinLnBrk="0" hangingPunct="1">
              <a:lnSpc>
                <a:spcPct val="100000"/>
              </a:lnSpc>
              <a:spcBef>
                <a:spcPts val="0"/>
              </a:spcBef>
              <a:spcAft>
                <a:spcPts val="0"/>
              </a:spcAft>
              <a:buClr>
                <a:srgbClr val="3E6BB3"/>
              </a:buClr>
              <a:buSzTx/>
              <a:buFontTx/>
              <a:buNone/>
              <a:tabLst/>
              <a:defRPr/>
            </a:pPr>
            <a:r>
              <a:rPr kumimoji="0" lang="en-US" sz="900" b="0" i="0" u="none" strike="noStrike" kern="1200" cap="none" spc="0" normalizeH="0" baseline="0" noProof="0" dirty="0">
                <a:ln>
                  <a:noFill/>
                </a:ln>
                <a:solidFill>
                  <a:srgbClr val="373637"/>
                </a:solidFill>
                <a:effectLst/>
                <a:uLnTx/>
                <a:uFillTx/>
                <a:latin typeface="+mn-lt"/>
              </a:rPr>
              <a:t>Suite 315</a:t>
            </a:r>
          </a:p>
          <a:p>
            <a:pPr marL="0" marR="0" lvl="0" indent="0" algn="l" defTabSz="914400" rtl="0" eaLnBrk="1" fontAlgn="auto" latinLnBrk="0" hangingPunct="1">
              <a:lnSpc>
                <a:spcPct val="100000"/>
              </a:lnSpc>
              <a:spcBef>
                <a:spcPts val="0"/>
              </a:spcBef>
              <a:spcAft>
                <a:spcPts val="0"/>
              </a:spcAft>
              <a:buClr>
                <a:srgbClr val="3E6BB3"/>
              </a:buClr>
              <a:buSzTx/>
              <a:buFontTx/>
              <a:buNone/>
              <a:tabLst/>
              <a:defRPr/>
            </a:pPr>
            <a:r>
              <a:rPr kumimoji="0" lang="en-US" sz="900" b="0" i="0" u="none" strike="noStrike" kern="1200" cap="none" spc="0" normalizeH="0" baseline="0" noProof="0" dirty="0">
                <a:ln>
                  <a:noFill/>
                </a:ln>
                <a:solidFill>
                  <a:srgbClr val="373637"/>
                </a:solidFill>
                <a:effectLst/>
                <a:uLnTx/>
                <a:uFillTx/>
                <a:latin typeface="+mn-lt"/>
              </a:rPr>
              <a:t>Milwaukee, WI 53214</a:t>
            </a:r>
          </a:p>
        </p:txBody>
      </p:sp>
      <p:sp>
        <p:nvSpPr>
          <p:cNvPr id="3" name="Text Placeholder 13">
            <a:extLst>
              <a:ext uri="{FF2B5EF4-FFF2-40B4-BE49-F238E27FC236}">
                <a16:creationId xmlns:a16="http://schemas.microsoft.com/office/drawing/2014/main" id="{7788DAEE-DC79-5E6D-0C3C-E140CEBDD059}"/>
              </a:ext>
            </a:extLst>
          </p:cNvPr>
          <p:cNvSpPr txBox="1">
            <a:spLocks/>
          </p:cNvSpPr>
          <p:nvPr/>
        </p:nvSpPr>
        <p:spPr>
          <a:xfrm>
            <a:off x="4057848" y="5949476"/>
            <a:ext cx="1422357" cy="56888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1pPr>
            <a:lvl2pPr marL="0" indent="0" algn="l" defTabSz="914400" rtl="0" eaLnBrk="1" latinLnBrk="0" hangingPunct="1">
              <a:lnSpc>
                <a:spcPct val="100000"/>
              </a:lnSpc>
              <a:spcBef>
                <a:spcPts val="200"/>
              </a:spcBef>
              <a:buClr>
                <a:schemeClr val="accent2"/>
              </a:buClr>
              <a:buFontTx/>
              <a:buNone/>
              <a:defRPr sz="1000" b="0" i="0" kern="1200">
                <a:solidFill>
                  <a:schemeClr val="tx2"/>
                </a:solidFill>
                <a:latin typeface="Soleil Light" charset="0"/>
                <a:ea typeface="Soleil Light" charset="0"/>
                <a:cs typeface="Soleil Light" charset="0"/>
              </a:defRPr>
            </a:lvl2pPr>
            <a:lvl3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3pPr>
            <a:lvl4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4pPr>
            <a:lvl5pPr marL="0" indent="0" algn="l" defTabSz="914400" rtl="0" eaLnBrk="1" latinLnBrk="0" hangingPunct="1">
              <a:lnSpc>
                <a:spcPct val="100000"/>
              </a:lnSpc>
              <a:spcBef>
                <a:spcPts val="400"/>
              </a:spcBef>
              <a:buClr>
                <a:schemeClr val="accent2"/>
              </a:buClr>
              <a:buFontTx/>
              <a:buNone/>
              <a:defRPr sz="1000" b="0" i="0" kern="1200">
                <a:solidFill>
                  <a:schemeClr val="tx2"/>
                </a:solidFill>
                <a:latin typeface="Soleil Light" charset="0"/>
                <a:ea typeface="Soleil Light" charset="0"/>
                <a:cs typeface="Soleil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697886" fontAlgn="auto">
              <a:spcBef>
                <a:spcPts val="0"/>
              </a:spcBef>
              <a:spcAft>
                <a:spcPts val="100"/>
              </a:spcAft>
              <a:buClr>
                <a:srgbClr val="3E6BB3"/>
              </a:buClr>
              <a:buSzTx/>
              <a:tabLst/>
              <a:defRPr/>
            </a:pPr>
            <a:r>
              <a:rPr lang="en-US" sz="900" dirty="0">
                <a:solidFill>
                  <a:schemeClr val="tx1"/>
                </a:solidFill>
                <a:latin typeface="Arial" panose="020B0604020202020204" pitchFamily="34" charset="0"/>
                <a:cs typeface="Arial" panose="020B0604020202020204" pitchFamily="34" charset="0"/>
              </a:rPr>
              <a:t>414-771-2700</a:t>
            </a:r>
          </a:p>
          <a:p>
            <a:pPr defTabSz="697886">
              <a:spcBef>
                <a:spcPts val="0"/>
              </a:spcBef>
              <a:spcAft>
                <a:spcPts val="100"/>
              </a:spcAft>
              <a:buClr>
                <a:srgbClr val="3E6BB3"/>
              </a:buClr>
              <a:defRPr/>
            </a:pPr>
            <a:r>
              <a:rPr lang="en-US" sz="900" dirty="0">
                <a:solidFill>
                  <a:schemeClr val="tx1"/>
                </a:solidFill>
                <a:latin typeface="Arial" panose="020B0604020202020204" pitchFamily="34" charset="0"/>
                <a:cs typeface="Arial" panose="020B0604020202020204" pitchFamily="34" charset="0"/>
              </a:rPr>
              <a:t>pfm.com</a:t>
            </a:r>
          </a:p>
        </p:txBody>
      </p:sp>
    </p:spTree>
    <p:extLst>
      <p:ext uri="{BB962C8B-B14F-4D97-AF65-F5344CB8AC3E}">
        <p14:creationId xmlns:p14="http://schemas.microsoft.com/office/powerpoint/2010/main" val="110341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485" y="1006088"/>
            <a:ext cx="7886700" cy="256224"/>
          </a:xfrm>
        </p:spPr>
        <p:txBody>
          <a:bodyPr/>
          <a:lstStyle/>
          <a:p>
            <a:r>
              <a:rPr lang="en-US" dirty="0"/>
              <a:t>Debt Limit</a:t>
            </a:r>
          </a:p>
        </p:txBody>
      </p:sp>
      <p:sp>
        <p:nvSpPr>
          <p:cNvPr id="2" name="Content Placeholder 1"/>
          <p:cNvSpPr>
            <a:spLocks noGrp="1"/>
          </p:cNvSpPr>
          <p:nvPr>
            <p:ph type="body" sz="quarter" idx="12"/>
          </p:nvPr>
        </p:nvSpPr>
        <p:spPr>
          <a:xfrm>
            <a:off x="451485" y="1447800"/>
            <a:ext cx="8102600" cy="4487008"/>
          </a:xfrm>
        </p:spPr>
        <p:txBody>
          <a:bodyPr>
            <a:noAutofit/>
          </a:bodyPr>
          <a:lstStyle/>
          <a:p>
            <a:pPr marL="0" marR="0" indent="0" algn="just" hangingPunct="0">
              <a:spcBef>
                <a:spcPts val="0"/>
              </a:spcBef>
              <a:spcAft>
                <a:spcPts val="0"/>
              </a:spcAft>
              <a:buNone/>
            </a:pPr>
            <a:r>
              <a:rPr lang="en-US" sz="1400" dirty="0">
                <a:effectLst/>
                <a:ea typeface="Times New Roman" panose="02020603050405020304" pitchFamily="18" charset="0"/>
              </a:rPr>
              <a:t>The District has the power to incur indebtedness for District purposes specified by statute (Article 11 Section 3 of the Wisconsin Constitution and Chapter 67, Wisconsin Statutes) in an aggregate amount, not exceeding five percent of the equalized value of taxable property in the District, as last determined by the State of Wisconsin Department of Revenue.  In general, such indebtedness may be in the form of bonds and promissory notes,</a:t>
            </a:r>
            <a:r>
              <a:rPr lang="en-US" sz="1400" dirty="0">
                <a:ea typeface="Times New Roman" panose="02020603050405020304" pitchFamily="18" charset="0"/>
              </a:rPr>
              <a:t> including Clean Water Fund Loans,</a:t>
            </a:r>
            <a:r>
              <a:rPr lang="en-US" sz="1400" dirty="0">
                <a:effectLst/>
                <a:ea typeface="Times New Roman" panose="02020603050405020304" pitchFamily="18" charset="0"/>
              </a:rPr>
              <a:t> for various public purposes.</a:t>
            </a:r>
          </a:p>
          <a:p>
            <a:pPr marL="0" marR="0" indent="0" algn="just" hangingPunc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99979095-B8E4-926F-8DB7-E7B20D884369}"/>
              </a:ext>
            </a:extLst>
          </p:cNvPr>
          <p:cNvGraphicFramePr>
            <a:graphicFrameLocks noChangeAspect="1"/>
          </p:cNvGraphicFramePr>
          <p:nvPr>
            <p:extLst>
              <p:ext uri="{D42A27DB-BD31-4B8C-83A1-F6EECF244321}">
                <p14:modId xmlns:p14="http://schemas.microsoft.com/office/powerpoint/2010/main" val="2612042335"/>
              </p:ext>
            </p:extLst>
          </p:nvPr>
        </p:nvGraphicFramePr>
        <p:xfrm>
          <a:off x="1940560" y="3164498"/>
          <a:ext cx="5124450" cy="1619250"/>
        </p:xfrm>
        <a:graphic>
          <a:graphicData uri="http://schemas.openxmlformats.org/presentationml/2006/ole">
            <mc:AlternateContent xmlns:mc="http://schemas.openxmlformats.org/markup-compatibility/2006">
              <mc:Choice xmlns:v="urn:schemas-microsoft-com:vml" Requires="v">
                <p:oleObj name="Worksheet" r:id="rId3" imgW="5124501" imgH="1619237" progId="Excel.Sheet.12">
                  <p:embed/>
                </p:oleObj>
              </mc:Choice>
              <mc:Fallback>
                <p:oleObj name="Worksheet" r:id="rId3" imgW="5124501" imgH="1619237" progId="Excel.Sheet.12">
                  <p:embed/>
                  <p:pic>
                    <p:nvPicPr>
                      <p:cNvPr id="0" name=""/>
                      <p:cNvPicPr/>
                      <p:nvPr/>
                    </p:nvPicPr>
                    <p:blipFill>
                      <a:blip r:embed="rId4"/>
                      <a:stretch>
                        <a:fillRect/>
                      </a:stretch>
                    </p:blipFill>
                    <p:spPr>
                      <a:xfrm>
                        <a:off x="1940560" y="3164498"/>
                        <a:ext cx="5124450" cy="1619250"/>
                      </a:xfrm>
                      <a:prstGeom prst="rect">
                        <a:avLst/>
                      </a:prstGeom>
                    </p:spPr>
                  </p:pic>
                </p:oleObj>
              </mc:Fallback>
            </mc:AlternateContent>
          </a:graphicData>
        </a:graphic>
      </p:graphicFrame>
    </p:spTree>
    <p:extLst>
      <p:ext uri="{BB962C8B-B14F-4D97-AF65-F5344CB8AC3E}">
        <p14:creationId xmlns:p14="http://schemas.microsoft.com/office/powerpoint/2010/main" val="355849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559074" y="980933"/>
            <a:ext cx="8025852" cy="4896134"/>
          </a:xfrm>
        </p:spPr>
        <p:txBody>
          <a:bodyPr>
            <a:normAutofit/>
          </a:bodyPr>
          <a:lstStyle/>
          <a:p>
            <a:pPr marL="112713" indent="0" algn="just">
              <a:buNone/>
            </a:pPr>
            <a:r>
              <a:rPr lang="en-US" sz="1600" b="1" dirty="0"/>
              <a:t>PROS</a:t>
            </a:r>
          </a:p>
          <a:p>
            <a:pPr marL="342046" indent="-252146" algn="just"/>
            <a:r>
              <a:rPr lang="en-US" sz="1600" dirty="0"/>
              <a:t>Loans funded with debt issued by the State of Wisconsin (Aa1/AA+/AA+) at a subsidized rate (currently 2.365% for up to 20 years and 2.475% for 21 to 30 years as of July 1, 2024). </a:t>
            </a:r>
          </a:p>
          <a:p>
            <a:pPr marL="342046" indent="-252146" algn="just"/>
            <a:r>
              <a:rPr lang="en-US" sz="1600" dirty="0"/>
              <a:t>Funds are drawn down as needed, so there is no negative cost of carry (only pay interest on what has been borrowed).</a:t>
            </a:r>
          </a:p>
          <a:p>
            <a:pPr marL="89900" indent="0" algn="just">
              <a:buNone/>
            </a:pPr>
            <a:r>
              <a:rPr lang="en-US" sz="1600" b="1" dirty="0"/>
              <a:t>CONS</a:t>
            </a:r>
          </a:p>
          <a:p>
            <a:pPr marL="342046" indent="-252146" algn="just">
              <a:spcAft>
                <a:spcPts val="0"/>
              </a:spcAft>
            </a:pPr>
            <a:r>
              <a:rPr lang="en-US" sz="1600" dirty="0"/>
              <a:t>Current limitations on available funding due to historically high requests for loans</a:t>
            </a:r>
          </a:p>
          <a:p>
            <a:pPr marL="342046" indent="-252146" algn="just">
              <a:spcAft>
                <a:spcPts val="0"/>
              </a:spcAft>
            </a:pPr>
            <a:r>
              <a:rPr lang="en-US" sz="1600" dirty="0"/>
              <a:t>Debt service repayment schedule is not customizable (level annual payments are required).</a:t>
            </a:r>
          </a:p>
          <a:p>
            <a:pPr marL="342046" indent="-252146" algn="just">
              <a:spcAft>
                <a:spcPts val="0"/>
              </a:spcAft>
            </a:pPr>
            <a:r>
              <a:rPr lang="en-US" sz="1600" dirty="0">
                <a:solidFill>
                  <a:schemeClr val="tx1"/>
                </a:solidFill>
              </a:rPr>
              <a:t>Federal requirements – BABA, Davis-Bacon, etc.</a:t>
            </a:r>
          </a:p>
          <a:p>
            <a:pPr marL="342046" indent="-252146" algn="just">
              <a:spcAft>
                <a:spcPts val="0"/>
              </a:spcAft>
            </a:pPr>
            <a:r>
              <a:rPr lang="en-US" sz="1600" dirty="0"/>
              <a:t>Term of loan is limited to 30 years in length.</a:t>
            </a:r>
          </a:p>
          <a:p>
            <a:pPr marL="342046" indent="-252146" algn="just">
              <a:spcAft>
                <a:spcPts val="0"/>
              </a:spcAft>
            </a:pPr>
            <a:r>
              <a:rPr lang="en-US" sz="1600" dirty="0"/>
              <a:t>Every draw requires additional paperwork and staff time.  </a:t>
            </a:r>
          </a:p>
          <a:p>
            <a:pPr marL="89900" indent="0" algn="just">
              <a:buNone/>
            </a:pPr>
            <a:endParaRPr lang="en-US" sz="1412" dirty="0"/>
          </a:p>
          <a:p>
            <a:pPr marL="89901" indent="0" algn="just">
              <a:spcAft>
                <a:spcPts val="529"/>
              </a:spcAft>
              <a:buNone/>
            </a:pPr>
            <a:endParaRPr lang="en-US" sz="1412" dirty="0"/>
          </a:p>
          <a:p>
            <a:pPr marL="0" indent="0" algn="just">
              <a:spcAft>
                <a:spcPts val="529"/>
              </a:spcAft>
              <a:buNone/>
            </a:pPr>
            <a:endParaRPr lang="en-US" sz="1412" dirty="0"/>
          </a:p>
        </p:txBody>
      </p:sp>
      <p:sp>
        <p:nvSpPr>
          <p:cNvPr id="2" name="Title 1">
            <a:extLst>
              <a:ext uri="{FF2B5EF4-FFF2-40B4-BE49-F238E27FC236}">
                <a16:creationId xmlns:a16="http://schemas.microsoft.com/office/drawing/2014/main" id="{7B45307C-AEF5-B356-F329-5DE896F67911}"/>
              </a:ext>
            </a:extLst>
          </p:cNvPr>
          <p:cNvSpPr txBox="1">
            <a:spLocks/>
          </p:cNvSpPr>
          <p:nvPr/>
        </p:nvSpPr>
        <p:spPr>
          <a:xfrm>
            <a:off x="2910255" y="188046"/>
            <a:ext cx="6046298" cy="256224"/>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1800" b="1" i="0" kern="1200">
                <a:solidFill>
                  <a:schemeClr val="tx2"/>
                </a:solidFill>
                <a:latin typeface="Soleil" charset="0"/>
                <a:ea typeface="Soleil" charset="0"/>
                <a:cs typeface="Soleil" charset="0"/>
              </a:defRPr>
            </a:lvl1pPr>
          </a:lstStyle>
          <a:p>
            <a:pPr algn="r"/>
            <a:r>
              <a:rPr lang="en-US" dirty="0"/>
              <a:t>Debt Issuances: Clean Water Fund Loans (“CWFLs”)</a:t>
            </a:r>
          </a:p>
        </p:txBody>
      </p:sp>
    </p:spTree>
    <p:extLst>
      <p:ext uri="{BB962C8B-B14F-4D97-AF65-F5344CB8AC3E}">
        <p14:creationId xmlns:p14="http://schemas.microsoft.com/office/powerpoint/2010/main" val="313563473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46102" y="196839"/>
            <a:ext cx="5494487" cy="256224"/>
          </a:xfrm>
        </p:spPr>
        <p:txBody>
          <a:bodyPr/>
          <a:lstStyle/>
          <a:p>
            <a:pPr algn="r"/>
            <a:r>
              <a:rPr lang="en-US" dirty="0"/>
              <a:t>Debt Issuances:  Allowable Types of Market Debt</a:t>
            </a:r>
          </a:p>
        </p:txBody>
      </p:sp>
      <p:sp>
        <p:nvSpPr>
          <p:cNvPr id="6147" name="Content Placeholder 2"/>
          <p:cNvSpPr>
            <a:spLocks noGrp="1"/>
          </p:cNvSpPr>
          <p:nvPr>
            <p:ph idx="1"/>
          </p:nvPr>
        </p:nvSpPr>
        <p:spPr>
          <a:xfrm>
            <a:off x="537882" y="1012272"/>
            <a:ext cx="8202707" cy="5177118"/>
          </a:xfrm>
        </p:spPr>
        <p:txBody>
          <a:bodyPr>
            <a:normAutofit fontScale="70000" lnSpcReduction="20000"/>
          </a:bodyPr>
          <a:lstStyle/>
          <a:p>
            <a:pPr marL="461963" indent="-349250" algn="just"/>
            <a:r>
              <a:rPr lang="en-US" sz="2400" dirty="0"/>
              <a:t>General obligation notes or bonds</a:t>
            </a:r>
          </a:p>
          <a:p>
            <a:pPr marL="687388" lvl="1" indent="-347663" algn="just">
              <a:lnSpc>
                <a:spcPct val="130000"/>
              </a:lnSpc>
            </a:pPr>
            <a:r>
              <a:rPr lang="en-US" sz="2400" dirty="0"/>
              <a:t>Can typically be issued for up to 20 years, however bonds can be issued up to 50 years for sewerage purposes (Wisconsin Statutes 67.07*)</a:t>
            </a:r>
          </a:p>
          <a:p>
            <a:pPr marL="687388" lvl="1" indent="-347663" algn="just"/>
            <a:r>
              <a:rPr lang="en-US" sz="2400" dirty="0"/>
              <a:t>Lower interest rates than revenue bonds</a:t>
            </a:r>
          </a:p>
          <a:p>
            <a:pPr marL="461963" indent="-349250" algn="just"/>
            <a:r>
              <a:rPr lang="en-US" sz="2400" dirty="0"/>
              <a:t>Sewerage system revenue bonds</a:t>
            </a:r>
          </a:p>
          <a:p>
            <a:pPr marL="523876" lvl="1" indent="-349250" algn="just"/>
            <a:r>
              <a:rPr lang="en-US" sz="2400" dirty="0"/>
              <a:t>Can be issued up to 40 years</a:t>
            </a:r>
          </a:p>
          <a:p>
            <a:pPr marL="523876" lvl="1" indent="-349250" algn="just">
              <a:lnSpc>
                <a:spcPct val="130000"/>
              </a:lnSpc>
            </a:pPr>
            <a:r>
              <a:rPr lang="en-US" sz="2400" dirty="0"/>
              <a:t>Principal must be paid not later than three years after the date of issue or two years after the estimated date construction will be completed (whichever is later)</a:t>
            </a:r>
          </a:p>
          <a:p>
            <a:pPr marL="89901" indent="0" algn="just">
              <a:spcAft>
                <a:spcPts val="885"/>
              </a:spcAft>
              <a:buNone/>
            </a:pPr>
            <a:endParaRPr lang="en-US" sz="1059" dirty="0"/>
          </a:p>
          <a:p>
            <a:pPr marL="89901" indent="0" algn="just">
              <a:spcAft>
                <a:spcPts val="885"/>
              </a:spcAft>
              <a:buNone/>
            </a:pPr>
            <a:endParaRPr lang="en-US" sz="1059" dirty="0"/>
          </a:p>
          <a:p>
            <a:pPr marL="89901" indent="0" algn="just">
              <a:spcAft>
                <a:spcPts val="265"/>
              </a:spcAft>
              <a:buNone/>
            </a:pPr>
            <a:r>
              <a:rPr lang="en-US" sz="1235" b="1" i="1" dirty="0"/>
              <a:t>*67.07 Maturity and place of payment</a:t>
            </a:r>
          </a:p>
          <a:p>
            <a:pPr marL="89901" indent="0" algn="just">
              <a:spcAft>
                <a:spcPts val="885"/>
              </a:spcAft>
              <a:buNone/>
            </a:pPr>
            <a:r>
              <a:rPr lang="en-US" sz="1235" i="1" dirty="0"/>
              <a:t>“….. every installment, whether of principal or interest, shall be made payable not later than 20 years .…or for the permanent improvement thereof, by a sewerage district or county having a population of 150,000 or over for sewerage purposes and by any city for sewerage purposes, all installments of principal and interest shall be made payable within a period not exceeding </a:t>
            </a:r>
            <a:r>
              <a:rPr lang="en-US" sz="1235" b="1" i="1" u="sng" dirty="0"/>
              <a:t>50 </a:t>
            </a:r>
            <a:r>
              <a:rPr lang="en-US" sz="1235" i="1" dirty="0"/>
              <a:t>years (effect added) from the original date of the bonds.</a:t>
            </a:r>
          </a:p>
          <a:p>
            <a:pPr marL="89901" indent="280941" algn="just">
              <a:spcAft>
                <a:spcPts val="529"/>
              </a:spcAft>
            </a:pPr>
            <a:endParaRPr lang="en-US" sz="1412" dirty="0"/>
          </a:p>
          <a:p>
            <a:pPr marL="89901" indent="280941" algn="just">
              <a:spcAft>
                <a:spcPts val="529"/>
              </a:spcAft>
            </a:pPr>
            <a:endParaRPr lang="en-US" sz="1412" dirty="0"/>
          </a:p>
          <a:p>
            <a:pPr marL="89901" indent="0" algn="just">
              <a:spcAft>
                <a:spcPts val="529"/>
              </a:spcAft>
              <a:buNone/>
            </a:pPr>
            <a:endParaRPr lang="en-US" sz="1412" dirty="0"/>
          </a:p>
          <a:p>
            <a:pPr marL="0" indent="0" algn="just">
              <a:spcAft>
                <a:spcPts val="529"/>
              </a:spcAft>
              <a:buNone/>
            </a:pPr>
            <a:endParaRPr lang="en-US" sz="1412" dirty="0"/>
          </a:p>
        </p:txBody>
      </p:sp>
    </p:spTree>
    <p:extLst>
      <p:ext uri="{BB962C8B-B14F-4D97-AF65-F5344CB8AC3E}">
        <p14:creationId xmlns:p14="http://schemas.microsoft.com/office/powerpoint/2010/main" val="374361917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559074" y="980933"/>
            <a:ext cx="8025852" cy="4896134"/>
          </a:xfrm>
        </p:spPr>
        <p:txBody>
          <a:bodyPr>
            <a:normAutofit/>
          </a:bodyPr>
          <a:lstStyle/>
          <a:p>
            <a:pPr marL="112713" indent="0" algn="just">
              <a:buNone/>
            </a:pPr>
            <a:r>
              <a:rPr lang="en-US" sz="1600" dirty="0"/>
              <a:t>General obligation bonds (or notes if less than 10 years)</a:t>
            </a:r>
          </a:p>
          <a:p>
            <a:pPr marL="112713" indent="0" algn="just">
              <a:buNone/>
            </a:pPr>
            <a:r>
              <a:rPr lang="en-US" sz="1600" b="1" dirty="0"/>
              <a:t>PROS</a:t>
            </a:r>
          </a:p>
          <a:p>
            <a:pPr marL="342046" indent="-252146" algn="just"/>
            <a:r>
              <a:rPr lang="en-US" sz="1600" dirty="0"/>
              <a:t>Length of the borrowing can exceed 30 years</a:t>
            </a:r>
          </a:p>
          <a:p>
            <a:pPr marL="342046" indent="-252146" algn="just"/>
            <a:r>
              <a:rPr lang="en-US" sz="1600" dirty="0"/>
              <a:t>Flexibility in structuring the principal payments</a:t>
            </a:r>
          </a:p>
          <a:p>
            <a:pPr marL="342046" indent="-252146" algn="just"/>
            <a:r>
              <a:rPr lang="en-US" sz="1600" dirty="0"/>
              <a:t>Lower interest </a:t>
            </a:r>
            <a:r>
              <a:rPr lang="en-US" sz="1600" dirty="0">
                <a:solidFill>
                  <a:schemeClr val="tx1"/>
                </a:solidFill>
              </a:rPr>
              <a:t>rates than revenue bonds</a:t>
            </a:r>
          </a:p>
          <a:p>
            <a:pPr marL="89900" indent="0" algn="just">
              <a:buNone/>
            </a:pPr>
            <a:r>
              <a:rPr lang="en-US" sz="1600" b="1" dirty="0"/>
              <a:t>CONS</a:t>
            </a:r>
          </a:p>
          <a:p>
            <a:pPr marL="342046" indent="-252146" algn="just">
              <a:spcAft>
                <a:spcPts val="0"/>
              </a:spcAft>
            </a:pPr>
            <a:r>
              <a:rPr lang="en-US" sz="1600" dirty="0"/>
              <a:t>Higher interest rates than CWFLs</a:t>
            </a:r>
          </a:p>
          <a:p>
            <a:pPr marL="342046" indent="-252146" algn="just">
              <a:spcAft>
                <a:spcPts val="0"/>
              </a:spcAft>
            </a:pPr>
            <a:r>
              <a:rPr lang="en-US" sz="1600" dirty="0"/>
              <a:t>Additional costs of issuance, e.g. underwriting costs, rating agency fee(s), etc. than a CWFL</a:t>
            </a:r>
          </a:p>
          <a:p>
            <a:pPr marL="342046" indent="-252146" algn="just">
              <a:spcAft>
                <a:spcPts val="0"/>
              </a:spcAft>
            </a:pPr>
            <a:r>
              <a:rPr lang="en-US" sz="1600" dirty="0"/>
              <a:t>The entire value of the debt issue is received up front, may result in a negative cost of carry depending on investment rates (interest is paid on what has been borrowed).</a:t>
            </a:r>
          </a:p>
          <a:p>
            <a:pPr marL="89900" indent="0" algn="just">
              <a:buNone/>
            </a:pPr>
            <a:endParaRPr lang="en-US" sz="1412" dirty="0"/>
          </a:p>
          <a:p>
            <a:pPr marL="89901" indent="0" algn="just">
              <a:spcAft>
                <a:spcPts val="529"/>
              </a:spcAft>
              <a:buNone/>
            </a:pPr>
            <a:endParaRPr lang="en-US" sz="1412" dirty="0"/>
          </a:p>
          <a:p>
            <a:pPr marL="0" indent="0" algn="just">
              <a:spcAft>
                <a:spcPts val="529"/>
              </a:spcAft>
              <a:buNone/>
            </a:pPr>
            <a:endParaRPr lang="en-US" sz="1412" dirty="0"/>
          </a:p>
        </p:txBody>
      </p:sp>
      <p:sp>
        <p:nvSpPr>
          <p:cNvPr id="2" name="Title 1">
            <a:extLst>
              <a:ext uri="{FF2B5EF4-FFF2-40B4-BE49-F238E27FC236}">
                <a16:creationId xmlns:a16="http://schemas.microsoft.com/office/drawing/2014/main" id="{7B45307C-AEF5-B356-F329-5DE896F67911}"/>
              </a:ext>
            </a:extLst>
          </p:cNvPr>
          <p:cNvSpPr txBox="1">
            <a:spLocks/>
          </p:cNvSpPr>
          <p:nvPr/>
        </p:nvSpPr>
        <p:spPr>
          <a:xfrm>
            <a:off x="3101419" y="214423"/>
            <a:ext cx="5674936" cy="256224"/>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1800" b="1" i="0" kern="1200">
                <a:solidFill>
                  <a:schemeClr val="tx2"/>
                </a:solidFill>
                <a:latin typeface="Soleil" charset="0"/>
                <a:ea typeface="Soleil" charset="0"/>
                <a:cs typeface="Soleil" charset="0"/>
              </a:defRPr>
            </a:lvl1pPr>
          </a:lstStyle>
          <a:p>
            <a:pPr algn="r"/>
            <a:r>
              <a:rPr lang="en-US" dirty="0"/>
              <a:t>Debt Issuances: General Obligation Bonds</a:t>
            </a:r>
          </a:p>
        </p:txBody>
      </p:sp>
    </p:spTree>
    <p:extLst>
      <p:ext uri="{BB962C8B-B14F-4D97-AF65-F5344CB8AC3E}">
        <p14:creationId xmlns:p14="http://schemas.microsoft.com/office/powerpoint/2010/main" val="272716274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559074" y="980933"/>
            <a:ext cx="8025852" cy="4896134"/>
          </a:xfrm>
        </p:spPr>
        <p:txBody>
          <a:bodyPr>
            <a:normAutofit/>
          </a:bodyPr>
          <a:lstStyle/>
          <a:p>
            <a:pPr marL="112713" indent="0" algn="just">
              <a:buNone/>
            </a:pPr>
            <a:r>
              <a:rPr lang="en-US" sz="1600" b="1" dirty="0"/>
              <a:t>PROS</a:t>
            </a:r>
          </a:p>
          <a:p>
            <a:pPr marL="342046" indent="-252146" algn="just"/>
            <a:r>
              <a:rPr lang="en-US" sz="1600" dirty="0"/>
              <a:t>Length of the borrowing can exceed 30 years, up to 40 years</a:t>
            </a:r>
          </a:p>
          <a:p>
            <a:pPr marL="342046" indent="-252146" algn="just"/>
            <a:r>
              <a:rPr lang="en-US" sz="1600" dirty="0"/>
              <a:t>More flexibility in structuring principal payments than CWFLs</a:t>
            </a:r>
          </a:p>
          <a:p>
            <a:pPr marL="89900" indent="0" algn="just">
              <a:buNone/>
            </a:pPr>
            <a:r>
              <a:rPr lang="en-US" sz="1600" b="1" dirty="0"/>
              <a:t>CONS</a:t>
            </a:r>
          </a:p>
          <a:p>
            <a:pPr marL="342046" indent="-252146" algn="just">
              <a:spcAft>
                <a:spcPts val="0"/>
              </a:spcAft>
            </a:pPr>
            <a:r>
              <a:rPr lang="en-US" sz="1600" dirty="0"/>
              <a:t>Higher interest rates than CWFLs and general obligation debt</a:t>
            </a:r>
          </a:p>
          <a:p>
            <a:pPr marL="342046" indent="-252146" algn="just">
              <a:spcAft>
                <a:spcPts val="0"/>
              </a:spcAft>
            </a:pPr>
            <a:r>
              <a:rPr lang="en-US" sz="1600" dirty="0"/>
              <a:t>Less flexibility in structuring principal payments than general obligation debt</a:t>
            </a:r>
          </a:p>
          <a:p>
            <a:pPr marL="342046" indent="-252146" algn="just">
              <a:spcAft>
                <a:spcPts val="0"/>
              </a:spcAft>
            </a:pPr>
            <a:r>
              <a:rPr lang="en-US" sz="1600" dirty="0"/>
              <a:t>Additional costs of issuance, e.g. underwriting costs, rating agency fee(s), etc. than a CWFL</a:t>
            </a:r>
          </a:p>
          <a:p>
            <a:pPr marL="342046" indent="-252146" algn="just">
              <a:spcAft>
                <a:spcPts val="0"/>
              </a:spcAft>
            </a:pPr>
            <a:r>
              <a:rPr lang="en-US" sz="1600" dirty="0"/>
              <a:t>Debt service coverage requirements</a:t>
            </a:r>
          </a:p>
          <a:p>
            <a:pPr marL="342046" indent="-252146" algn="just">
              <a:spcAft>
                <a:spcPts val="0"/>
              </a:spcAft>
            </a:pPr>
            <a:r>
              <a:rPr lang="en-US" sz="1600" dirty="0"/>
              <a:t>May required a debt service reserve</a:t>
            </a:r>
          </a:p>
          <a:p>
            <a:pPr marL="342046" indent="-252146" algn="just">
              <a:spcAft>
                <a:spcPts val="0"/>
              </a:spcAft>
            </a:pPr>
            <a:r>
              <a:rPr lang="en-US" sz="1600" dirty="0"/>
              <a:t>The entire value of the debt issue is received up front, may result in a negative cost of carry depending on investment rates (interest is paid on what has been borrowed).</a:t>
            </a:r>
          </a:p>
          <a:p>
            <a:pPr marL="89900" indent="0" algn="just">
              <a:buNone/>
            </a:pPr>
            <a:endParaRPr lang="en-US" sz="1412" dirty="0"/>
          </a:p>
          <a:p>
            <a:pPr marL="89901" indent="0" algn="just">
              <a:spcAft>
                <a:spcPts val="529"/>
              </a:spcAft>
              <a:buNone/>
            </a:pPr>
            <a:endParaRPr lang="en-US" sz="1412" dirty="0"/>
          </a:p>
          <a:p>
            <a:pPr marL="0" indent="0" algn="just">
              <a:spcAft>
                <a:spcPts val="529"/>
              </a:spcAft>
              <a:buNone/>
            </a:pPr>
            <a:endParaRPr lang="en-US" sz="1412" dirty="0"/>
          </a:p>
        </p:txBody>
      </p:sp>
      <p:sp>
        <p:nvSpPr>
          <p:cNvPr id="2" name="Title 1">
            <a:extLst>
              <a:ext uri="{FF2B5EF4-FFF2-40B4-BE49-F238E27FC236}">
                <a16:creationId xmlns:a16="http://schemas.microsoft.com/office/drawing/2014/main" id="{7B45307C-AEF5-B356-F329-5DE896F67911}"/>
              </a:ext>
            </a:extLst>
          </p:cNvPr>
          <p:cNvSpPr txBox="1">
            <a:spLocks/>
          </p:cNvSpPr>
          <p:nvPr/>
        </p:nvSpPr>
        <p:spPr>
          <a:xfrm>
            <a:off x="4600281" y="214423"/>
            <a:ext cx="4110086" cy="256224"/>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1800" b="1" i="0" kern="1200">
                <a:solidFill>
                  <a:schemeClr val="tx2"/>
                </a:solidFill>
                <a:latin typeface="Soleil" charset="0"/>
                <a:ea typeface="Soleil" charset="0"/>
                <a:cs typeface="Soleil" charset="0"/>
              </a:defRPr>
            </a:lvl1pPr>
          </a:lstStyle>
          <a:p>
            <a:pPr algn="r"/>
            <a:r>
              <a:rPr lang="en-US" dirty="0"/>
              <a:t>Debt Issuances: Revenue Bonds</a:t>
            </a:r>
          </a:p>
        </p:txBody>
      </p:sp>
    </p:spTree>
    <p:extLst>
      <p:ext uri="{BB962C8B-B14F-4D97-AF65-F5344CB8AC3E}">
        <p14:creationId xmlns:p14="http://schemas.microsoft.com/office/powerpoint/2010/main" val="224998889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1A22-713F-4F2A-9436-03BFF7A1066D}"/>
              </a:ext>
            </a:extLst>
          </p:cNvPr>
          <p:cNvSpPr>
            <a:spLocks noGrp="1"/>
          </p:cNvSpPr>
          <p:nvPr>
            <p:ph type="ctrTitle"/>
          </p:nvPr>
        </p:nvSpPr>
        <p:spPr/>
        <p:txBody>
          <a:bodyPr/>
          <a:lstStyle/>
          <a:p>
            <a:r>
              <a:rPr lang="en-US" dirty="0"/>
              <a:t>The Bond Sale Process</a:t>
            </a:r>
          </a:p>
        </p:txBody>
      </p:sp>
    </p:spTree>
    <p:extLst>
      <p:ext uri="{BB962C8B-B14F-4D97-AF65-F5344CB8AC3E}">
        <p14:creationId xmlns:p14="http://schemas.microsoft.com/office/powerpoint/2010/main" val="395726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531869" y="3065214"/>
            <a:ext cx="1330036" cy="1121321"/>
          </a:xfrm>
          <a:prstGeom prst="ellipse">
            <a:avLst/>
          </a:prstGeom>
          <a:solidFill>
            <a:schemeClr val="accent4">
              <a:lumMod val="75000"/>
            </a:schemeClr>
          </a:solidFill>
          <a:ln w="9525" cap="flat" cmpd="sng" algn="ctr">
            <a:noFill/>
            <a:prstDash val="solid"/>
            <a:round/>
            <a:headEnd type="none" w="med" len="med"/>
            <a:tailEnd type="none" w="med" len="med"/>
          </a:ln>
          <a:effectLst/>
          <a:scene3d>
            <a:camera prst="orthographicFront"/>
            <a:lightRig rig="threePt" dir="t"/>
          </a:scene3d>
          <a:sp3d>
            <a:bevelT w="323850" h="57150" prst="softRound"/>
          </a:sp3d>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cxnSp>
        <p:nvCxnSpPr>
          <p:cNvPr id="5" name="AutoShape 31"/>
          <p:cNvCxnSpPr>
            <a:cxnSpLocks noChangeShapeType="1"/>
          </p:cNvCxnSpPr>
          <p:nvPr/>
        </p:nvCxnSpPr>
        <p:spPr bwMode="auto">
          <a:xfrm flipV="1">
            <a:off x="3587298" y="4186535"/>
            <a:ext cx="414228" cy="794779"/>
          </a:xfrm>
          <a:prstGeom prst="straightConnector1">
            <a:avLst/>
          </a:prstGeom>
          <a:noFill/>
          <a:ln w="38100">
            <a:solidFill>
              <a:schemeClr val="tx1">
                <a:lumMod val="65000"/>
                <a:lumOff val="35000"/>
              </a:schemeClr>
            </a:solidFill>
            <a:round/>
            <a:headEnd/>
            <a:tailEnd type="triangle" w="med" len="med"/>
          </a:ln>
        </p:spPr>
      </p:cxnSp>
      <p:cxnSp>
        <p:nvCxnSpPr>
          <p:cNvPr id="6" name="AutoShape 42"/>
          <p:cNvCxnSpPr>
            <a:cxnSpLocks noChangeShapeType="1"/>
          </p:cNvCxnSpPr>
          <p:nvPr/>
        </p:nvCxnSpPr>
        <p:spPr bwMode="auto">
          <a:xfrm flipH="1">
            <a:off x="6682869" y="3271711"/>
            <a:ext cx="434555" cy="213773"/>
          </a:xfrm>
          <a:prstGeom prst="straightConnector1">
            <a:avLst/>
          </a:prstGeom>
          <a:noFill/>
          <a:ln w="9525">
            <a:solidFill>
              <a:schemeClr val="tx1"/>
            </a:solidFill>
            <a:round/>
            <a:headEnd/>
            <a:tailEnd/>
          </a:ln>
        </p:spPr>
      </p:cxnSp>
      <p:cxnSp>
        <p:nvCxnSpPr>
          <p:cNvPr id="7" name="AutoShape 32"/>
          <p:cNvCxnSpPr>
            <a:cxnSpLocks noChangeShapeType="1"/>
          </p:cNvCxnSpPr>
          <p:nvPr/>
        </p:nvCxnSpPr>
        <p:spPr bwMode="auto">
          <a:xfrm>
            <a:off x="2548601" y="3254313"/>
            <a:ext cx="972570" cy="237293"/>
          </a:xfrm>
          <a:prstGeom prst="straightConnector1">
            <a:avLst/>
          </a:prstGeom>
          <a:noFill/>
          <a:ln w="38100">
            <a:solidFill>
              <a:schemeClr val="tx1">
                <a:lumMod val="65000"/>
                <a:lumOff val="35000"/>
              </a:schemeClr>
            </a:solidFill>
            <a:round/>
            <a:headEnd/>
            <a:tailEnd type="triangle" w="med" len="med"/>
          </a:ln>
        </p:spPr>
      </p:cxnSp>
      <p:cxnSp>
        <p:nvCxnSpPr>
          <p:cNvPr id="8" name="AutoShape 36"/>
          <p:cNvCxnSpPr>
            <a:cxnSpLocks noChangeShapeType="1"/>
          </p:cNvCxnSpPr>
          <p:nvPr/>
        </p:nvCxnSpPr>
        <p:spPr bwMode="auto">
          <a:xfrm flipV="1">
            <a:off x="2789889" y="3955790"/>
            <a:ext cx="839557" cy="418436"/>
          </a:xfrm>
          <a:prstGeom prst="straightConnector1">
            <a:avLst/>
          </a:prstGeom>
          <a:noFill/>
          <a:ln w="38100">
            <a:solidFill>
              <a:schemeClr val="tx1">
                <a:lumMod val="65000"/>
                <a:lumOff val="35000"/>
              </a:schemeClr>
            </a:solidFill>
            <a:round/>
            <a:headEnd/>
            <a:tailEnd type="triangle" w="med" len="med"/>
          </a:ln>
        </p:spPr>
      </p:cxnSp>
      <p:sp>
        <p:nvSpPr>
          <p:cNvPr id="9" name="Oval 8"/>
          <p:cNvSpPr/>
          <p:nvPr/>
        </p:nvSpPr>
        <p:spPr bwMode="auto">
          <a:xfrm>
            <a:off x="2760802" y="4714360"/>
            <a:ext cx="1327877" cy="9430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10" name="Oval 9"/>
          <p:cNvSpPr/>
          <p:nvPr/>
        </p:nvSpPr>
        <p:spPr bwMode="auto">
          <a:xfrm>
            <a:off x="1880382" y="3741767"/>
            <a:ext cx="1327877" cy="9430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cxnSp>
        <p:nvCxnSpPr>
          <p:cNvPr id="11" name="AutoShape 42"/>
          <p:cNvCxnSpPr>
            <a:cxnSpLocks noChangeShapeType="1"/>
          </p:cNvCxnSpPr>
          <p:nvPr/>
        </p:nvCxnSpPr>
        <p:spPr bwMode="auto">
          <a:xfrm>
            <a:off x="1297867" y="2664213"/>
            <a:ext cx="417532" cy="269944"/>
          </a:xfrm>
          <a:prstGeom prst="straightConnector1">
            <a:avLst/>
          </a:prstGeom>
          <a:noFill/>
          <a:ln w="9525">
            <a:solidFill>
              <a:schemeClr val="tx1"/>
            </a:solidFill>
            <a:round/>
            <a:headEnd/>
            <a:tailEnd/>
          </a:ln>
        </p:spPr>
      </p:cxnSp>
      <p:cxnSp>
        <p:nvCxnSpPr>
          <p:cNvPr id="12" name="AutoShape 37"/>
          <p:cNvCxnSpPr>
            <a:cxnSpLocks noChangeShapeType="1"/>
          </p:cNvCxnSpPr>
          <p:nvPr/>
        </p:nvCxnSpPr>
        <p:spPr bwMode="auto">
          <a:xfrm>
            <a:off x="3643140" y="2476549"/>
            <a:ext cx="255379" cy="617496"/>
          </a:xfrm>
          <a:prstGeom prst="straightConnector1">
            <a:avLst/>
          </a:prstGeom>
          <a:noFill/>
          <a:ln w="38100">
            <a:solidFill>
              <a:schemeClr val="tx1">
                <a:lumMod val="65000"/>
                <a:lumOff val="35000"/>
              </a:schemeClr>
            </a:solidFill>
            <a:round/>
            <a:headEnd/>
            <a:tailEnd type="triangle" w="med" len="med"/>
          </a:ln>
        </p:spPr>
      </p:cxnSp>
      <p:cxnSp>
        <p:nvCxnSpPr>
          <p:cNvPr id="13" name="AutoShape 38"/>
          <p:cNvCxnSpPr>
            <a:cxnSpLocks noChangeShapeType="1"/>
          </p:cNvCxnSpPr>
          <p:nvPr/>
        </p:nvCxnSpPr>
        <p:spPr bwMode="auto">
          <a:xfrm flipH="1">
            <a:off x="4615204" y="2440428"/>
            <a:ext cx="636201" cy="707138"/>
          </a:xfrm>
          <a:prstGeom prst="straightConnector1">
            <a:avLst/>
          </a:prstGeom>
          <a:noFill/>
          <a:ln w="38100">
            <a:solidFill>
              <a:schemeClr val="tx1">
                <a:lumMod val="65000"/>
                <a:lumOff val="35000"/>
              </a:schemeClr>
            </a:solidFill>
            <a:round/>
            <a:headEnd/>
            <a:tailEnd type="triangle" w="med" len="med"/>
          </a:ln>
        </p:spPr>
      </p:cxnSp>
      <p:cxnSp>
        <p:nvCxnSpPr>
          <p:cNvPr id="14" name="AutoShape 35"/>
          <p:cNvCxnSpPr>
            <a:cxnSpLocks noChangeShapeType="1"/>
          </p:cNvCxnSpPr>
          <p:nvPr/>
        </p:nvCxnSpPr>
        <p:spPr bwMode="auto">
          <a:xfrm flipH="1">
            <a:off x="4837995" y="3741767"/>
            <a:ext cx="878026" cy="0"/>
          </a:xfrm>
          <a:prstGeom prst="straightConnector1">
            <a:avLst/>
          </a:prstGeom>
          <a:noFill/>
          <a:ln w="38100">
            <a:solidFill>
              <a:schemeClr val="tx1">
                <a:lumMod val="65000"/>
                <a:lumOff val="35000"/>
              </a:schemeClr>
            </a:solidFill>
            <a:round/>
            <a:headEnd/>
            <a:tailEnd type="triangle" w="med" len="med"/>
          </a:ln>
        </p:spPr>
      </p:cxnSp>
      <p:sp>
        <p:nvSpPr>
          <p:cNvPr id="15" name="Oval 14"/>
          <p:cNvSpPr/>
          <p:nvPr/>
        </p:nvSpPr>
        <p:spPr bwMode="auto">
          <a:xfrm>
            <a:off x="253702" y="1965809"/>
            <a:ext cx="1327877" cy="9430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Soleil" panose="02000503030000020004" pitchFamily="50" charset="0"/>
            </a:endParaRPr>
          </a:p>
        </p:txBody>
      </p:sp>
      <p:sp>
        <p:nvSpPr>
          <p:cNvPr id="16" name="Oval 15"/>
          <p:cNvSpPr/>
          <p:nvPr/>
        </p:nvSpPr>
        <p:spPr bwMode="auto">
          <a:xfrm>
            <a:off x="5452132" y="3254313"/>
            <a:ext cx="1327877" cy="94304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17" name="Oval 16"/>
          <p:cNvSpPr/>
          <p:nvPr/>
        </p:nvSpPr>
        <p:spPr bwMode="auto">
          <a:xfrm>
            <a:off x="4691717" y="1861388"/>
            <a:ext cx="1327877" cy="94304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18" name="Oval 17"/>
          <p:cNvSpPr/>
          <p:nvPr/>
        </p:nvSpPr>
        <p:spPr bwMode="auto">
          <a:xfrm>
            <a:off x="2836600" y="1777538"/>
            <a:ext cx="1327877" cy="94304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19" name="Oval 18"/>
          <p:cNvSpPr/>
          <p:nvPr/>
        </p:nvSpPr>
        <p:spPr bwMode="auto">
          <a:xfrm>
            <a:off x="1566297" y="2678549"/>
            <a:ext cx="1327877" cy="94304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20" name="Text Box 46"/>
          <p:cNvSpPr txBox="1">
            <a:spLocks noChangeArrowheads="1"/>
          </p:cNvSpPr>
          <p:nvPr/>
        </p:nvSpPr>
        <p:spPr bwMode="auto">
          <a:xfrm>
            <a:off x="3625549" y="3440709"/>
            <a:ext cx="1119614" cy="447772"/>
          </a:xfrm>
          <a:prstGeom prst="rect">
            <a:avLst/>
          </a:prstGeom>
          <a:noFill/>
          <a:ln w="9525">
            <a:noFill/>
            <a:miter lim="800000"/>
            <a:headEnd/>
            <a:tailEnd/>
          </a:ln>
          <a:effectLst/>
        </p:spPr>
        <p:txBody>
          <a:bodyPr wrap="square" lIns="0" tIns="41029" rIns="0" bIns="41029">
            <a:noAutofit/>
          </a:bodyPr>
          <a:lstStyle/>
          <a:p>
            <a:pPr algn="ctr">
              <a:spcBef>
                <a:spcPct val="50000"/>
              </a:spcBef>
              <a:buNone/>
              <a:defRPr/>
            </a:pPr>
            <a:r>
              <a:rPr lang="en-US" b="1" dirty="0">
                <a:solidFill>
                  <a:schemeClr val="bg1"/>
                </a:solidFill>
                <a:effectLst>
                  <a:outerShdw blurRad="38100" dist="38100" dir="2700000" algn="tl">
                    <a:srgbClr val="000000">
                      <a:alpha val="43137"/>
                    </a:srgbClr>
                  </a:outerShdw>
                </a:effectLst>
                <a:latin typeface="Soleil" panose="02000503030000020004" pitchFamily="50" charset="0"/>
              </a:rPr>
              <a:t>Madison MSD</a:t>
            </a:r>
            <a:endParaRPr lang="en-US" dirty="0">
              <a:effectLst>
                <a:outerShdw blurRad="38100" dist="38100" dir="2700000" algn="tl">
                  <a:srgbClr val="000000">
                    <a:alpha val="43137"/>
                  </a:srgbClr>
                </a:outerShdw>
              </a:effectLst>
              <a:latin typeface="Soleil" panose="02000503030000020004" pitchFamily="50" charset="0"/>
            </a:endParaRPr>
          </a:p>
        </p:txBody>
      </p:sp>
      <p:sp>
        <p:nvSpPr>
          <p:cNvPr id="21" name="Text Box 7"/>
          <p:cNvSpPr txBox="1">
            <a:spLocks noChangeArrowheads="1"/>
          </p:cNvSpPr>
          <p:nvPr/>
        </p:nvSpPr>
        <p:spPr bwMode="auto">
          <a:xfrm>
            <a:off x="2877240" y="2120528"/>
            <a:ext cx="1252079" cy="315381"/>
          </a:xfrm>
          <a:prstGeom prst="rect">
            <a:avLst/>
          </a:prstGeom>
          <a:noFill/>
          <a:ln w="9525">
            <a:noFill/>
            <a:miter lim="800000"/>
            <a:headEnd/>
            <a:tailEnd/>
          </a:ln>
          <a:effectLst/>
        </p:spPr>
        <p:txBody>
          <a:bodyPr wrap="square" lIns="0" tIns="41024" rIns="0" bIns="41024">
            <a:noAutofit/>
          </a:bodyPr>
          <a:lstStyle/>
          <a:p>
            <a:pPr algn="ctr">
              <a:defRPr/>
            </a:pPr>
            <a:r>
              <a:rPr lang="en-US" sz="1100" b="1" dirty="0">
                <a:solidFill>
                  <a:schemeClr val="bg1"/>
                </a:solidFill>
                <a:latin typeface="Soleil" panose="02000503030000020004" pitchFamily="50" charset="0"/>
              </a:rPr>
              <a:t>Municipal</a:t>
            </a:r>
            <a:r>
              <a:rPr lang="en-US" sz="1100" b="1" dirty="0">
                <a:solidFill>
                  <a:schemeClr val="bg1"/>
                </a:solidFill>
              </a:rPr>
              <a:t>  </a:t>
            </a:r>
            <a:r>
              <a:rPr lang="en-US" sz="1100" b="1" dirty="0">
                <a:solidFill>
                  <a:schemeClr val="bg1"/>
                </a:solidFill>
                <a:latin typeface="Soleil" panose="02000503030000020004" pitchFamily="50" charset="0"/>
              </a:rPr>
              <a:t>Advisor</a:t>
            </a:r>
          </a:p>
        </p:txBody>
      </p:sp>
      <p:sp>
        <p:nvSpPr>
          <p:cNvPr id="22" name="Text Box 9"/>
          <p:cNvSpPr txBox="1">
            <a:spLocks noChangeArrowheads="1"/>
          </p:cNvSpPr>
          <p:nvPr/>
        </p:nvSpPr>
        <p:spPr bwMode="auto">
          <a:xfrm>
            <a:off x="4742709" y="2161168"/>
            <a:ext cx="1251728" cy="381890"/>
          </a:xfrm>
          <a:prstGeom prst="rect">
            <a:avLst/>
          </a:prstGeom>
          <a:noFill/>
          <a:ln w="9525">
            <a:noFill/>
            <a:miter lim="800000"/>
            <a:headEnd/>
            <a:tailEnd/>
          </a:ln>
          <a:effectLst/>
        </p:spPr>
        <p:txBody>
          <a:bodyPr wrap="square" lIns="0" tIns="41024" rIns="0" bIns="41024">
            <a:noAutofit/>
          </a:bodyPr>
          <a:lstStyle/>
          <a:p>
            <a:pPr algn="ctr">
              <a:defRPr/>
            </a:pP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Bond Counsel/</a:t>
            </a:r>
            <a:b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b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Tax Counsel</a:t>
            </a:r>
          </a:p>
        </p:txBody>
      </p:sp>
      <p:sp>
        <p:nvSpPr>
          <p:cNvPr id="23" name="Text Box 15"/>
          <p:cNvSpPr txBox="1">
            <a:spLocks noChangeArrowheads="1"/>
          </p:cNvSpPr>
          <p:nvPr/>
        </p:nvSpPr>
        <p:spPr bwMode="auto">
          <a:xfrm>
            <a:off x="5625224" y="3599770"/>
            <a:ext cx="972009" cy="252126"/>
          </a:xfrm>
          <a:prstGeom prst="rect">
            <a:avLst/>
          </a:prstGeom>
          <a:noFill/>
          <a:ln w="9525">
            <a:noFill/>
            <a:miter lim="800000"/>
            <a:headEnd/>
            <a:tailEnd/>
          </a:ln>
          <a:effectLst/>
        </p:spPr>
        <p:txBody>
          <a:bodyPr wrap="none" lIns="82048" tIns="41024" rIns="82048" bIns="41024">
            <a:spAutoFit/>
          </a:bodyPr>
          <a:lstStyle/>
          <a:p>
            <a:pPr>
              <a:buNone/>
              <a:defRPr/>
            </a:pP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Underwriter</a:t>
            </a:r>
          </a:p>
        </p:txBody>
      </p:sp>
      <p:sp>
        <p:nvSpPr>
          <p:cNvPr id="24" name="Text Box 25"/>
          <p:cNvSpPr txBox="1">
            <a:spLocks noChangeArrowheads="1"/>
          </p:cNvSpPr>
          <p:nvPr/>
        </p:nvSpPr>
        <p:spPr bwMode="auto">
          <a:xfrm>
            <a:off x="2894174" y="5029543"/>
            <a:ext cx="1003509" cy="421403"/>
          </a:xfrm>
          <a:prstGeom prst="rect">
            <a:avLst/>
          </a:prstGeom>
          <a:noFill/>
          <a:ln w="9525">
            <a:noFill/>
            <a:miter lim="800000"/>
            <a:headEnd/>
            <a:tailEnd/>
          </a:ln>
          <a:effectLst/>
        </p:spPr>
        <p:txBody>
          <a:bodyPr wrap="square" lIns="82048" tIns="41024" rIns="82048" bIns="41024">
            <a:spAutoFit/>
          </a:bodyPr>
          <a:lstStyle/>
          <a:p>
            <a:pPr algn="ctr">
              <a:defRPr/>
            </a:pPr>
            <a:r>
              <a:rPr lang="en-US" sz="1100" b="1" dirty="0">
                <a:latin typeface="Soleil" panose="02000503030000020004" pitchFamily="50" charset="0"/>
              </a:rPr>
              <a:t>Credit</a:t>
            </a:r>
          </a:p>
          <a:p>
            <a:pPr algn="ctr">
              <a:defRPr/>
            </a:pPr>
            <a:r>
              <a:rPr lang="en-US" sz="1100" b="1" dirty="0">
                <a:latin typeface="Soleil" panose="02000503030000020004" pitchFamily="50" charset="0"/>
              </a:rPr>
              <a:t>Enhancers</a:t>
            </a:r>
          </a:p>
        </p:txBody>
      </p:sp>
      <p:sp>
        <p:nvSpPr>
          <p:cNvPr id="25" name="Text Box 28"/>
          <p:cNvSpPr txBox="1">
            <a:spLocks noChangeArrowheads="1"/>
          </p:cNvSpPr>
          <p:nvPr/>
        </p:nvSpPr>
        <p:spPr bwMode="auto">
          <a:xfrm>
            <a:off x="2073623" y="3930807"/>
            <a:ext cx="947964" cy="590681"/>
          </a:xfrm>
          <a:prstGeom prst="rect">
            <a:avLst/>
          </a:prstGeom>
          <a:noFill/>
          <a:ln w="9525">
            <a:noFill/>
            <a:miter lim="800000"/>
            <a:headEnd/>
            <a:tailEnd/>
          </a:ln>
          <a:effectLst/>
        </p:spPr>
        <p:txBody>
          <a:bodyPr wrap="none" lIns="82048" tIns="41024" rIns="82048" bIns="41024">
            <a:spAutoFit/>
          </a:bodyPr>
          <a:lstStyle/>
          <a:p>
            <a:pPr algn="ctr">
              <a:defRPr/>
            </a:pPr>
            <a:r>
              <a:rPr lang="en-US" sz="1100" b="1" dirty="0">
                <a:latin typeface="Soleil" panose="02000503030000020004" pitchFamily="50" charset="0"/>
              </a:rPr>
              <a:t>Verification</a:t>
            </a:r>
          </a:p>
          <a:p>
            <a:pPr algn="ctr">
              <a:defRPr/>
            </a:pPr>
            <a:r>
              <a:rPr lang="en-US" sz="1100" b="1" dirty="0">
                <a:latin typeface="Soleil" panose="02000503030000020004" pitchFamily="50" charset="0"/>
              </a:rPr>
              <a:t>Agent/</a:t>
            </a:r>
          </a:p>
          <a:p>
            <a:pPr algn="ctr">
              <a:defRPr/>
            </a:pPr>
            <a:r>
              <a:rPr lang="en-US" sz="1100" b="1" dirty="0">
                <a:latin typeface="Soleil" panose="02000503030000020004" pitchFamily="50" charset="0"/>
              </a:rPr>
              <a:t>Accountant</a:t>
            </a:r>
          </a:p>
        </p:txBody>
      </p:sp>
      <p:sp>
        <p:nvSpPr>
          <p:cNvPr id="26" name="Text Box 30"/>
          <p:cNvSpPr txBox="1">
            <a:spLocks noChangeArrowheads="1"/>
          </p:cNvSpPr>
          <p:nvPr/>
        </p:nvSpPr>
        <p:spPr bwMode="auto">
          <a:xfrm>
            <a:off x="1594765" y="2864453"/>
            <a:ext cx="1290335" cy="590681"/>
          </a:xfrm>
          <a:prstGeom prst="rect">
            <a:avLst/>
          </a:prstGeom>
          <a:noFill/>
          <a:ln w="9525">
            <a:noFill/>
            <a:miter lim="800000"/>
            <a:headEnd/>
            <a:tailEnd/>
          </a:ln>
          <a:effectLst/>
        </p:spPr>
        <p:txBody>
          <a:bodyPr wrap="square" lIns="82048" tIns="41024" rIns="82048" bIns="41024">
            <a:spAutoFit/>
          </a:bodyPr>
          <a:lstStyle/>
          <a:p>
            <a:pPr algn="ctr">
              <a:defRPr/>
            </a:pP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Registrar/</a:t>
            </a:r>
          </a:p>
          <a:p>
            <a:pPr algn="ctr">
              <a:defRPr/>
            </a:pP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Paying Agent/</a:t>
            </a:r>
          </a:p>
          <a:p>
            <a:pPr algn="ctr">
              <a:defRPr/>
            </a:pPr>
            <a:r>
              <a:rPr lang="en-US" sz="1100" b="1" dirty="0">
                <a:solidFill>
                  <a:schemeClr val="bg1"/>
                </a:solidFill>
                <a:effectLst>
                  <a:outerShdw blurRad="38100" dist="38100" dir="2700000" algn="tl">
                    <a:srgbClr val="000000">
                      <a:alpha val="43137"/>
                    </a:srgbClr>
                  </a:outerShdw>
                </a:effectLst>
                <a:latin typeface="Soleil" panose="02000503030000020004" pitchFamily="50" charset="0"/>
              </a:rPr>
              <a:t>Trustee</a:t>
            </a:r>
          </a:p>
        </p:txBody>
      </p:sp>
      <p:cxnSp>
        <p:nvCxnSpPr>
          <p:cNvPr id="27" name="AutoShape 33"/>
          <p:cNvCxnSpPr>
            <a:cxnSpLocks noChangeShapeType="1"/>
          </p:cNvCxnSpPr>
          <p:nvPr/>
        </p:nvCxnSpPr>
        <p:spPr bwMode="auto">
          <a:xfrm flipH="1" flipV="1">
            <a:off x="4450387" y="4152366"/>
            <a:ext cx="584079" cy="532441"/>
          </a:xfrm>
          <a:prstGeom prst="straightConnector1">
            <a:avLst/>
          </a:prstGeom>
          <a:noFill/>
          <a:ln w="38100">
            <a:solidFill>
              <a:schemeClr val="tx1">
                <a:lumMod val="65000"/>
                <a:lumOff val="35000"/>
              </a:schemeClr>
            </a:solidFill>
            <a:round/>
            <a:headEnd/>
            <a:tailEnd type="triangle" w="med" len="med"/>
          </a:ln>
        </p:spPr>
      </p:cxnSp>
      <p:sp>
        <p:nvSpPr>
          <p:cNvPr id="28" name="Oval 27"/>
          <p:cNvSpPr/>
          <p:nvPr/>
        </p:nvSpPr>
        <p:spPr bwMode="auto">
          <a:xfrm>
            <a:off x="4370528" y="4374226"/>
            <a:ext cx="1327877" cy="9430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29" name="Text Box 23"/>
          <p:cNvSpPr txBox="1">
            <a:spLocks noChangeArrowheads="1"/>
          </p:cNvSpPr>
          <p:nvPr/>
        </p:nvSpPr>
        <p:spPr bwMode="auto">
          <a:xfrm>
            <a:off x="4436492" y="4735755"/>
            <a:ext cx="1222735" cy="783041"/>
          </a:xfrm>
          <a:prstGeom prst="rect">
            <a:avLst/>
          </a:prstGeom>
          <a:noFill/>
          <a:ln w="9525">
            <a:noFill/>
            <a:miter lim="800000"/>
            <a:headEnd/>
            <a:tailEnd/>
          </a:ln>
          <a:effectLst/>
        </p:spPr>
        <p:txBody>
          <a:bodyPr wrap="square" lIns="0" tIns="41024" rIns="0" bIns="41024">
            <a:spAutoFit/>
          </a:bodyPr>
          <a:lstStyle/>
          <a:p>
            <a:pPr algn="ctr">
              <a:spcAft>
                <a:spcPts val="269"/>
              </a:spcAft>
              <a:defRPr/>
            </a:pPr>
            <a:r>
              <a:rPr lang="en-US" sz="1100" b="1" dirty="0">
                <a:latin typeface="Soleil" panose="02000503030000020004" pitchFamily="50" charset="0"/>
              </a:rPr>
              <a:t>Rating Agencies</a:t>
            </a:r>
          </a:p>
          <a:p>
            <a:pPr algn="ctr">
              <a:spcAft>
                <a:spcPts val="269"/>
              </a:spcAft>
              <a:defRPr/>
            </a:pPr>
            <a:r>
              <a:rPr lang="en-US" sz="900" i="1" dirty="0">
                <a:latin typeface="Soleil" panose="02000503030000020004" pitchFamily="50" charset="0"/>
              </a:rPr>
              <a:t>Moody’s, S&amp;P,</a:t>
            </a:r>
          </a:p>
          <a:p>
            <a:pPr algn="ctr">
              <a:spcAft>
                <a:spcPts val="269"/>
              </a:spcAft>
              <a:defRPr/>
            </a:pPr>
            <a:r>
              <a:rPr lang="en-US" sz="900" i="1" dirty="0">
                <a:latin typeface="Soleil" panose="02000503030000020004" pitchFamily="50" charset="0"/>
              </a:rPr>
              <a:t>Fitch</a:t>
            </a:r>
          </a:p>
          <a:p>
            <a:pPr algn="ctr">
              <a:defRPr/>
            </a:pPr>
            <a:r>
              <a:rPr lang="en-US" sz="900" dirty="0">
                <a:solidFill>
                  <a:schemeClr val="bg1"/>
                </a:solidFill>
                <a:effectLst>
                  <a:outerShdw blurRad="38100" dist="38100" dir="2700000" algn="tl">
                    <a:srgbClr val="000000">
                      <a:alpha val="43137"/>
                    </a:srgbClr>
                  </a:outerShdw>
                </a:effectLst>
                <a:latin typeface="Soleil" panose="02000503030000020004" pitchFamily="50" charset="0"/>
              </a:rPr>
              <a:t>      </a:t>
            </a:r>
          </a:p>
        </p:txBody>
      </p:sp>
      <p:sp>
        <p:nvSpPr>
          <p:cNvPr id="30" name="Text Box 15"/>
          <p:cNvSpPr txBox="1">
            <a:spLocks noChangeArrowheads="1"/>
          </p:cNvSpPr>
          <p:nvPr/>
        </p:nvSpPr>
        <p:spPr bwMode="auto">
          <a:xfrm>
            <a:off x="378736" y="2312630"/>
            <a:ext cx="1077808" cy="252126"/>
          </a:xfrm>
          <a:prstGeom prst="rect">
            <a:avLst/>
          </a:prstGeom>
          <a:noFill/>
          <a:ln w="9525">
            <a:noFill/>
            <a:miter lim="800000"/>
            <a:headEnd/>
            <a:tailEnd/>
          </a:ln>
          <a:effectLst/>
        </p:spPr>
        <p:txBody>
          <a:bodyPr wrap="none" lIns="82048" tIns="41024" rIns="82048" bIns="41024">
            <a:spAutoFit/>
          </a:bodyPr>
          <a:lstStyle/>
          <a:p>
            <a:pPr algn="ctr">
              <a:buNone/>
              <a:defRPr/>
            </a:pPr>
            <a:r>
              <a:rPr lang="en-US" sz="1100" b="1" dirty="0">
                <a:latin typeface="Soleil" panose="02000503030000020004" pitchFamily="50" charset="0"/>
              </a:rPr>
              <a:t>Escrow Agent</a:t>
            </a:r>
          </a:p>
        </p:txBody>
      </p:sp>
      <p:sp>
        <p:nvSpPr>
          <p:cNvPr id="31" name="Oval 30"/>
          <p:cNvSpPr/>
          <p:nvPr/>
        </p:nvSpPr>
        <p:spPr bwMode="auto">
          <a:xfrm>
            <a:off x="7117424" y="2796729"/>
            <a:ext cx="1327877" cy="94304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sp>
        <p:nvSpPr>
          <p:cNvPr id="32" name="Text Box 15"/>
          <p:cNvSpPr txBox="1">
            <a:spLocks noChangeArrowheads="1"/>
          </p:cNvSpPr>
          <p:nvPr/>
        </p:nvSpPr>
        <p:spPr bwMode="auto">
          <a:xfrm>
            <a:off x="7240052" y="3091316"/>
            <a:ext cx="1082617" cy="421403"/>
          </a:xfrm>
          <a:prstGeom prst="rect">
            <a:avLst/>
          </a:prstGeom>
          <a:noFill/>
          <a:ln w="9525">
            <a:noFill/>
            <a:miter lim="800000"/>
            <a:headEnd/>
            <a:tailEnd/>
          </a:ln>
          <a:effectLst/>
        </p:spPr>
        <p:txBody>
          <a:bodyPr wrap="none" lIns="82048" tIns="41024" rIns="82048" bIns="41024">
            <a:spAutoFit/>
          </a:bodyPr>
          <a:lstStyle/>
          <a:p>
            <a:pPr algn="ctr">
              <a:defRPr/>
            </a:pPr>
            <a:r>
              <a:rPr lang="en-US" sz="1100" b="1" dirty="0">
                <a:latin typeface="Soleil" panose="02000503030000020004" pitchFamily="50" charset="0"/>
              </a:rPr>
              <a:t>Underwriter’s</a:t>
            </a:r>
          </a:p>
          <a:p>
            <a:pPr algn="ctr">
              <a:defRPr/>
            </a:pPr>
            <a:r>
              <a:rPr lang="en-US" sz="1100" b="1" dirty="0">
                <a:latin typeface="Soleil" panose="02000503030000020004" pitchFamily="50" charset="0"/>
              </a:rPr>
              <a:t>Counsel</a:t>
            </a:r>
          </a:p>
        </p:txBody>
      </p:sp>
      <p:grpSp>
        <p:nvGrpSpPr>
          <p:cNvPr id="33" name="Group 32"/>
          <p:cNvGrpSpPr/>
          <p:nvPr/>
        </p:nvGrpSpPr>
        <p:grpSpPr>
          <a:xfrm>
            <a:off x="69911" y="5366668"/>
            <a:ext cx="1426809" cy="676658"/>
            <a:chOff x="464027" y="6291619"/>
            <a:chExt cx="1569490" cy="766879"/>
          </a:xfrm>
        </p:grpSpPr>
        <p:sp>
          <p:nvSpPr>
            <p:cNvPr id="34" name="TextBox 33"/>
            <p:cNvSpPr txBox="1"/>
            <p:nvPr/>
          </p:nvSpPr>
          <p:spPr>
            <a:xfrm>
              <a:off x="464027" y="6340523"/>
              <a:ext cx="1569490" cy="717975"/>
            </a:xfrm>
            <a:prstGeom prst="rect">
              <a:avLst/>
            </a:prstGeom>
            <a:noFill/>
            <a:ln>
              <a:noFill/>
            </a:ln>
          </p:spPr>
          <p:txBody>
            <a:bodyPr wrap="square" rtlCol="0">
              <a:spAutoFit/>
            </a:bodyPr>
            <a:lstStyle/>
            <a:p>
              <a:pPr>
                <a:spcAft>
                  <a:spcPts val="538"/>
                </a:spcAft>
                <a:tabLst>
                  <a:tab pos="415990" algn="l"/>
                </a:tabLst>
              </a:pPr>
              <a:r>
                <a:rPr lang="en-US" dirty="0"/>
                <a:t>       </a:t>
              </a:r>
              <a:r>
                <a:rPr lang="en-US" sz="1100" b="1" dirty="0">
                  <a:latin typeface="Soleil" panose="02000503030000020004" pitchFamily="50" charset="0"/>
                </a:rPr>
                <a:t>Every issue</a:t>
              </a:r>
            </a:p>
            <a:p>
              <a:pPr>
                <a:tabLst>
                  <a:tab pos="415990" algn="l"/>
                </a:tabLst>
              </a:pPr>
              <a:r>
                <a:rPr lang="en-US" sz="1300" b="1" dirty="0">
                  <a:latin typeface="Soleil" panose="02000503030000020004" pitchFamily="50" charset="0"/>
                </a:rPr>
                <a:t>       	</a:t>
              </a:r>
              <a:r>
                <a:rPr lang="en-US" sz="1100" b="1" dirty="0">
                  <a:latin typeface="Soleil" panose="02000503030000020004" pitchFamily="50" charset="0"/>
                </a:rPr>
                <a:t>As needed</a:t>
              </a:r>
            </a:p>
          </p:txBody>
        </p:sp>
        <p:sp>
          <p:nvSpPr>
            <p:cNvPr id="35" name="Oval 34"/>
            <p:cNvSpPr>
              <a:spLocks noChangeAspect="1" noChangeArrowheads="1"/>
            </p:cNvSpPr>
            <p:nvPr/>
          </p:nvSpPr>
          <p:spPr bwMode="auto">
            <a:xfrm>
              <a:off x="631765" y="6400620"/>
              <a:ext cx="239622" cy="231661"/>
            </a:xfrm>
            <a:prstGeom prst="ellipse">
              <a:avLst/>
            </a:prstGeom>
            <a:solidFill>
              <a:schemeClr val="accent2">
                <a:lumMod val="50000"/>
              </a:schemeClr>
            </a:solidFill>
            <a:ln w="9525">
              <a:no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6" name="Oval 35"/>
            <p:cNvSpPr>
              <a:spLocks noChangeAspect="1" noChangeArrowheads="1"/>
            </p:cNvSpPr>
            <p:nvPr/>
          </p:nvSpPr>
          <p:spPr bwMode="auto">
            <a:xfrm>
              <a:off x="631765" y="6715277"/>
              <a:ext cx="239622" cy="231661"/>
            </a:xfrm>
            <a:prstGeom prst="ellipse">
              <a:avLst/>
            </a:prstGeom>
            <a:solidFill>
              <a:schemeClr val="accent2">
                <a:lumMod val="20000"/>
                <a:lumOff val="80000"/>
              </a:schemeClr>
            </a:solidFill>
            <a:ln w="9525">
              <a:no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7" name="Rectangle 36"/>
            <p:cNvSpPr/>
            <p:nvPr/>
          </p:nvSpPr>
          <p:spPr bwMode="auto">
            <a:xfrm>
              <a:off x="504968" y="6291619"/>
              <a:ext cx="1487605" cy="76427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bodyPr>
            <a:lstStyle/>
            <a:p>
              <a:pPr marL="1387582" indent="-364703" defTabSz="914608" eaLnBrk="0" fontAlgn="base" hangingPunct="0">
                <a:spcBef>
                  <a:spcPct val="0"/>
                </a:spcBef>
                <a:spcAft>
                  <a:spcPct val="50000"/>
                </a:spcAft>
                <a:buClr>
                  <a:srgbClr val="000066"/>
                </a:buClr>
                <a:buFont typeface="Wingdings" pitchFamily="2" charset="2"/>
                <a:buChar char="Ø"/>
              </a:pPr>
              <a:endParaRPr lang="en-US" sz="1400" dirty="0">
                <a:latin typeface="Arial" pitchFamily="34" charset="0"/>
              </a:endParaRPr>
            </a:p>
          </p:txBody>
        </p:sp>
      </p:grpSp>
      <p:sp>
        <p:nvSpPr>
          <p:cNvPr id="39" name="Text Box 35"/>
          <p:cNvSpPr txBox="1">
            <a:spLocks noChangeArrowheads="1"/>
          </p:cNvSpPr>
          <p:nvPr/>
        </p:nvSpPr>
        <p:spPr bwMode="auto">
          <a:xfrm>
            <a:off x="4971166" y="1275565"/>
            <a:ext cx="1584080" cy="593748"/>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Prepares Resolution</a:t>
            </a:r>
          </a:p>
          <a:p>
            <a:pPr defTabSz="822008">
              <a:spcAft>
                <a:spcPct val="0"/>
              </a:spcAft>
              <a:buFontTx/>
              <a:buChar char="•"/>
            </a:pPr>
            <a:r>
              <a:rPr lang="en-US" sz="1100" dirty="0">
                <a:latin typeface="Soleil" panose="02000503030000020004" pitchFamily="50" charset="0"/>
              </a:rPr>
              <a:t> Delivers Tax Opinion</a:t>
            </a:r>
          </a:p>
          <a:p>
            <a:pPr defTabSz="822008">
              <a:spcAft>
                <a:spcPct val="0"/>
              </a:spcAft>
              <a:buFontTx/>
              <a:buChar char="•"/>
            </a:pPr>
            <a:r>
              <a:rPr lang="en-US" sz="1100" dirty="0">
                <a:latin typeface="Soleil" panose="02000503030000020004" pitchFamily="50" charset="0"/>
              </a:rPr>
              <a:t> Reviews Documents</a:t>
            </a:r>
          </a:p>
        </p:txBody>
      </p:sp>
      <p:sp>
        <p:nvSpPr>
          <p:cNvPr id="40" name="Text Box 37"/>
          <p:cNvSpPr txBox="1">
            <a:spLocks noChangeArrowheads="1"/>
          </p:cNvSpPr>
          <p:nvPr/>
        </p:nvSpPr>
        <p:spPr bwMode="auto">
          <a:xfrm>
            <a:off x="6116070" y="4210491"/>
            <a:ext cx="1827736" cy="593748"/>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Purchases Bonds</a:t>
            </a:r>
            <a:br>
              <a:rPr lang="en-US" sz="1100" dirty="0">
                <a:latin typeface="Soleil" panose="02000503030000020004" pitchFamily="50" charset="0"/>
              </a:rPr>
            </a:br>
            <a:r>
              <a:rPr lang="en-US" sz="1100" dirty="0">
                <a:latin typeface="Soleil" panose="02000503030000020004" pitchFamily="50" charset="0"/>
              </a:rPr>
              <a:t>    and Sells to Investors</a:t>
            </a:r>
          </a:p>
          <a:p>
            <a:pPr defTabSz="822008">
              <a:spcAft>
                <a:spcPct val="0"/>
              </a:spcAft>
              <a:buFontTx/>
              <a:buChar char="•"/>
            </a:pPr>
            <a:r>
              <a:rPr lang="en-US" sz="1100" dirty="0">
                <a:latin typeface="Soleil" panose="02000503030000020004" pitchFamily="50" charset="0"/>
              </a:rPr>
              <a:t> Advises on Marketability</a:t>
            </a:r>
          </a:p>
        </p:txBody>
      </p:sp>
      <p:sp>
        <p:nvSpPr>
          <p:cNvPr id="41" name="Text Box 38"/>
          <p:cNvSpPr txBox="1">
            <a:spLocks noChangeArrowheads="1"/>
          </p:cNvSpPr>
          <p:nvPr/>
        </p:nvSpPr>
        <p:spPr bwMode="auto">
          <a:xfrm>
            <a:off x="6498927" y="2103348"/>
            <a:ext cx="2712166" cy="763025"/>
          </a:xfrm>
          <a:prstGeom prst="rect">
            <a:avLst/>
          </a:prstGeom>
          <a:noFill/>
          <a:ln w="9525">
            <a:noFill/>
            <a:miter lim="800000"/>
            <a:headEnd/>
            <a:tailEnd/>
          </a:ln>
        </p:spPr>
        <p:txBody>
          <a:bodyPr wrap="squar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Prepares Bond Purchase Agreement</a:t>
            </a:r>
          </a:p>
          <a:p>
            <a:pPr defTabSz="822008">
              <a:spcAft>
                <a:spcPct val="0"/>
              </a:spcAft>
              <a:buFontTx/>
              <a:buChar char="•"/>
            </a:pPr>
            <a:r>
              <a:rPr lang="en-US" sz="1100" dirty="0">
                <a:latin typeface="Soleil" panose="02000503030000020004" pitchFamily="50" charset="0"/>
              </a:rPr>
              <a:t> Prepares Agreement Among</a:t>
            </a:r>
          </a:p>
          <a:p>
            <a:pPr defTabSz="822008">
              <a:spcAft>
                <a:spcPct val="0"/>
              </a:spcAft>
            </a:pPr>
            <a:r>
              <a:rPr lang="en-US" sz="1100" dirty="0">
                <a:latin typeface="Soleil" panose="02000503030000020004" pitchFamily="50" charset="0"/>
              </a:rPr>
              <a:t>    Underwriters</a:t>
            </a:r>
          </a:p>
          <a:p>
            <a:pPr defTabSz="822008">
              <a:spcAft>
                <a:spcPct val="0"/>
              </a:spcAft>
              <a:buFontTx/>
              <a:buChar char="•"/>
            </a:pPr>
            <a:r>
              <a:rPr lang="en-US" sz="1100" dirty="0">
                <a:latin typeface="Soleil" panose="02000503030000020004" pitchFamily="50" charset="0"/>
              </a:rPr>
              <a:t> Reviews Documents</a:t>
            </a:r>
          </a:p>
        </p:txBody>
      </p:sp>
      <p:sp>
        <p:nvSpPr>
          <p:cNvPr id="42" name="Text Box 39"/>
          <p:cNvSpPr txBox="1">
            <a:spLocks noChangeArrowheads="1"/>
          </p:cNvSpPr>
          <p:nvPr/>
        </p:nvSpPr>
        <p:spPr bwMode="auto">
          <a:xfrm>
            <a:off x="4788424" y="5320603"/>
            <a:ext cx="1949565" cy="593748"/>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Reviews Credit</a:t>
            </a:r>
          </a:p>
          <a:p>
            <a:pPr defTabSz="822008">
              <a:spcAft>
                <a:spcPct val="0"/>
              </a:spcAft>
              <a:buFontTx/>
              <a:buChar char="•"/>
            </a:pPr>
            <a:r>
              <a:rPr lang="en-US" sz="1100" dirty="0">
                <a:latin typeface="Soleil" panose="02000503030000020004" pitchFamily="50" charset="0"/>
              </a:rPr>
              <a:t> Assigns Rating</a:t>
            </a:r>
          </a:p>
          <a:p>
            <a:pPr defTabSz="822008">
              <a:spcAft>
                <a:spcPct val="0"/>
              </a:spcAft>
              <a:buFontTx/>
              <a:buChar char="•"/>
            </a:pPr>
            <a:r>
              <a:rPr lang="en-US" sz="1100" dirty="0">
                <a:latin typeface="Soleil" panose="02000503030000020004" pitchFamily="50" charset="0"/>
              </a:rPr>
              <a:t> Issues Report for Investors</a:t>
            </a:r>
          </a:p>
        </p:txBody>
      </p:sp>
      <p:sp>
        <p:nvSpPr>
          <p:cNvPr id="43" name="Text Box 40"/>
          <p:cNvSpPr txBox="1">
            <a:spLocks noChangeArrowheads="1"/>
          </p:cNvSpPr>
          <p:nvPr/>
        </p:nvSpPr>
        <p:spPr bwMode="auto">
          <a:xfrm>
            <a:off x="2665415" y="5702115"/>
            <a:ext cx="1843766" cy="424471"/>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Soleil" panose="02000503030000020004" pitchFamily="50" charset="0"/>
              </a:rPr>
              <a:t> Insures Debt Repayment</a:t>
            </a:r>
          </a:p>
          <a:p>
            <a:pPr defTabSz="822008">
              <a:spcAft>
                <a:spcPct val="0"/>
              </a:spcAft>
              <a:buFontTx/>
              <a:buChar char="•"/>
            </a:pPr>
            <a:r>
              <a:rPr lang="en-US" sz="1100" dirty="0">
                <a:latin typeface="Soleil" panose="02000503030000020004" pitchFamily="50" charset="0"/>
              </a:rPr>
              <a:t> Premium Reflects Risk</a:t>
            </a:r>
          </a:p>
        </p:txBody>
      </p:sp>
      <p:sp>
        <p:nvSpPr>
          <p:cNvPr id="44" name="Text Box 41"/>
          <p:cNvSpPr txBox="1">
            <a:spLocks noChangeArrowheads="1"/>
          </p:cNvSpPr>
          <p:nvPr/>
        </p:nvSpPr>
        <p:spPr bwMode="auto">
          <a:xfrm>
            <a:off x="236227" y="3105869"/>
            <a:ext cx="1406146" cy="424471"/>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Soleil" panose="02000503030000020004" pitchFamily="50" charset="0"/>
              </a:rPr>
              <a:t> Pays Bondholders</a:t>
            </a:r>
          </a:p>
          <a:p>
            <a:pPr defTabSz="822008">
              <a:spcAft>
                <a:spcPct val="0"/>
              </a:spcAft>
              <a:buFontTx/>
              <a:buChar char="•"/>
            </a:pPr>
            <a:r>
              <a:rPr lang="en-US" sz="1100" dirty="0">
                <a:latin typeface="Soleil" panose="02000503030000020004" pitchFamily="50" charset="0"/>
              </a:rPr>
              <a:t> Moves Money</a:t>
            </a:r>
          </a:p>
        </p:txBody>
      </p:sp>
      <p:sp>
        <p:nvSpPr>
          <p:cNvPr id="45" name="Text Box 53"/>
          <p:cNvSpPr txBox="1">
            <a:spLocks noChangeArrowheads="1"/>
          </p:cNvSpPr>
          <p:nvPr/>
        </p:nvSpPr>
        <p:spPr bwMode="auto">
          <a:xfrm>
            <a:off x="447946" y="4101600"/>
            <a:ext cx="1491106" cy="424471"/>
          </a:xfrm>
          <a:prstGeom prst="rect">
            <a:avLst/>
          </a:prstGeom>
          <a:noFill/>
          <a:ln w="9525">
            <a:noFill/>
            <a:miter lim="800000"/>
            <a:headEnd/>
            <a:tailEnd/>
          </a:ln>
        </p:spPr>
        <p:txBody>
          <a:bodyPr wrap="non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Verifies Refunding </a:t>
            </a:r>
          </a:p>
          <a:p>
            <a:pPr defTabSz="822008">
              <a:spcAft>
                <a:spcPct val="0"/>
              </a:spcAft>
            </a:pPr>
            <a:r>
              <a:rPr lang="en-US" sz="1100" dirty="0">
                <a:latin typeface="Soleil" panose="02000503030000020004" pitchFamily="50" charset="0"/>
              </a:rPr>
              <a:t>   Escrow Sufficiency</a:t>
            </a:r>
          </a:p>
        </p:txBody>
      </p:sp>
      <p:sp>
        <p:nvSpPr>
          <p:cNvPr id="46" name="Text Box 35"/>
          <p:cNvSpPr txBox="1">
            <a:spLocks noChangeArrowheads="1"/>
          </p:cNvSpPr>
          <p:nvPr/>
        </p:nvSpPr>
        <p:spPr bwMode="auto">
          <a:xfrm>
            <a:off x="2154359" y="1160629"/>
            <a:ext cx="2692358" cy="593748"/>
          </a:xfrm>
          <a:prstGeom prst="rect">
            <a:avLst/>
          </a:prstGeom>
          <a:noFill/>
          <a:ln w="9525">
            <a:noFill/>
            <a:miter lim="800000"/>
            <a:headEnd/>
            <a:tailEnd/>
          </a:ln>
        </p:spPr>
        <p:txBody>
          <a:bodyPr wrap="square" lIns="85086" tIns="42543" rIns="85086" bIns="42543">
            <a:spAutoFit/>
          </a:bodyPr>
          <a:lstStyle/>
          <a:p>
            <a:pPr defTabSz="822008">
              <a:spcAft>
                <a:spcPct val="0"/>
              </a:spcAft>
              <a:buFontTx/>
              <a:buChar char="•"/>
            </a:pPr>
            <a:r>
              <a:rPr lang="en-US" sz="1100" dirty="0">
                <a:latin typeface="Times New Roman" pitchFamily="18" charset="0"/>
              </a:rPr>
              <a:t> </a:t>
            </a:r>
            <a:r>
              <a:rPr lang="en-US" sz="1100" dirty="0">
                <a:latin typeface="Soleil" panose="02000503030000020004" pitchFamily="50" charset="0"/>
              </a:rPr>
              <a:t>Structures the Bonds</a:t>
            </a:r>
          </a:p>
          <a:p>
            <a:pPr defTabSz="822008">
              <a:spcAft>
                <a:spcPct val="0"/>
              </a:spcAft>
              <a:buFontTx/>
              <a:buChar char="•"/>
            </a:pPr>
            <a:r>
              <a:rPr lang="en-US" sz="1100" dirty="0">
                <a:latin typeface="Soleil" panose="02000503030000020004" pitchFamily="50" charset="0"/>
              </a:rPr>
              <a:t> Facilitates sale and closing of Bonds</a:t>
            </a:r>
          </a:p>
          <a:p>
            <a:pPr defTabSz="822008">
              <a:spcAft>
                <a:spcPct val="0"/>
              </a:spcAft>
              <a:buFontTx/>
              <a:buChar char="•"/>
            </a:pPr>
            <a:r>
              <a:rPr lang="en-US" sz="1100" dirty="0">
                <a:latin typeface="Soleil" panose="02000503030000020004" pitchFamily="50" charset="0"/>
              </a:rPr>
              <a:t> Prepares Official Statement</a:t>
            </a:r>
          </a:p>
        </p:txBody>
      </p:sp>
    </p:spTree>
    <p:extLst>
      <p:ext uri="{BB962C8B-B14F-4D97-AF65-F5344CB8AC3E}">
        <p14:creationId xmlns:p14="http://schemas.microsoft.com/office/powerpoint/2010/main" val="175438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27102" y="910255"/>
            <a:ext cx="7474706" cy="371538"/>
          </a:xfrm>
          <a:prstGeom prst="rect">
            <a:avLst/>
          </a:prstGeom>
        </p:spPr>
        <p:txBody>
          <a:bodyPr lIns="0" tIns="0" rIns="0" bIns="0"/>
          <a:lstStyle>
            <a:defPPr>
              <a:defRPr lang="en-US"/>
            </a:defPPr>
            <a:lvl1pPr marL="168275" defTabSz="899320">
              <a:spcAft>
                <a:spcPct val="0"/>
              </a:spcAft>
              <a:defRPr b="1">
                <a:solidFill>
                  <a:schemeClr val="tx2"/>
                </a:solidFill>
                <a:latin typeface="Arial" charset="0"/>
                <a:cs typeface="Arial" charset="0"/>
              </a:defRPr>
            </a:lvl1pPr>
          </a:lstStyle>
          <a:p>
            <a:pPr marL="55563"/>
            <a:r>
              <a:rPr lang="en-US" dirty="0"/>
              <a:t>Expenses Associated with a Bond Transaction</a:t>
            </a:r>
          </a:p>
        </p:txBody>
      </p:sp>
      <p:sp>
        <p:nvSpPr>
          <p:cNvPr id="4" name="Content Placeholder 3"/>
          <p:cNvSpPr>
            <a:spLocks noGrp="1"/>
          </p:cNvSpPr>
          <p:nvPr>
            <p:ph idx="1"/>
          </p:nvPr>
        </p:nvSpPr>
        <p:spPr>
          <a:xfrm>
            <a:off x="1336417" y="2280343"/>
            <a:ext cx="3616795" cy="3765512"/>
          </a:xfrm>
        </p:spPr>
        <p:txBody>
          <a:bodyPr vert="horz" wrap="square" lIns="0" tIns="0" rIns="0" bIns="0" rtlCol="0">
            <a:noAutofit/>
          </a:bodyPr>
          <a:lstStyle/>
          <a:p>
            <a:pPr marL="171450" lvl="1" indent="-171450">
              <a:lnSpc>
                <a:spcPct val="100000"/>
              </a:lnSpc>
              <a:spcBef>
                <a:spcPts val="0"/>
              </a:spcBef>
              <a:spcAft>
                <a:spcPts val="600"/>
              </a:spcAft>
              <a:buClrTx/>
              <a:defRPr/>
            </a:pPr>
            <a:r>
              <a:rPr lang="en-US" sz="1400" dirty="0">
                <a:ea typeface="+mn-ea"/>
                <a:cs typeface="+mn-cs"/>
              </a:rPr>
              <a:t>Bond Rating(s)</a:t>
            </a:r>
          </a:p>
          <a:p>
            <a:pPr marL="171450" lvl="1" indent="-171450">
              <a:lnSpc>
                <a:spcPct val="100000"/>
              </a:lnSpc>
              <a:spcBef>
                <a:spcPts val="0"/>
              </a:spcBef>
              <a:spcAft>
                <a:spcPts val="600"/>
              </a:spcAft>
              <a:buClrTx/>
              <a:defRPr/>
            </a:pPr>
            <a:r>
              <a:rPr lang="en-US" sz="1400" dirty="0">
                <a:ea typeface="+mn-ea"/>
                <a:cs typeface="+mn-cs"/>
              </a:rPr>
              <a:t>Bond/Tax Counsel </a:t>
            </a:r>
          </a:p>
          <a:p>
            <a:pPr marL="171450" lvl="1" indent="-171450">
              <a:lnSpc>
                <a:spcPct val="100000"/>
              </a:lnSpc>
              <a:spcBef>
                <a:spcPts val="0"/>
              </a:spcBef>
              <a:spcAft>
                <a:spcPts val="600"/>
              </a:spcAft>
              <a:buClrTx/>
              <a:defRPr/>
            </a:pPr>
            <a:r>
              <a:rPr lang="en-US" sz="1400" dirty="0">
                <a:ea typeface="+mn-ea"/>
                <a:cs typeface="+mn-cs"/>
              </a:rPr>
              <a:t>Financial Advisor </a:t>
            </a:r>
          </a:p>
          <a:p>
            <a:pPr marL="171450" lvl="1" indent="-171450">
              <a:lnSpc>
                <a:spcPct val="100000"/>
              </a:lnSpc>
              <a:spcBef>
                <a:spcPts val="0"/>
              </a:spcBef>
              <a:spcAft>
                <a:spcPts val="600"/>
              </a:spcAft>
              <a:buClrTx/>
              <a:defRPr/>
            </a:pPr>
            <a:r>
              <a:rPr lang="en-US" sz="1400" dirty="0">
                <a:ea typeface="+mn-ea"/>
                <a:cs typeface="+mn-cs"/>
              </a:rPr>
              <a:t>Registrar/Paying Agent/Trustee </a:t>
            </a:r>
          </a:p>
          <a:p>
            <a:pPr marL="171450" lvl="1" indent="-171450">
              <a:lnSpc>
                <a:spcPct val="100000"/>
              </a:lnSpc>
              <a:spcBef>
                <a:spcPts val="0"/>
              </a:spcBef>
              <a:spcAft>
                <a:spcPts val="600"/>
              </a:spcAft>
              <a:buClrTx/>
              <a:defRPr/>
            </a:pPr>
            <a:r>
              <a:rPr lang="en-US" sz="1400" dirty="0">
                <a:ea typeface="+mn-ea"/>
                <a:cs typeface="+mn-cs"/>
              </a:rPr>
              <a:t>Printer </a:t>
            </a:r>
            <a:r>
              <a:rPr lang="en-US" sz="1400" dirty="0">
                <a:solidFill>
                  <a:schemeClr val="tx1"/>
                </a:solidFill>
                <a:ea typeface="+mn-ea"/>
                <a:cs typeface="+mn-cs"/>
              </a:rPr>
              <a:t>(posting of the official statement)</a:t>
            </a:r>
            <a:endParaRPr lang="en-US" sz="1400" dirty="0">
              <a:ea typeface="+mn-ea"/>
              <a:cs typeface="+mn-cs"/>
            </a:endParaRPr>
          </a:p>
          <a:p>
            <a:pPr marL="171450" lvl="1" indent="-171450">
              <a:lnSpc>
                <a:spcPct val="100000"/>
              </a:lnSpc>
              <a:spcBef>
                <a:spcPts val="0"/>
              </a:spcBef>
              <a:spcAft>
                <a:spcPts val="600"/>
              </a:spcAft>
              <a:buClrTx/>
              <a:defRPr/>
            </a:pPr>
            <a:r>
              <a:rPr lang="en-US" sz="1400" i="1" dirty="0">
                <a:ea typeface="+mn-ea"/>
                <a:cs typeface="+mn-cs"/>
              </a:rPr>
              <a:t>Disclosure Counsel</a:t>
            </a:r>
          </a:p>
          <a:p>
            <a:pPr marL="171450" lvl="1" indent="-171450">
              <a:lnSpc>
                <a:spcPct val="100000"/>
              </a:lnSpc>
              <a:spcBef>
                <a:spcPts val="0"/>
              </a:spcBef>
              <a:spcAft>
                <a:spcPts val="600"/>
              </a:spcAft>
              <a:buClrTx/>
              <a:defRPr/>
            </a:pPr>
            <a:r>
              <a:rPr lang="en-US" sz="1400" i="1" dirty="0">
                <a:ea typeface="+mn-ea"/>
                <a:cs typeface="+mn-cs"/>
              </a:rPr>
              <a:t>Trustee Counsel </a:t>
            </a:r>
          </a:p>
          <a:p>
            <a:pPr marL="171450" lvl="1" indent="-171450">
              <a:lnSpc>
                <a:spcPct val="100000"/>
              </a:lnSpc>
              <a:spcBef>
                <a:spcPts val="0"/>
              </a:spcBef>
              <a:spcAft>
                <a:spcPts val="600"/>
              </a:spcAft>
              <a:buClrTx/>
              <a:defRPr/>
            </a:pPr>
            <a:r>
              <a:rPr lang="en-US" sz="1400" i="1" dirty="0">
                <a:ea typeface="+mn-ea"/>
                <a:cs typeface="+mn-cs"/>
              </a:rPr>
              <a:t>Marketing</a:t>
            </a:r>
            <a:endParaRPr lang="en-US" sz="1400" dirty="0">
              <a:ea typeface="+mn-ea"/>
              <a:cs typeface="+mn-cs"/>
            </a:endParaRPr>
          </a:p>
          <a:p>
            <a:pPr marL="171450" lvl="1" indent="-171450">
              <a:lnSpc>
                <a:spcPct val="100000"/>
              </a:lnSpc>
              <a:spcBef>
                <a:spcPts val="0"/>
              </a:spcBef>
              <a:spcAft>
                <a:spcPts val="600"/>
              </a:spcAft>
              <a:buClrTx/>
              <a:defRPr/>
            </a:pPr>
            <a:r>
              <a:rPr lang="en-US" sz="1400" i="1" dirty="0">
                <a:ea typeface="+mn-ea"/>
                <a:cs typeface="+mn-cs"/>
              </a:rPr>
              <a:t>Verification Agent</a:t>
            </a:r>
            <a:endParaRPr lang="en-US" sz="1400" dirty="0">
              <a:ea typeface="+mn-ea"/>
              <a:cs typeface="+mn-cs"/>
            </a:endParaRPr>
          </a:p>
          <a:p>
            <a:pPr marL="171450" lvl="1" indent="-171450">
              <a:lnSpc>
                <a:spcPct val="100000"/>
              </a:lnSpc>
              <a:spcBef>
                <a:spcPts val="0"/>
              </a:spcBef>
              <a:spcAft>
                <a:spcPts val="600"/>
              </a:spcAft>
              <a:buClrTx/>
              <a:defRPr/>
            </a:pPr>
            <a:r>
              <a:rPr lang="en-US" sz="1400" i="1" dirty="0">
                <a:ea typeface="+mn-ea"/>
                <a:cs typeface="+mn-cs"/>
              </a:rPr>
              <a:t>Escrow Agent</a:t>
            </a:r>
            <a:r>
              <a:rPr lang="en-US" sz="1400" dirty="0">
                <a:ea typeface="+mn-ea"/>
                <a:cs typeface="+mn-cs"/>
              </a:rPr>
              <a:t> </a:t>
            </a:r>
          </a:p>
          <a:p>
            <a:pPr marL="171450" lvl="1" indent="-171450">
              <a:lnSpc>
                <a:spcPct val="100000"/>
              </a:lnSpc>
              <a:spcBef>
                <a:spcPts val="0"/>
              </a:spcBef>
              <a:spcAft>
                <a:spcPts val="600"/>
              </a:spcAft>
              <a:buClrTx/>
              <a:defRPr/>
            </a:pPr>
            <a:r>
              <a:rPr lang="en-US" sz="1400" i="1" dirty="0">
                <a:ea typeface="+mn-ea"/>
                <a:cs typeface="+mn-cs"/>
              </a:rPr>
              <a:t>Escrow Bidding Agent SLGS</a:t>
            </a:r>
          </a:p>
          <a:p>
            <a:pPr marL="171450" lvl="1" indent="-171450">
              <a:lnSpc>
                <a:spcPct val="100000"/>
              </a:lnSpc>
              <a:spcBef>
                <a:spcPts val="0"/>
              </a:spcBef>
              <a:spcAft>
                <a:spcPts val="600"/>
              </a:spcAft>
              <a:buClrTx/>
              <a:defRPr/>
            </a:pPr>
            <a:r>
              <a:rPr lang="en-US" sz="1400" i="1" dirty="0">
                <a:ea typeface="+mn-ea"/>
                <a:cs typeface="+mn-cs"/>
              </a:rPr>
              <a:t>Miscellaneous</a:t>
            </a:r>
            <a:r>
              <a:rPr lang="en-US" sz="1400" dirty="0">
                <a:ea typeface="+mn-ea"/>
                <a:cs typeface="+mn-cs"/>
              </a:rPr>
              <a:t> </a:t>
            </a:r>
          </a:p>
          <a:p>
            <a:pPr lvl="1">
              <a:spcAft>
                <a:spcPts val="1059"/>
              </a:spcAft>
            </a:pPr>
            <a:endParaRPr lang="en-US" sz="1412" dirty="0"/>
          </a:p>
        </p:txBody>
      </p:sp>
      <p:sp>
        <p:nvSpPr>
          <p:cNvPr id="5" name="Content Placeholder 3"/>
          <p:cNvSpPr txBox="1">
            <a:spLocks/>
          </p:cNvSpPr>
          <p:nvPr/>
        </p:nvSpPr>
        <p:spPr bwMode="auto">
          <a:xfrm>
            <a:off x="5186479" y="2280343"/>
            <a:ext cx="3405042" cy="38725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lvl="1" indent="-285750" defTabSz="899320">
              <a:spcAft>
                <a:spcPts val="600"/>
              </a:spcAft>
              <a:buFont typeface="Arial" panose="020B0604020202020204" pitchFamily="34" charset="0"/>
              <a:buChar char="•"/>
              <a:defRPr/>
            </a:pPr>
            <a:r>
              <a:rPr lang="en-US" sz="1400" i="1" dirty="0"/>
              <a:t>Management Fee</a:t>
            </a:r>
            <a:endParaRPr lang="en-US" sz="1400" dirty="0"/>
          </a:p>
          <a:p>
            <a:pPr marL="285750" lvl="1" indent="-285750" defTabSz="899320">
              <a:spcAft>
                <a:spcPts val="600"/>
              </a:spcAft>
              <a:buFont typeface="Arial" panose="020B0604020202020204" pitchFamily="34" charset="0"/>
              <a:buChar char="•"/>
              <a:defRPr/>
            </a:pPr>
            <a:r>
              <a:rPr lang="en-US" sz="1400" dirty="0"/>
              <a:t>Takedown </a:t>
            </a:r>
          </a:p>
          <a:p>
            <a:pPr marL="285750" lvl="1" indent="-285750" defTabSz="899320">
              <a:spcAft>
                <a:spcPts val="600"/>
              </a:spcAft>
              <a:buFont typeface="Arial" panose="020B0604020202020204" pitchFamily="34" charset="0"/>
              <a:buChar char="•"/>
              <a:defRPr/>
            </a:pPr>
            <a:r>
              <a:rPr lang="en-US" sz="1400" i="1" dirty="0"/>
              <a:t>Underwriting Risk</a:t>
            </a:r>
            <a:endParaRPr lang="en-US" sz="1400" dirty="0"/>
          </a:p>
          <a:p>
            <a:pPr marL="285750" lvl="1" indent="-285750" defTabSz="899320">
              <a:spcAft>
                <a:spcPts val="600"/>
              </a:spcAft>
              <a:buFont typeface="Arial" panose="020B0604020202020204" pitchFamily="34" charset="0"/>
              <a:buChar char="•"/>
              <a:defRPr/>
            </a:pPr>
            <a:r>
              <a:rPr lang="en-US" sz="1400" dirty="0"/>
              <a:t>Expenses </a:t>
            </a:r>
          </a:p>
          <a:p>
            <a:pPr marL="585523" lvl="1" indent="-285750" defTabSz="899320">
              <a:spcAft>
                <a:spcPts val="600"/>
              </a:spcAft>
              <a:buFont typeface="Arial" panose="020B0604020202020204" pitchFamily="34" charset="0"/>
              <a:buChar char="•"/>
            </a:pPr>
            <a:r>
              <a:rPr lang="en-US" sz="1400" dirty="0"/>
              <a:t>Underwriter’s Counsel</a:t>
            </a:r>
          </a:p>
          <a:p>
            <a:pPr marL="585523" lvl="1" indent="-285750" defTabSz="899320">
              <a:spcAft>
                <a:spcPts val="600"/>
              </a:spcAft>
              <a:buFont typeface="Arial" panose="020B0604020202020204" pitchFamily="34" charset="0"/>
              <a:buChar char="•"/>
            </a:pPr>
            <a:r>
              <a:rPr lang="en-US" sz="1400" dirty="0"/>
              <a:t>Bond Desk</a:t>
            </a:r>
          </a:p>
          <a:p>
            <a:pPr marL="585523" lvl="1" indent="-285750" defTabSz="899320">
              <a:spcAft>
                <a:spcPts val="600"/>
              </a:spcAft>
              <a:buFont typeface="Arial" panose="020B0604020202020204" pitchFamily="34" charset="0"/>
              <a:buChar char="•"/>
            </a:pPr>
            <a:r>
              <a:rPr lang="en-US" sz="1400" dirty="0"/>
              <a:t>CUSIP</a:t>
            </a:r>
          </a:p>
          <a:p>
            <a:pPr marL="585523" lvl="1" indent="-285750" defTabSz="899320">
              <a:spcAft>
                <a:spcPts val="600"/>
              </a:spcAft>
              <a:buFont typeface="Arial" panose="020B0604020202020204" pitchFamily="34" charset="0"/>
              <a:buChar char="•"/>
            </a:pPr>
            <a:r>
              <a:rPr lang="en-US" sz="1400" dirty="0"/>
              <a:t>Day Loan</a:t>
            </a:r>
          </a:p>
          <a:p>
            <a:pPr marL="585523" lvl="1" indent="-285750" defTabSz="899320">
              <a:spcAft>
                <a:spcPts val="600"/>
              </a:spcAft>
              <a:buFont typeface="Arial" panose="020B0604020202020204" pitchFamily="34" charset="0"/>
              <a:buChar char="•"/>
            </a:pPr>
            <a:r>
              <a:rPr lang="en-US" sz="1400" dirty="0"/>
              <a:t>DTC (Depository Trust Company)</a:t>
            </a:r>
          </a:p>
          <a:p>
            <a:pPr marL="585523" lvl="1" indent="-285750" defTabSz="899320">
              <a:spcAft>
                <a:spcPts val="600"/>
              </a:spcAft>
              <a:buFont typeface="Arial" panose="020B0604020202020204" pitchFamily="34" charset="0"/>
              <a:buChar char="•"/>
            </a:pPr>
            <a:r>
              <a:rPr lang="en-US" sz="1400" dirty="0"/>
              <a:t>PSA</a:t>
            </a:r>
          </a:p>
          <a:p>
            <a:pPr marL="585523" lvl="1" indent="-285750" defTabSz="899320">
              <a:spcAft>
                <a:spcPts val="600"/>
              </a:spcAft>
              <a:buFont typeface="Arial" panose="020B0604020202020204" pitchFamily="34" charset="0"/>
              <a:buChar char="•"/>
            </a:pPr>
            <a:r>
              <a:rPr lang="en-US" sz="1400" dirty="0"/>
              <a:t>Marketing</a:t>
            </a:r>
          </a:p>
          <a:p>
            <a:pPr marL="585523" lvl="1" indent="-285750" defTabSz="899320">
              <a:spcAft>
                <a:spcPts val="600"/>
              </a:spcAft>
              <a:buFont typeface="Arial" panose="020B0604020202020204" pitchFamily="34" charset="0"/>
              <a:buChar char="•"/>
            </a:pPr>
            <a:r>
              <a:rPr lang="en-US" sz="1400" i="1" dirty="0"/>
              <a:t>Investor Roadshow</a:t>
            </a:r>
          </a:p>
          <a:p>
            <a:pPr marL="585523" lvl="1" indent="-285750" defTabSz="899320">
              <a:spcAft>
                <a:spcPts val="600"/>
              </a:spcAft>
              <a:buFont typeface="Arial" panose="020B0604020202020204" pitchFamily="34" charset="0"/>
              <a:buChar char="•"/>
            </a:pPr>
            <a:r>
              <a:rPr lang="en-US" sz="1400" dirty="0"/>
              <a:t>Out-of-Pocket</a:t>
            </a:r>
            <a:endParaRPr lang="en-US" sz="1400" kern="0" dirty="0"/>
          </a:p>
        </p:txBody>
      </p:sp>
      <p:sp>
        <p:nvSpPr>
          <p:cNvPr id="7" name="TextBox 6"/>
          <p:cNvSpPr txBox="1"/>
          <p:nvPr/>
        </p:nvSpPr>
        <p:spPr>
          <a:xfrm>
            <a:off x="731222" y="5918192"/>
            <a:ext cx="7681555" cy="255326"/>
          </a:xfrm>
          <a:prstGeom prst="rect">
            <a:avLst/>
          </a:prstGeom>
          <a:noFill/>
        </p:spPr>
        <p:txBody>
          <a:bodyPr wrap="square" rtlCol="0">
            <a:spAutoFit/>
          </a:bodyPr>
          <a:lstStyle/>
          <a:p>
            <a:r>
              <a:rPr lang="en-US" sz="1059" b="1" dirty="0"/>
              <a:t>**  Costs in italics are not paid on every issue</a:t>
            </a:r>
          </a:p>
        </p:txBody>
      </p:sp>
      <p:sp>
        <p:nvSpPr>
          <p:cNvPr id="8" name="Rectangle 3"/>
          <p:cNvSpPr txBox="1">
            <a:spLocks noChangeArrowheads="1"/>
          </p:cNvSpPr>
          <p:nvPr/>
        </p:nvSpPr>
        <p:spPr bwMode="auto">
          <a:xfrm>
            <a:off x="1003846" y="1551573"/>
            <a:ext cx="3049408" cy="2269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spcBef>
                <a:spcPct val="0"/>
              </a:spcBef>
              <a:buClr>
                <a:schemeClr val="accent2"/>
              </a:buClr>
              <a:buFont typeface="Wingdings 2" panose="05020102010507070707" pitchFamily="18" charset="2"/>
              <a:buChar char="Ã"/>
              <a:defRPr/>
            </a:pPr>
            <a:r>
              <a:rPr lang="en-US" sz="1588" b="1" kern="0" dirty="0">
                <a:solidFill>
                  <a:srgbClr val="3E6BB3"/>
                </a:solidFill>
              </a:rPr>
              <a:t>Cost of Issuance </a:t>
            </a:r>
          </a:p>
          <a:p>
            <a:pPr defTabSz="899320" eaLnBrk="0" fontAlgn="base" hangingPunct="0">
              <a:spcBef>
                <a:spcPct val="0"/>
              </a:spcBef>
              <a:buClr>
                <a:schemeClr val="accent2"/>
              </a:buClr>
              <a:tabLst>
                <a:tab pos="290513" algn="l"/>
              </a:tabLst>
              <a:defRPr/>
            </a:pPr>
            <a:r>
              <a:rPr lang="en-US" sz="1588" b="1" kern="0" dirty="0">
                <a:solidFill>
                  <a:srgbClr val="3E6BB3"/>
                </a:solidFill>
              </a:rPr>
              <a:t>	</a:t>
            </a:r>
            <a:r>
              <a:rPr lang="en-US" sz="1200" b="1" kern="0" dirty="0">
                <a:solidFill>
                  <a:srgbClr val="3E6BB3"/>
                </a:solidFill>
              </a:rPr>
              <a:t>(gets included in the sizing of the 	debt issue)</a:t>
            </a:r>
          </a:p>
        </p:txBody>
      </p:sp>
      <p:sp>
        <p:nvSpPr>
          <p:cNvPr id="9" name="Rectangle 3"/>
          <p:cNvSpPr txBox="1">
            <a:spLocks noChangeArrowheads="1"/>
          </p:cNvSpPr>
          <p:nvPr/>
        </p:nvSpPr>
        <p:spPr bwMode="auto">
          <a:xfrm>
            <a:off x="4953212" y="1551573"/>
            <a:ext cx="2848596" cy="2269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spcBef>
                <a:spcPct val="0"/>
              </a:spcBef>
              <a:buClr>
                <a:srgbClr val="3E6BB3"/>
              </a:buClr>
              <a:buFont typeface="Wingdings 2" panose="05020102010507070707" pitchFamily="18" charset="2"/>
              <a:buChar char="Ã"/>
              <a:defRPr/>
            </a:pPr>
            <a:r>
              <a:rPr lang="en-US" sz="1588" b="1" kern="0" dirty="0">
                <a:solidFill>
                  <a:srgbClr val="3E6BB3"/>
                </a:solidFill>
              </a:rPr>
              <a:t>Underwriter’s Discount </a:t>
            </a:r>
            <a:r>
              <a:rPr lang="en-US" sz="1200" b="1" kern="0" dirty="0">
                <a:solidFill>
                  <a:srgbClr val="3E6BB3"/>
                </a:solidFill>
              </a:rPr>
              <a:t>(how the underwriter(s) get paid)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25416" y="855876"/>
            <a:ext cx="7474706" cy="371538"/>
          </a:xfrm>
          <a:prstGeom prst="rect">
            <a:avLst/>
          </a:prstGeom>
        </p:spPr>
        <p:txBody>
          <a:bodyPr lIns="0" tIns="0" rIns="0" bIns="0"/>
          <a:lstStyle>
            <a:defPPr>
              <a:defRPr lang="en-US"/>
            </a:defPPr>
            <a:lvl1pPr defTabSz="899320">
              <a:spcAft>
                <a:spcPct val="0"/>
              </a:spcAft>
              <a:defRPr b="1">
                <a:solidFill>
                  <a:schemeClr val="tx2"/>
                </a:solidFill>
                <a:latin typeface="Arial" charset="0"/>
                <a:cs typeface="Arial" charset="0"/>
              </a:defRPr>
            </a:lvl1pPr>
          </a:lstStyle>
          <a:p>
            <a:pPr marL="119063" indent="344488"/>
            <a:r>
              <a:rPr lang="en-US" dirty="0"/>
              <a:t>Types of Bond Sales</a:t>
            </a:r>
          </a:p>
        </p:txBody>
      </p:sp>
      <p:sp>
        <p:nvSpPr>
          <p:cNvPr id="4" name="Content Placeholder 3"/>
          <p:cNvSpPr>
            <a:spLocks noGrp="1"/>
          </p:cNvSpPr>
          <p:nvPr>
            <p:ph idx="1"/>
          </p:nvPr>
        </p:nvSpPr>
        <p:spPr>
          <a:xfrm>
            <a:off x="922421" y="1282847"/>
            <a:ext cx="6768974" cy="4292306"/>
          </a:xfrm>
        </p:spPr>
        <p:txBody>
          <a:bodyPr/>
          <a:lstStyle/>
          <a:p>
            <a:pPr marL="285750" lvl="1" indent="-285750">
              <a:lnSpc>
                <a:spcPts val="2030"/>
              </a:lnSpc>
              <a:spcAft>
                <a:spcPts val="529"/>
              </a:spcAft>
              <a:buFont typeface="Wingdings 2" panose="05020102010507070707" pitchFamily="18" charset="2"/>
              <a:buChar char="Ã"/>
            </a:pPr>
            <a:r>
              <a:rPr lang="en-US" sz="1400" dirty="0">
                <a:ea typeface="+mn-ea"/>
                <a:cs typeface="+mn-cs"/>
              </a:rPr>
              <a:t>Issuers typically utilize one of two bond sale processes to access the Primary Market:</a:t>
            </a:r>
          </a:p>
          <a:p>
            <a:pPr marL="602348" lvl="1" indent="-205920">
              <a:lnSpc>
                <a:spcPts val="1677"/>
              </a:lnSpc>
              <a:spcAft>
                <a:spcPts val="529"/>
              </a:spcAft>
              <a:buClrTx/>
              <a:buFont typeface="Arial" pitchFamily="34" charset="0"/>
              <a:buChar char="–"/>
            </a:pPr>
            <a:r>
              <a:rPr lang="en-US" sz="1400" b="1" dirty="0"/>
              <a:t>Competitive Sales: </a:t>
            </a:r>
            <a:r>
              <a:rPr lang="en-US" sz="1400" dirty="0"/>
              <a:t> An Issuer and their Financial Advisor procure bids from a variety of Underwriters on the obligations they are planning to issue and select one bid (i.e., the lowest costing bid)</a:t>
            </a:r>
            <a:endParaRPr lang="en-US" sz="1400" b="1" dirty="0"/>
          </a:p>
          <a:p>
            <a:pPr marL="602348" lvl="1" indent="-205920">
              <a:lnSpc>
                <a:spcPts val="1677"/>
              </a:lnSpc>
              <a:spcAft>
                <a:spcPts val="1324"/>
              </a:spcAft>
              <a:buClrTx/>
              <a:buFont typeface="Arial" pitchFamily="34" charset="0"/>
              <a:buChar char="–"/>
            </a:pPr>
            <a:r>
              <a:rPr lang="en-US" sz="1400" b="1" dirty="0"/>
              <a:t>Negotiated Solicitation:</a:t>
            </a:r>
            <a:r>
              <a:rPr lang="en-US" sz="1400" dirty="0"/>
              <a:t>  An Issuer selects an Underwriter or a group of underwriting firms and works with the selected Underwriter(s) to price obligations through negotiation with the Underwriter(s) and Investors</a:t>
            </a:r>
          </a:p>
          <a:p>
            <a:pPr marL="285750" lvl="1" indent="-285750">
              <a:lnSpc>
                <a:spcPts val="2030"/>
              </a:lnSpc>
              <a:spcAft>
                <a:spcPts val="1059"/>
              </a:spcAft>
              <a:buFont typeface="Wingdings 2" panose="05020102010507070707" pitchFamily="18" charset="2"/>
              <a:buChar char="Ã"/>
            </a:pPr>
            <a:r>
              <a:rPr lang="en-US" sz="1400" dirty="0">
                <a:ea typeface="+mn-ea"/>
                <a:cs typeface="+mn-cs"/>
              </a:rPr>
              <a:t>An issuer could also privately place their obligations by procuring an investor, group of investors, or local bank interested in purchasing their obligations and negotiating a price for their obligations directly with the investor(s). (Usually more expensive as the universe of potential investors is reduced.)</a:t>
            </a:r>
          </a:p>
          <a:p>
            <a:pPr marL="285750" lvl="1" indent="-285750">
              <a:lnSpc>
                <a:spcPts val="2030"/>
              </a:lnSpc>
              <a:spcAft>
                <a:spcPts val="1059"/>
              </a:spcAft>
              <a:buFont typeface="Wingdings 2" panose="05020102010507070707" pitchFamily="18" charset="2"/>
              <a:buChar char="Ã"/>
            </a:pPr>
            <a:r>
              <a:rPr lang="en-US" sz="1400" dirty="0">
                <a:ea typeface="+mn-ea"/>
                <a:cs typeface="+mn-cs"/>
              </a:rPr>
              <a:t>Factors such as security type and transaction size typically help determine the best method of sale to utilize</a:t>
            </a:r>
          </a:p>
        </p:txBody>
      </p:sp>
    </p:spTree>
    <p:extLst>
      <p:ext uri="{BB962C8B-B14F-4D97-AF65-F5344CB8AC3E}">
        <p14:creationId xmlns:p14="http://schemas.microsoft.com/office/powerpoint/2010/main" val="13812196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1141" y="1001823"/>
            <a:ext cx="7474706" cy="371538"/>
          </a:xfrm>
          <a:prstGeom prst="rect">
            <a:avLst/>
          </a:prstGeom>
        </p:spPr>
        <p:txBody>
          <a:bodyPr lIns="0" tIns="0" rIns="0" bIns="0"/>
          <a:lstStyle/>
          <a:p>
            <a:pPr marL="344488" defTabSz="899320" eaLnBrk="0" fontAlgn="base" hangingPunct="0">
              <a:spcBef>
                <a:spcPct val="0"/>
              </a:spcBef>
              <a:spcAft>
                <a:spcPct val="0"/>
              </a:spcAft>
              <a:defRPr/>
            </a:pPr>
            <a:r>
              <a:rPr lang="en-US" b="1" dirty="0">
                <a:solidFill>
                  <a:schemeClr val="tx2"/>
                </a:solidFill>
                <a:latin typeface="Arial" charset="0"/>
                <a:cs typeface="Arial" charset="0"/>
              </a:rPr>
              <a:t>Transaction Management</a:t>
            </a:r>
          </a:p>
        </p:txBody>
      </p:sp>
      <p:pic>
        <p:nvPicPr>
          <p:cNvPr id="6" name="Picture 5">
            <a:extLst>
              <a:ext uri="{FF2B5EF4-FFF2-40B4-BE49-F238E27FC236}">
                <a16:creationId xmlns:a16="http://schemas.microsoft.com/office/drawing/2014/main" id="{7744A2BB-C199-8226-5A3A-B19501EEBDF5}"/>
              </a:ext>
            </a:extLst>
          </p:cNvPr>
          <p:cNvPicPr>
            <a:picLocks noChangeAspect="1"/>
          </p:cNvPicPr>
          <p:nvPr/>
        </p:nvPicPr>
        <p:blipFill>
          <a:blip r:embed="rId2"/>
          <a:stretch>
            <a:fillRect/>
          </a:stretch>
        </p:blipFill>
        <p:spPr>
          <a:xfrm>
            <a:off x="2984991" y="1363702"/>
            <a:ext cx="3174017" cy="5222631"/>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4958" y="3200207"/>
            <a:ext cx="7772400" cy="484748"/>
          </a:xfrm>
          <a:prstGeom prst="rect">
            <a:avLst/>
          </a:prstGeom>
        </p:spPr>
        <p:txBody>
          <a:bodyPr vert="horz" wrap="square" lIns="0" tIns="0" rIns="0" bIns="0" rtlCol="0" anchor="t" anchorCtr="0">
            <a:normAutofit/>
          </a:bodyPr>
          <a:lstStyle/>
          <a:p>
            <a:pPr>
              <a:lnSpc>
                <a:spcPct val="90000"/>
              </a:lnSpc>
              <a:spcBef>
                <a:spcPct val="0"/>
              </a:spcBef>
              <a:spcAft>
                <a:spcPts val="600"/>
              </a:spcAft>
              <a:defRPr/>
            </a:pPr>
            <a:r>
              <a:rPr lang="en-US" sz="3500" b="1" i="0" kern="1200" dirty="0">
                <a:solidFill>
                  <a:schemeClr val="bg1"/>
                </a:solidFill>
                <a:latin typeface="Arial" charset="0"/>
                <a:ea typeface="Arial" charset="0"/>
                <a:cs typeface="Arial" charset="0"/>
              </a:rPr>
              <a:t>Firm Overview</a:t>
            </a:r>
          </a:p>
        </p:txBody>
      </p:sp>
    </p:spTree>
    <p:extLst>
      <p:ext uri="{BB962C8B-B14F-4D97-AF65-F5344CB8AC3E}">
        <p14:creationId xmlns:p14="http://schemas.microsoft.com/office/powerpoint/2010/main" val="388362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85240" y="885872"/>
            <a:ext cx="7474706" cy="371538"/>
          </a:xfrm>
          <a:prstGeom prst="rect">
            <a:avLst/>
          </a:prstGeom>
        </p:spPr>
        <p:txBody>
          <a:bodyPr lIns="0" tIns="0" rIns="0" bIns="0"/>
          <a:lstStyle/>
          <a:p>
            <a:pPr fontAlgn="base">
              <a:lnSpc>
                <a:spcPct val="90000"/>
              </a:lnSpc>
              <a:spcBef>
                <a:spcPct val="0"/>
              </a:spcBef>
              <a:spcAft>
                <a:spcPct val="0"/>
              </a:spcAft>
              <a:defRPr/>
            </a:pPr>
            <a:r>
              <a:rPr lang="en-US" b="1" dirty="0">
                <a:solidFill>
                  <a:schemeClr val="tx2"/>
                </a:solidFill>
                <a:latin typeface="Arial" charset="0"/>
                <a:cs typeface="Arial" charset="0"/>
              </a:rPr>
              <a:t>Bond Sale Process</a:t>
            </a:r>
          </a:p>
        </p:txBody>
      </p:sp>
      <p:sp>
        <p:nvSpPr>
          <p:cNvPr id="9" name="Rectangle 5"/>
          <p:cNvSpPr txBox="1">
            <a:spLocks noChangeArrowheads="1"/>
          </p:cNvSpPr>
          <p:nvPr/>
        </p:nvSpPr>
        <p:spPr bwMode="auto">
          <a:xfrm>
            <a:off x="485240" y="1395222"/>
            <a:ext cx="8096052" cy="34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600" b="1" dirty="0">
                <a:solidFill>
                  <a:schemeClr val="accent2"/>
                </a:solidFill>
                <a:cs typeface="Arial" charset="0"/>
              </a:rPr>
              <a:t>Pre-Sale</a:t>
            </a:r>
          </a:p>
        </p:txBody>
      </p:sp>
      <p:sp>
        <p:nvSpPr>
          <p:cNvPr id="10" name="Rectangle 5"/>
          <p:cNvSpPr txBox="1">
            <a:spLocks noChangeArrowheads="1"/>
          </p:cNvSpPr>
          <p:nvPr/>
        </p:nvSpPr>
        <p:spPr bwMode="auto">
          <a:xfrm>
            <a:off x="485240" y="3118592"/>
            <a:ext cx="1887271" cy="34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600" b="1" dirty="0">
                <a:solidFill>
                  <a:schemeClr val="accent2"/>
                </a:solidFill>
                <a:cs typeface="Arial" charset="0"/>
              </a:rPr>
              <a:t>Day of Sale</a:t>
            </a:r>
          </a:p>
        </p:txBody>
      </p:sp>
      <p:sp>
        <p:nvSpPr>
          <p:cNvPr id="11" name="Rectangle 5"/>
          <p:cNvSpPr txBox="1">
            <a:spLocks noChangeArrowheads="1"/>
          </p:cNvSpPr>
          <p:nvPr/>
        </p:nvSpPr>
        <p:spPr bwMode="auto">
          <a:xfrm>
            <a:off x="485240" y="4380532"/>
            <a:ext cx="2003926" cy="4011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600" b="1" dirty="0">
                <a:solidFill>
                  <a:schemeClr val="accent2"/>
                </a:solidFill>
                <a:cs typeface="Arial" charset="0"/>
              </a:rPr>
              <a:t>Post-Sale</a:t>
            </a:r>
          </a:p>
        </p:txBody>
      </p:sp>
      <p:sp>
        <p:nvSpPr>
          <p:cNvPr id="13" name="Rectangle 3"/>
          <p:cNvSpPr txBox="1">
            <a:spLocks noChangeArrowheads="1"/>
          </p:cNvSpPr>
          <p:nvPr/>
        </p:nvSpPr>
        <p:spPr bwMode="auto">
          <a:xfrm>
            <a:off x="801375" y="1762764"/>
            <a:ext cx="5450047" cy="575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lvl="1" indent="-285750" defTabSz="899320">
              <a:spcAft>
                <a:spcPts val="529"/>
              </a:spcAft>
              <a:buFont typeface="Arial" panose="020B0604020202020204" pitchFamily="34" charset="0"/>
              <a:buChar char="–"/>
            </a:pPr>
            <a:r>
              <a:rPr lang="en-US" sz="1400" dirty="0">
                <a:solidFill>
                  <a:schemeClr val="tx2"/>
                </a:solidFill>
                <a:cs typeface="Arial" charset="0"/>
              </a:rPr>
              <a:t>Finalize bond structure and term of bonds</a:t>
            </a:r>
          </a:p>
          <a:p>
            <a:pPr marL="285750" lvl="1" indent="-285750" defTabSz="899320">
              <a:spcAft>
                <a:spcPts val="529"/>
              </a:spcAft>
              <a:buFont typeface="Arial" panose="020B0604020202020204" pitchFamily="34" charset="0"/>
              <a:buChar char="–"/>
            </a:pPr>
            <a:r>
              <a:rPr lang="en-US" sz="1400" dirty="0">
                <a:solidFill>
                  <a:schemeClr val="tx2"/>
                </a:solidFill>
                <a:cs typeface="Arial" charset="0"/>
              </a:rPr>
              <a:t>Preparation of disclosure document (“preliminary official statement” or “POS”)</a:t>
            </a:r>
          </a:p>
          <a:p>
            <a:pPr marL="285750" lvl="1" indent="-285750" defTabSz="899320">
              <a:spcAft>
                <a:spcPts val="529"/>
              </a:spcAft>
              <a:buFont typeface="Arial" panose="020B0604020202020204" pitchFamily="34" charset="0"/>
              <a:buChar char="–"/>
            </a:pPr>
            <a:r>
              <a:rPr lang="en-US" sz="1400" dirty="0">
                <a:solidFill>
                  <a:schemeClr val="tx2"/>
                </a:solidFill>
                <a:cs typeface="Arial" charset="0"/>
              </a:rPr>
              <a:t>Rating agency call/meeting</a:t>
            </a:r>
          </a:p>
          <a:p>
            <a:pPr marL="285750" lvl="1" indent="-285750" defTabSz="899320">
              <a:spcAft>
                <a:spcPts val="529"/>
              </a:spcAft>
              <a:buFont typeface="Arial" panose="020B0604020202020204" pitchFamily="34" charset="0"/>
              <a:buChar char="–"/>
            </a:pPr>
            <a:r>
              <a:rPr lang="en-US" sz="1400" dirty="0">
                <a:solidFill>
                  <a:schemeClr val="tx2"/>
                </a:solidFill>
                <a:cs typeface="Arial" charset="0"/>
              </a:rPr>
              <a:t>Calls typically exercised to achieve savings or restructure debt</a:t>
            </a:r>
          </a:p>
        </p:txBody>
      </p:sp>
      <p:sp>
        <p:nvSpPr>
          <p:cNvPr id="14" name="Rectangle 3"/>
          <p:cNvSpPr txBox="1">
            <a:spLocks noChangeArrowheads="1"/>
          </p:cNvSpPr>
          <p:nvPr/>
        </p:nvSpPr>
        <p:spPr bwMode="auto">
          <a:xfrm>
            <a:off x="811110" y="3463562"/>
            <a:ext cx="5645006" cy="72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lvl="1" indent="-285750" defTabSz="899320">
              <a:spcAft>
                <a:spcPts val="529"/>
              </a:spcAft>
              <a:buFont typeface="Arial" panose="020B0604020202020204" pitchFamily="34" charset="0"/>
              <a:buChar char="–"/>
              <a:defRPr/>
            </a:pPr>
            <a:r>
              <a:rPr lang="en-US" sz="1400" dirty="0">
                <a:solidFill>
                  <a:schemeClr val="tx2"/>
                </a:solidFill>
              </a:rPr>
              <a:t>Take bids or price the bonds</a:t>
            </a:r>
          </a:p>
          <a:p>
            <a:pPr marL="285750" lvl="1" indent="-285750" defTabSz="899320">
              <a:spcAft>
                <a:spcPts val="529"/>
              </a:spcAft>
              <a:buFont typeface="Arial" panose="020B0604020202020204" pitchFamily="34" charset="0"/>
              <a:buChar char="–"/>
              <a:defRPr/>
            </a:pPr>
            <a:r>
              <a:rPr lang="en-US" sz="1400" dirty="0">
                <a:solidFill>
                  <a:schemeClr val="tx2"/>
                </a:solidFill>
              </a:rPr>
              <a:t>Verify the bids</a:t>
            </a:r>
          </a:p>
          <a:p>
            <a:pPr marL="285750" lvl="1" indent="-285750" defTabSz="899320">
              <a:spcAft>
                <a:spcPts val="529"/>
              </a:spcAft>
              <a:buFont typeface="Arial" panose="020B0604020202020204" pitchFamily="34" charset="0"/>
              <a:buChar char="–"/>
              <a:defRPr/>
            </a:pPr>
            <a:r>
              <a:rPr lang="en-US" sz="1400" dirty="0">
                <a:solidFill>
                  <a:schemeClr val="tx2"/>
                </a:solidFill>
              </a:rPr>
              <a:t>Award the sale of the bonds/sign bond purchase agreement</a:t>
            </a:r>
          </a:p>
        </p:txBody>
      </p:sp>
      <p:sp>
        <p:nvSpPr>
          <p:cNvPr id="15" name="Rectangle 3"/>
          <p:cNvSpPr txBox="1">
            <a:spLocks noChangeArrowheads="1"/>
          </p:cNvSpPr>
          <p:nvPr/>
        </p:nvSpPr>
        <p:spPr bwMode="auto">
          <a:xfrm>
            <a:off x="801375" y="4729917"/>
            <a:ext cx="5286345" cy="5510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lvl="1" indent="-285750" defTabSz="899320">
              <a:spcAft>
                <a:spcPts val="529"/>
              </a:spcAft>
              <a:buFont typeface="Arial" panose="020B0604020202020204" pitchFamily="34" charset="0"/>
              <a:buChar char="–"/>
              <a:defRPr/>
            </a:pPr>
            <a:r>
              <a:rPr lang="en-US" sz="1400" dirty="0">
                <a:solidFill>
                  <a:schemeClr val="tx2"/>
                </a:solidFill>
              </a:rPr>
              <a:t>Finalize document including the offering document</a:t>
            </a:r>
          </a:p>
          <a:p>
            <a:pPr marL="285750" lvl="1" indent="-285750" defTabSz="899320">
              <a:spcAft>
                <a:spcPts val="529"/>
              </a:spcAft>
              <a:buFont typeface="Arial" panose="020B0604020202020204" pitchFamily="34" charset="0"/>
              <a:buChar char="–"/>
              <a:defRPr/>
            </a:pPr>
            <a:r>
              <a:rPr lang="en-US" sz="1400" dirty="0">
                <a:solidFill>
                  <a:schemeClr val="tx2"/>
                </a:solidFill>
              </a:rPr>
              <a:t>Close on the bond and receipt of funds</a:t>
            </a:r>
          </a:p>
          <a:p>
            <a:pPr marL="204518" lvl="1" indent="-204518" defTabSz="899320">
              <a:spcAft>
                <a:spcPts val="529"/>
              </a:spcAft>
              <a:buFont typeface="Symbol" pitchFamily="18" charset="2"/>
              <a:buChar char="·"/>
              <a:defRPr/>
            </a:pPr>
            <a:endParaRPr lang="en-US" sz="1400" kern="0" dirty="0"/>
          </a:p>
        </p:txBody>
      </p:sp>
    </p:spTree>
    <p:extLst>
      <p:ext uri="{BB962C8B-B14F-4D97-AF65-F5344CB8AC3E}">
        <p14:creationId xmlns:p14="http://schemas.microsoft.com/office/powerpoint/2010/main" val="17488645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9B5B-6E60-4078-92F5-8930D4FAD5EC}"/>
              </a:ext>
            </a:extLst>
          </p:cNvPr>
          <p:cNvSpPr>
            <a:spLocks noGrp="1"/>
          </p:cNvSpPr>
          <p:nvPr>
            <p:ph type="ctrTitle"/>
          </p:nvPr>
        </p:nvSpPr>
        <p:spPr/>
        <p:txBody>
          <a:bodyPr/>
          <a:lstStyle/>
          <a:p>
            <a:r>
              <a:rPr lang="en-US" dirty="0"/>
              <a:t>Credit Ratings</a:t>
            </a:r>
          </a:p>
        </p:txBody>
      </p:sp>
    </p:spTree>
    <p:extLst>
      <p:ext uri="{BB962C8B-B14F-4D97-AF65-F5344CB8AC3E}">
        <p14:creationId xmlns:p14="http://schemas.microsoft.com/office/powerpoint/2010/main" val="264861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84207" y="1214302"/>
            <a:ext cx="7073036" cy="4140214"/>
          </a:xfrm>
        </p:spPr>
        <p:txBody>
          <a:bodyPr/>
          <a:lstStyle/>
          <a:p>
            <a:pPr marL="285750" lvl="1" indent="-285750">
              <a:lnSpc>
                <a:spcPct val="100000"/>
              </a:lnSpc>
              <a:spcBef>
                <a:spcPts val="0"/>
              </a:spcBef>
              <a:spcAft>
                <a:spcPts val="600"/>
              </a:spcAft>
              <a:buFont typeface="Wingdings 2" panose="05020102010507070707" pitchFamily="18" charset="2"/>
              <a:buChar char="Ã"/>
              <a:defRPr/>
            </a:pPr>
            <a:r>
              <a:rPr lang="en-US" sz="1400" dirty="0">
                <a:ea typeface="+mn-ea"/>
                <a:cs typeface="+mn-cs"/>
              </a:rPr>
              <a:t>Rating Agencies (Moody’s, Standard &amp; Poor’s and Fitch) rate both G.O. and Revenue bond credits on a scale in order to rank or categorize the credit worthiness and proximity to default of an Issuer and their obligations </a:t>
            </a:r>
          </a:p>
          <a:p>
            <a:pPr marL="285750" lvl="1" indent="-285750">
              <a:lnSpc>
                <a:spcPct val="100000"/>
              </a:lnSpc>
              <a:spcBef>
                <a:spcPts val="0"/>
              </a:spcBef>
              <a:spcAft>
                <a:spcPts val="600"/>
              </a:spcAft>
              <a:buFont typeface="Wingdings 2" panose="05020102010507070707" pitchFamily="18" charset="2"/>
              <a:buChar char="Ã"/>
              <a:defRPr/>
            </a:pPr>
            <a:r>
              <a:rPr lang="en-US" sz="1400" dirty="0">
                <a:ea typeface="+mn-ea"/>
                <a:cs typeface="+mn-cs"/>
              </a:rPr>
              <a:t>While many sophisticated Investors do their own credit research, ratings play a critical role in the minds of most market participants and are perceived by the market as a guide of an Issuer’s credit worthiness</a:t>
            </a:r>
          </a:p>
          <a:p>
            <a:pPr marL="285750" lvl="1" indent="-285750">
              <a:lnSpc>
                <a:spcPct val="100000"/>
              </a:lnSpc>
              <a:spcBef>
                <a:spcPts val="0"/>
              </a:spcBef>
              <a:spcAft>
                <a:spcPts val="600"/>
              </a:spcAft>
              <a:buFont typeface="Wingdings 2" panose="05020102010507070707" pitchFamily="18" charset="2"/>
              <a:buChar char="Ã"/>
              <a:defRPr/>
            </a:pPr>
            <a:r>
              <a:rPr lang="en-US" sz="1400" dirty="0">
                <a:ea typeface="+mn-ea"/>
                <a:cs typeface="+mn-cs"/>
              </a:rPr>
              <a:t>Ultimately, credit ratings play a significant role in broadening the investor base for an issuer and usually having a strong rating enhances an Issuer’s access to Investors, helping to lower their cost of capital</a:t>
            </a:r>
          </a:p>
          <a:p>
            <a:pPr>
              <a:lnSpc>
                <a:spcPts val="2294"/>
              </a:lnSpc>
              <a:spcAft>
                <a:spcPts val="2118"/>
              </a:spcAft>
            </a:pPr>
            <a:endParaRPr lang="en-US" dirty="0"/>
          </a:p>
          <a:p>
            <a:pPr marL="285750" lvl="1" indent="-285750">
              <a:lnSpc>
                <a:spcPct val="100000"/>
              </a:lnSpc>
              <a:spcBef>
                <a:spcPts val="0"/>
              </a:spcBef>
              <a:spcAft>
                <a:spcPts val="600"/>
              </a:spcAft>
              <a:buFont typeface="Wingdings 2" panose="05020102010507070707" pitchFamily="18" charset="2"/>
              <a:buChar char="Ã"/>
              <a:defRPr/>
            </a:pPr>
            <a:r>
              <a:rPr lang="en-US" sz="1400" dirty="0">
                <a:solidFill>
                  <a:schemeClr val="tx1"/>
                </a:solidFill>
                <a:ea typeface="+mn-ea"/>
                <a:cs typeface="+mn-cs"/>
              </a:rPr>
              <a:t>Rating agencies have different rating scales </a:t>
            </a:r>
          </a:p>
          <a:p>
            <a:pPr>
              <a:lnSpc>
                <a:spcPts val="2294"/>
              </a:lnSpc>
              <a:spcAft>
                <a:spcPts val="2118"/>
              </a:spcAft>
            </a:pPr>
            <a:endParaRPr lang="en-US" dirty="0"/>
          </a:p>
        </p:txBody>
      </p:sp>
      <p:sp>
        <p:nvSpPr>
          <p:cNvPr id="8" name="Title 2">
            <a:extLst>
              <a:ext uri="{FF2B5EF4-FFF2-40B4-BE49-F238E27FC236}">
                <a16:creationId xmlns:a16="http://schemas.microsoft.com/office/drawing/2014/main" id="{D98C572A-6740-4D23-892A-5BBADE45B4F2}"/>
              </a:ext>
            </a:extLst>
          </p:cNvPr>
          <p:cNvSpPr txBox="1">
            <a:spLocks/>
          </p:cNvSpPr>
          <p:nvPr/>
        </p:nvSpPr>
        <p:spPr>
          <a:xfrm>
            <a:off x="451485" y="844062"/>
            <a:ext cx="7886700" cy="256224"/>
          </a:xfrm>
          <a:prstGeom prst="rect">
            <a:avLst/>
          </a:prstGeom>
        </p:spPr>
        <p:txBody>
          <a:bodyPr/>
          <a:lst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a:lstStyle>
          <a:p>
            <a:pPr marL="53975"/>
            <a:r>
              <a:rPr lang="en-US" dirty="0"/>
              <a:t>Ratings </a:t>
            </a:r>
            <a:r>
              <a:rPr lang="en-US" dirty="0">
                <a:ea typeface="+mn-ea"/>
              </a:rPr>
              <a:t>and</a:t>
            </a:r>
            <a:r>
              <a:rPr lang="en-US" dirty="0"/>
              <a:t> Rating Agencies</a:t>
            </a:r>
          </a:p>
        </p:txBody>
      </p:sp>
      <p:pic>
        <p:nvPicPr>
          <p:cNvPr id="5" name="Picture 4">
            <a:extLst>
              <a:ext uri="{FF2B5EF4-FFF2-40B4-BE49-F238E27FC236}">
                <a16:creationId xmlns:a16="http://schemas.microsoft.com/office/drawing/2014/main" id="{76CA680F-C0A7-433D-8EA6-1CB363DE9FBB}"/>
              </a:ext>
            </a:extLst>
          </p:cNvPr>
          <p:cNvPicPr>
            <a:picLocks noChangeAspect="1"/>
          </p:cNvPicPr>
          <p:nvPr/>
        </p:nvPicPr>
        <p:blipFill rotWithShape="1">
          <a:blip r:embed="rId4"/>
          <a:srcRect l="28015" r="42938" b="86090"/>
          <a:stretch/>
        </p:blipFill>
        <p:spPr>
          <a:xfrm>
            <a:off x="3854367" y="3429000"/>
            <a:ext cx="1080935" cy="519636"/>
          </a:xfrm>
          <a:prstGeom prst="rect">
            <a:avLst/>
          </a:prstGeom>
        </p:spPr>
      </p:pic>
      <p:pic>
        <p:nvPicPr>
          <p:cNvPr id="2" name="Picture 1">
            <a:extLst>
              <a:ext uri="{FF2B5EF4-FFF2-40B4-BE49-F238E27FC236}">
                <a16:creationId xmlns:a16="http://schemas.microsoft.com/office/drawing/2014/main" id="{C368BBF5-5B95-41BE-A0C9-F0801CDB7A28}"/>
              </a:ext>
            </a:extLst>
          </p:cNvPr>
          <p:cNvPicPr>
            <a:picLocks noChangeAspect="1"/>
          </p:cNvPicPr>
          <p:nvPr/>
        </p:nvPicPr>
        <p:blipFill>
          <a:blip r:embed="rId5"/>
          <a:stretch>
            <a:fillRect/>
          </a:stretch>
        </p:blipFill>
        <p:spPr>
          <a:xfrm>
            <a:off x="2156194" y="3401249"/>
            <a:ext cx="1080935" cy="607744"/>
          </a:xfrm>
          <a:prstGeom prst="rect">
            <a:avLst/>
          </a:prstGeom>
        </p:spPr>
      </p:pic>
      <p:pic>
        <p:nvPicPr>
          <p:cNvPr id="3" name="Picture 2">
            <a:extLst>
              <a:ext uri="{FF2B5EF4-FFF2-40B4-BE49-F238E27FC236}">
                <a16:creationId xmlns:a16="http://schemas.microsoft.com/office/drawing/2014/main" id="{5492C8AE-A013-41A2-9A08-B6277361B74A}"/>
              </a:ext>
            </a:extLst>
          </p:cNvPr>
          <p:cNvPicPr>
            <a:picLocks noChangeAspect="1"/>
          </p:cNvPicPr>
          <p:nvPr/>
        </p:nvPicPr>
        <p:blipFill>
          <a:blip r:embed="rId6"/>
          <a:stretch>
            <a:fillRect/>
          </a:stretch>
        </p:blipFill>
        <p:spPr>
          <a:xfrm>
            <a:off x="5582476" y="3451361"/>
            <a:ext cx="1080935" cy="600519"/>
          </a:xfrm>
          <a:prstGeom prst="rect">
            <a:avLst/>
          </a:prstGeom>
        </p:spPr>
      </p:pic>
      <p:graphicFrame>
        <p:nvGraphicFramePr>
          <p:cNvPr id="6" name="Table 5">
            <a:extLst>
              <a:ext uri="{FF2B5EF4-FFF2-40B4-BE49-F238E27FC236}">
                <a16:creationId xmlns:a16="http://schemas.microsoft.com/office/drawing/2014/main" id="{67436A3D-32B3-0E36-6374-B2651E571FF1}"/>
              </a:ext>
            </a:extLst>
          </p:cNvPr>
          <p:cNvGraphicFramePr>
            <a:graphicFrameLocks noGrp="1"/>
          </p:cNvGraphicFramePr>
          <p:nvPr>
            <p:extLst>
              <p:ext uri="{D42A27DB-BD31-4B8C-83A1-F6EECF244321}">
                <p14:modId xmlns:p14="http://schemas.microsoft.com/office/powerpoint/2010/main" val="47789268"/>
              </p:ext>
            </p:extLst>
          </p:nvPr>
        </p:nvGraphicFramePr>
        <p:xfrm>
          <a:off x="920982" y="4621078"/>
          <a:ext cx="6914963" cy="1022620"/>
        </p:xfrm>
        <a:graphic>
          <a:graphicData uri="http://schemas.openxmlformats.org/drawingml/2006/table">
            <a:tbl>
              <a:tblPr/>
              <a:tblGrid>
                <a:gridCol w="628633">
                  <a:extLst>
                    <a:ext uri="{9D8B030D-6E8A-4147-A177-3AD203B41FA5}">
                      <a16:colId xmlns:a16="http://schemas.microsoft.com/office/drawing/2014/main" val="20000"/>
                    </a:ext>
                  </a:extLst>
                </a:gridCol>
                <a:gridCol w="628633">
                  <a:extLst>
                    <a:ext uri="{9D8B030D-6E8A-4147-A177-3AD203B41FA5}">
                      <a16:colId xmlns:a16="http://schemas.microsoft.com/office/drawing/2014/main" val="20001"/>
                    </a:ext>
                  </a:extLst>
                </a:gridCol>
                <a:gridCol w="628633">
                  <a:extLst>
                    <a:ext uri="{9D8B030D-6E8A-4147-A177-3AD203B41FA5}">
                      <a16:colId xmlns:a16="http://schemas.microsoft.com/office/drawing/2014/main" val="20002"/>
                    </a:ext>
                  </a:extLst>
                </a:gridCol>
                <a:gridCol w="628633">
                  <a:extLst>
                    <a:ext uri="{9D8B030D-6E8A-4147-A177-3AD203B41FA5}">
                      <a16:colId xmlns:a16="http://schemas.microsoft.com/office/drawing/2014/main" val="20003"/>
                    </a:ext>
                  </a:extLst>
                </a:gridCol>
                <a:gridCol w="628633">
                  <a:extLst>
                    <a:ext uri="{9D8B030D-6E8A-4147-A177-3AD203B41FA5}">
                      <a16:colId xmlns:a16="http://schemas.microsoft.com/office/drawing/2014/main" val="20004"/>
                    </a:ext>
                  </a:extLst>
                </a:gridCol>
                <a:gridCol w="628633">
                  <a:extLst>
                    <a:ext uri="{9D8B030D-6E8A-4147-A177-3AD203B41FA5}">
                      <a16:colId xmlns:a16="http://schemas.microsoft.com/office/drawing/2014/main" val="20005"/>
                    </a:ext>
                  </a:extLst>
                </a:gridCol>
                <a:gridCol w="628633">
                  <a:extLst>
                    <a:ext uri="{9D8B030D-6E8A-4147-A177-3AD203B41FA5}">
                      <a16:colId xmlns:a16="http://schemas.microsoft.com/office/drawing/2014/main" val="20006"/>
                    </a:ext>
                  </a:extLst>
                </a:gridCol>
                <a:gridCol w="628633">
                  <a:extLst>
                    <a:ext uri="{9D8B030D-6E8A-4147-A177-3AD203B41FA5}">
                      <a16:colId xmlns:a16="http://schemas.microsoft.com/office/drawing/2014/main" val="20007"/>
                    </a:ext>
                  </a:extLst>
                </a:gridCol>
                <a:gridCol w="628633">
                  <a:extLst>
                    <a:ext uri="{9D8B030D-6E8A-4147-A177-3AD203B41FA5}">
                      <a16:colId xmlns:a16="http://schemas.microsoft.com/office/drawing/2014/main" val="20008"/>
                    </a:ext>
                  </a:extLst>
                </a:gridCol>
                <a:gridCol w="628633">
                  <a:extLst>
                    <a:ext uri="{9D8B030D-6E8A-4147-A177-3AD203B41FA5}">
                      <a16:colId xmlns:a16="http://schemas.microsoft.com/office/drawing/2014/main" val="20009"/>
                    </a:ext>
                  </a:extLst>
                </a:gridCol>
                <a:gridCol w="628633">
                  <a:extLst>
                    <a:ext uri="{9D8B030D-6E8A-4147-A177-3AD203B41FA5}">
                      <a16:colId xmlns:a16="http://schemas.microsoft.com/office/drawing/2014/main" val="20010"/>
                    </a:ext>
                  </a:extLst>
                </a:gridCol>
              </a:tblGrid>
              <a:tr h="511310">
                <a:tc>
                  <a:txBody>
                    <a:bodyPr/>
                    <a:lstStyle/>
                    <a:p>
                      <a:pPr algn="ctr" fontAlgn="b"/>
                      <a:r>
                        <a:rPr lang="en-US" sz="900" b="1" i="1" u="none" strike="noStrike" dirty="0">
                          <a:solidFill>
                            <a:srgbClr val="632523"/>
                          </a:solidFill>
                          <a:latin typeface="+mn-lt"/>
                        </a:rPr>
                        <a:t>Moody's</a:t>
                      </a:r>
                    </a:p>
                  </a:txBody>
                  <a:tcPr marL="8404" marR="8404" marT="8404"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1" u="none" strike="noStrike" dirty="0">
                          <a:solidFill>
                            <a:srgbClr val="FFFFFF"/>
                          </a:solidFill>
                          <a:latin typeface="+mn-lt"/>
                        </a:rPr>
                        <a:t>Aaa</a:t>
                      </a:r>
                    </a:p>
                  </a:txBody>
                  <a:tcPr marL="8404" marR="8404" marT="8404"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953735"/>
                    </a:solidFill>
                  </a:tcPr>
                </a:tc>
                <a:tc>
                  <a:txBody>
                    <a:bodyPr/>
                    <a:lstStyle/>
                    <a:p>
                      <a:pPr algn="ctr" fontAlgn="b"/>
                      <a:r>
                        <a:rPr lang="en-US" sz="900" b="0" i="1" u="none" strike="noStrike" dirty="0">
                          <a:solidFill>
                            <a:srgbClr val="000000"/>
                          </a:solidFill>
                          <a:latin typeface="+mn-lt"/>
                        </a:rPr>
                        <a:t>Aa1</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900" b="0" i="1" u="none" strike="noStrike" dirty="0">
                          <a:solidFill>
                            <a:srgbClr val="000000"/>
                          </a:solidFill>
                          <a:latin typeface="+mn-lt"/>
                        </a:rPr>
                        <a:t>Aa2</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900" b="0" i="1" u="none" strike="noStrike" dirty="0">
                          <a:solidFill>
                            <a:srgbClr val="000000"/>
                          </a:solidFill>
                          <a:latin typeface="+mn-lt"/>
                        </a:rPr>
                        <a:t>Aa3</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900" b="0" i="1" u="none" strike="noStrike" dirty="0">
                          <a:solidFill>
                            <a:srgbClr val="000000"/>
                          </a:solidFill>
                          <a:latin typeface="+mn-lt"/>
                        </a:rPr>
                        <a:t>A1</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1" u="none" strike="noStrike" dirty="0">
                          <a:solidFill>
                            <a:srgbClr val="000000"/>
                          </a:solidFill>
                          <a:latin typeface="+mn-lt"/>
                        </a:rPr>
                        <a:t>A2</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1" u="none" strike="noStrike" dirty="0">
                          <a:solidFill>
                            <a:srgbClr val="000000"/>
                          </a:solidFill>
                          <a:latin typeface="+mn-lt"/>
                        </a:rPr>
                        <a:t>A3</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1" u="none" strike="noStrike" dirty="0">
                          <a:solidFill>
                            <a:srgbClr val="000000"/>
                          </a:solidFill>
                          <a:latin typeface="+mn-lt"/>
                        </a:rPr>
                        <a:t>Baa1</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900" b="0" i="1" u="none" strike="noStrike" dirty="0">
                          <a:solidFill>
                            <a:srgbClr val="000000"/>
                          </a:solidFill>
                          <a:latin typeface="+mn-lt"/>
                        </a:rPr>
                        <a:t>Baa2</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900" b="0" i="1" u="none" strike="noStrike" dirty="0">
                          <a:solidFill>
                            <a:srgbClr val="000000"/>
                          </a:solidFill>
                          <a:latin typeface="+mn-lt"/>
                        </a:rPr>
                        <a:t>Baa3</a:t>
                      </a:r>
                    </a:p>
                  </a:txBody>
                  <a:tcPr marL="8404" marR="8404" marT="8404" marB="0" anchor="ctr">
                    <a:lnL>
                      <a:noFill/>
                    </a:lnL>
                    <a:lnR>
                      <a:noFill/>
                    </a:lnR>
                    <a:lnT>
                      <a:noFill/>
                    </a:lnT>
                    <a:lnB w="19050" cap="flat" cmpd="sng" algn="ctr">
                      <a:solidFill>
                        <a:srgbClr val="000000"/>
                      </a:solidFill>
                      <a:prstDash val="solid"/>
                      <a:round/>
                      <a:headEnd type="none" w="med" len="med"/>
                      <a:tailEnd type="none" w="med" len="med"/>
                    </a:lnB>
                    <a:solidFill>
                      <a:srgbClr val="F2DDDC"/>
                    </a:solidFill>
                  </a:tcPr>
                </a:tc>
                <a:extLst>
                  <a:ext uri="{0D108BD9-81ED-4DB2-BD59-A6C34878D82A}">
                    <a16:rowId xmlns:a16="http://schemas.microsoft.com/office/drawing/2014/main" val="10000"/>
                  </a:ext>
                </a:extLst>
              </a:tr>
              <a:tr h="511310">
                <a:tc>
                  <a:txBody>
                    <a:bodyPr/>
                    <a:lstStyle/>
                    <a:p>
                      <a:pPr algn="ctr" fontAlgn="b"/>
                      <a:r>
                        <a:rPr lang="en-US" sz="900" b="1" i="1" u="none" strike="noStrike" dirty="0">
                          <a:solidFill>
                            <a:srgbClr val="17375D"/>
                          </a:solidFill>
                          <a:latin typeface="+mn-lt"/>
                        </a:rPr>
                        <a:t>S&amp;P/Fitch</a:t>
                      </a:r>
                    </a:p>
                  </a:txBody>
                  <a:tcPr marL="8404" marR="8404" marT="840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1" u="none" strike="noStrike" dirty="0">
                          <a:solidFill>
                            <a:srgbClr val="FFFFFF"/>
                          </a:solidFill>
                          <a:latin typeface="+mn-lt"/>
                        </a:rPr>
                        <a:t>AAA</a:t>
                      </a:r>
                    </a:p>
                  </a:txBody>
                  <a:tcPr marL="8404" marR="8404" marT="840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17375D"/>
                    </a:solidFill>
                  </a:tcPr>
                </a:tc>
                <a:tc>
                  <a:txBody>
                    <a:bodyPr/>
                    <a:lstStyle/>
                    <a:p>
                      <a:pPr algn="ctr" fontAlgn="b"/>
                      <a:r>
                        <a:rPr lang="en-US" sz="900" b="0" i="1" u="none" strike="noStrike" dirty="0">
                          <a:solidFill>
                            <a:srgbClr val="FFFFFF"/>
                          </a:solidFill>
                          <a:latin typeface="+mn-lt"/>
                        </a:rPr>
                        <a:t>AA+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900" b="0" i="1" u="none" strike="noStrike" dirty="0">
                          <a:solidFill>
                            <a:srgbClr val="FFFFFF"/>
                          </a:solidFill>
                          <a:latin typeface="+mn-lt"/>
                        </a:rPr>
                        <a:t>AA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900" b="0" i="1" u="none" strike="noStrike" dirty="0">
                          <a:solidFill>
                            <a:srgbClr val="FFFFFF"/>
                          </a:solidFill>
                          <a:latin typeface="+mn-lt"/>
                        </a:rPr>
                        <a:t>AA-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900" b="0" i="1" u="none" strike="noStrike" dirty="0">
                          <a:solidFill>
                            <a:srgbClr val="000000"/>
                          </a:solidFill>
                          <a:latin typeface="+mn-lt"/>
                        </a:rPr>
                        <a:t>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95B3D7"/>
                    </a:solidFill>
                  </a:tcPr>
                </a:tc>
                <a:tc>
                  <a:txBody>
                    <a:bodyPr/>
                    <a:lstStyle/>
                    <a:p>
                      <a:pPr algn="ctr" fontAlgn="b"/>
                      <a:r>
                        <a:rPr lang="en-US" sz="900" b="0" i="1" u="none" strike="noStrike" dirty="0">
                          <a:solidFill>
                            <a:srgbClr val="000000"/>
                          </a:solidFill>
                          <a:latin typeface="+mn-lt"/>
                        </a:rPr>
                        <a:t>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95B3D7"/>
                    </a:solidFill>
                  </a:tcPr>
                </a:tc>
                <a:tc>
                  <a:txBody>
                    <a:bodyPr/>
                    <a:lstStyle/>
                    <a:p>
                      <a:pPr algn="ctr" fontAlgn="b"/>
                      <a:r>
                        <a:rPr lang="en-US" sz="900" b="0" i="1" u="none" strike="noStrike" dirty="0">
                          <a:solidFill>
                            <a:srgbClr val="000000"/>
                          </a:solidFill>
                          <a:latin typeface="+mn-lt"/>
                        </a:rPr>
                        <a:t>A-</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95B3D7"/>
                    </a:solidFill>
                  </a:tcPr>
                </a:tc>
                <a:tc>
                  <a:txBody>
                    <a:bodyPr/>
                    <a:lstStyle/>
                    <a:p>
                      <a:pPr algn="ctr" fontAlgn="b"/>
                      <a:r>
                        <a:rPr lang="en-US" sz="900" b="0" i="1" u="none" strike="noStrike" dirty="0">
                          <a:solidFill>
                            <a:srgbClr val="000000"/>
                          </a:solidFill>
                          <a:latin typeface="+mn-lt"/>
                        </a:rPr>
                        <a:t>BBB+</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n-US" sz="900" b="0" i="1" u="none" strike="noStrike" dirty="0">
                          <a:solidFill>
                            <a:srgbClr val="000000"/>
                          </a:solidFill>
                          <a:latin typeface="+mn-lt"/>
                        </a:rPr>
                        <a:t>BBB</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n-US" sz="900" b="0" i="1" u="none" strike="noStrike" dirty="0">
                          <a:solidFill>
                            <a:srgbClr val="000000"/>
                          </a:solidFill>
                          <a:latin typeface="+mn-lt"/>
                        </a:rPr>
                        <a:t>BBB-</a:t>
                      </a:r>
                    </a:p>
                  </a:txBody>
                  <a:tcPr marL="8404" marR="8404" marT="8404" marB="0" anchor="ctr">
                    <a:lnL>
                      <a:noFill/>
                    </a:lnL>
                    <a:lnR>
                      <a:noFill/>
                    </a:lnR>
                    <a:lnT w="19050" cap="flat" cmpd="sng" algn="ctr">
                      <a:solidFill>
                        <a:srgbClr val="000000"/>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10001"/>
                  </a:ext>
                </a:extLst>
              </a:tr>
            </a:tbl>
          </a:graphicData>
        </a:graphic>
      </p:graphicFrame>
      <p:sp>
        <p:nvSpPr>
          <p:cNvPr id="7" name="Content Placeholder 3">
            <a:extLst>
              <a:ext uri="{FF2B5EF4-FFF2-40B4-BE49-F238E27FC236}">
                <a16:creationId xmlns:a16="http://schemas.microsoft.com/office/drawing/2014/main" id="{960FA731-CEAE-5C23-C083-1C73FFA01760}"/>
              </a:ext>
            </a:extLst>
          </p:cNvPr>
          <p:cNvSpPr txBox="1">
            <a:spLocks/>
          </p:cNvSpPr>
          <p:nvPr/>
        </p:nvSpPr>
        <p:spPr bwMode="auto">
          <a:xfrm>
            <a:off x="3012519" y="4317200"/>
            <a:ext cx="3118961" cy="2486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42060" indent="-242060" defTabSz="899320" eaLnBrk="0" fontAlgn="base" hangingPunct="0">
              <a:spcBef>
                <a:spcPct val="0"/>
              </a:spcBef>
              <a:spcAft>
                <a:spcPts val="1235"/>
              </a:spcAft>
              <a:buClr>
                <a:srgbClr val="000066"/>
              </a:buClr>
              <a:defRPr/>
            </a:pPr>
            <a:r>
              <a:rPr lang="en-US" sz="1588" b="1" kern="0" dirty="0"/>
              <a:t>Investment Grade Rating Scales</a:t>
            </a:r>
          </a:p>
          <a:p>
            <a:pPr marL="242060" indent="-242060" defTabSz="899320" eaLnBrk="0" fontAlgn="base" hangingPunct="0">
              <a:spcBef>
                <a:spcPct val="0"/>
              </a:spcBef>
              <a:spcAft>
                <a:spcPts val="1235"/>
              </a:spcAft>
              <a:buClr>
                <a:srgbClr val="000066"/>
              </a:buClr>
              <a:buFont typeface="Arial" pitchFamily="34" charset="0"/>
              <a:buChar char="●"/>
              <a:defRPr/>
            </a:pPr>
            <a:endParaRPr lang="en-US" sz="1765" kern="0" dirty="0"/>
          </a:p>
          <a:p>
            <a:pPr marL="242060" indent="-242060" defTabSz="899320" eaLnBrk="0" fontAlgn="base" hangingPunct="0">
              <a:spcBef>
                <a:spcPct val="0"/>
              </a:spcBef>
              <a:spcAft>
                <a:spcPts val="1235"/>
              </a:spcAft>
              <a:buClr>
                <a:srgbClr val="000066"/>
              </a:buClr>
              <a:buFont typeface="Arial" pitchFamily="34" charset="0"/>
              <a:buChar char="●"/>
              <a:defRPr/>
            </a:pPr>
            <a:endParaRPr lang="en-US" sz="1765" kern="0" dirty="0"/>
          </a:p>
        </p:txBody>
      </p:sp>
      <p:sp>
        <p:nvSpPr>
          <p:cNvPr id="9" name="TextBox 8">
            <a:extLst>
              <a:ext uri="{FF2B5EF4-FFF2-40B4-BE49-F238E27FC236}">
                <a16:creationId xmlns:a16="http://schemas.microsoft.com/office/drawing/2014/main" id="{496FB866-5181-FCAE-640D-5295B83BDBB0}"/>
              </a:ext>
            </a:extLst>
          </p:cNvPr>
          <p:cNvSpPr txBox="1"/>
          <p:nvPr/>
        </p:nvSpPr>
        <p:spPr>
          <a:xfrm>
            <a:off x="1318846" y="5885916"/>
            <a:ext cx="6506308" cy="3429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000" i="1" dirty="0">
                <a:ea typeface="Soleil" charset="0"/>
                <a:cs typeface="Soleil" charset="0"/>
              </a:rPr>
              <a:t>Ratings below Baa3/BBB-/BBB- (Moody’s/S&amp;P/Fitch, respectively) are considered “below investment grade”</a:t>
            </a:r>
          </a:p>
          <a:p>
            <a:pPr marL="0" marR="0" indent="0" algn="l" defTabSz="914400" rtl="0" eaLnBrk="1" fontAlgn="auto" latinLnBrk="0" hangingPunct="1">
              <a:lnSpc>
                <a:spcPct val="100000"/>
              </a:lnSpc>
              <a:spcBef>
                <a:spcPts val="0"/>
              </a:spcBef>
              <a:spcAft>
                <a:spcPts val="0"/>
              </a:spcAft>
              <a:buClrTx/>
              <a:buSzTx/>
              <a:buFontTx/>
              <a:buNone/>
              <a:tabLst/>
            </a:pPr>
            <a:r>
              <a:rPr lang="en-US" sz="1000" i="1" dirty="0">
                <a:ea typeface="Soleil" charset="0"/>
                <a:cs typeface="Soleil" charset="0"/>
              </a:rPr>
              <a:t> and are generally Issuers with such ratings are not considered credit worthy enough for most municipal investors</a:t>
            </a:r>
          </a:p>
        </p:txBody>
      </p:sp>
    </p:spTree>
  </p:cSld>
  <p:clrMapOvr>
    <a:overrideClrMapping bg1="lt1" tx1="dk1" bg2="lt2" tx2="dk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7FA7-C8F3-4845-BEC7-F40FC7BFE4CB}"/>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143347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C73B5-5177-6596-97B6-7D708259D748}"/>
              </a:ext>
            </a:extLst>
          </p:cNvPr>
          <p:cNvPicPr>
            <a:picLocks noChangeAspect="1"/>
          </p:cNvPicPr>
          <p:nvPr/>
        </p:nvPicPr>
        <p:blipFill>
          <a:blip r:embed="rId3"/>
          <a:stretch>
            <a:fillRect/>
          </a:stretch>
        </p:blipFill>
        <p:spPr>
          <a:xfrm>
            <a:off x="800039" y="1401794"/>
            <a:ext cx="7315200" cy="4457885"/>
          </a:xfrm>
          <a:prstGeom prst="rect">
            <a:avLst/>
          </a:prstGeom>
        </p:spPr>
      </p:pic>
      <p:sp>
        <p:nvSpPr>
          <p:cNvPr id="6" name="Title 3"/>
          <p:cNvSpPr txBox="1">
            <a:spLocks/>
          </p:cNvSpPr>
          <p:nvPr/>
        </p:nvSpPr>
        <p:spPr>
          <a:xfrm>
            <a:off x="418852" y="885187"/>
            <a:ext cx="7474706" cy="371538"/>
          </a:xfrm>
          <a:prstGeom prst="rect">
            <a:avLst/>
          </a:prstGeom>
        </p:spPr>
        <p:txBody>
          <a:bodyPr lIns="0" tIns="0" rIns="0" bIns="0"/>
          <a:lstStyle>
            <a:defPPr>
              <a:defRPr lang="en-US"/>
            </a:defPPr>
            <a:lvl1pPr defTabSz="899320">
              <a:spcAft>
                <a:spcPct val="0"/>
              </a:spcAft>
              <a:defRPr b="1">
                <a:solidFill>
                  <a:schemeClr val="tx2"/>
                </a:solidFill>
                <a:latin typeface="Arial" charset="0"/>
                <a:cs typeface="Arial" charset="0"/>
              </a:defRPr>
            </a:lvl1pPr>
          </a:lstStyle>
          <a:p>
            <a:r>
              <a:rPr lang="en-US" dirty="0"/>
              <a:t>Historical Tax-Exempt Interest Rates</a:t>
            </a:r>
          </a:p>
        </p:txBody>
      </p:sp>
      <p:sp>
        <p:nvSpPr>
          <p:cNvPr id="9" name="Rectangle 8">
            <a:extLst>
              <a:ext uri="{FF2B5EF4-FFF2-40B4-BE49-F238E27FC236}">
                <a16:creationId xmlns:a16="http://schemas.microsoft.com/office/drawing/2014/main" id="{B1C8D8B4-0E81-4769-94FA-0F72E1A04BD0}"/>
              </a:ext>
            </a:extLst>
          </p:cNvPr>
          <p:cNvSpPr/>
          <p:nvPr/>
        </p:nvSpPr>
        <p:spPr>
          <a:xfrm>
            <a:off x="754086" y="5910672"/>
            <a:ext cx="3234182" cy="415498"/>
          </a:xfrm>
          <a:prstGeom prst="rect">
            <a:avLst/>
          </a:prstGeom>
        </p:spPr>
        <p:txBody>
          <a:bodyPr wrap="square">
            <a:spAutoFit/>
          </a:bodyPr>
          <a:lstStyle/>
          <a:p>
            <a:pPr>
              <a:spcAft>
                <a:spcPts val="0"/>
              </a:spcAft>
              <a:buNone/>
            </a:pPr>
            <a:r>
              <a:rPr lang="en-US" sz="1000" b="1" dirty="0"/>
              <a:t>*Bond Buyer 20-Bond GO Index (“20 G.O.”)</a:t>
            </a:r>
          </a:p>
          <a:p>
            <a:pPr>
              <a:spcAft>
                <a:spcPts val="0"/>
              </a:spcAft>
              <a:buNone/>
            </a:pPr>
            <a:r>
              <a:rPr lang="en-US" sz="1000" b="1" dirty="0"/>
              <a:t>*Bond Buyer 25-Bond Revenue Index (“RBI”)</a:t>
            </a:r>
            <a:r>
              <a:rPr lang="en-US" sz="1000" b="1" dirty="0">
                <a:latin typeface="Arial" charset="0"/>
              </a:rPr>
              <a:t> </a:t>
            </a:r>
            <a:endParaRPr lang="en-US" sz="1000" b="1" dirty="0"/>
          </a:p>
        </p:txBody>
      </p:sp>
      <p:sp>
        <p:nvSpPr>
          <p:cNvPr id="12" name="TextBox 11">
            <a:extLst>
              <a:ext uri="{FF2B5EF4-FFF2-40B4-BE49-F238E27FC236}">
                <a16:creationId xmlns:a16="http://schemas.microsoft.com/office/drawing/2014/main" id="{DCAD676A-6F92-47AF-A291-1DB6E5AE20CA}"/>
              </a:ext>
            </a:extLst>
          </p:cNvPr>
          <p:cNvSpPr txBox="1"/>
          <p:nvPr/>
        </p:nvSpPr>
        <p:spPr>
          <a:xfrm>
            <a:off x="-1285592" y="4906978"/>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a:ea typeface="Soleil" charset="0"/>
              <a:cs typeface="Soleil" charset="0"/>
            </a:endParaRPr>
          </a:p>
        </p:txBody>
      </p:sp>
      <p:sp>
        <p:nvSpPr>
          <p:cNvPr id="8" name="TextBox 7"/>
          <p:cNvSpPr txBox="1"/>
          <p:nvPr/>
        </p:nvSpPr>
        <p:spPr>
          <a:xfrm>
            <a:off x="2283133" y="6507642"/>
            <a:ext cx="2151529" cy="246221"/>
          </a:xfrm>
          <a:prstGeom prst="rect">
            <a:avLst/>
          </a:prstGeom>
          <a:noFill/>
        </p:spPr>
        <p:txBody>
          <a:bodyPr wrap="square" rtlCol="0">
            <a:spAutoFit/>
          </a:bodyPr>
          <a:lstStyle/>
          <a:p>
            <a:pPr>
              <a:buNone/>
            </a:pPr>
            <a:r>
              <a:rPr lang="en-US" sz="1000" b="1" dirty="0"/>
              <a:t>*Present as of 7/19/2024</a:t>
            </a:r>
          </a:p>
        </p:txBody>
      </p:sp>
      <p:graphicFrame>
        <p:nvGraphicFramePr>
          <p:cNvPr id="2" name="Table 1">
            <a:extLst>
              <a:ext uri="{FF2B5EF4-FFF2-40B4-BE49-F238E27FC236}">
                <a16:creationId xmlns:a16="http://schemas.microsoft.com/office/drawing/2014/main" id="{468C1DB8-97B7-4B63-ACC8-6FADE49CA891}"/>
              </a:ext>
            </a:extLst>
          </p:cNvPr>
          <p:cNvGraphicFramePr>
            <a:graphicFrameLocks noGrp="1"/>
          </p:cNvGraphicFramePr>
          <p:nvPr>
            <p:extLst>
              <p:ext uri="{D42A27DB-BD31-4B8C-83A1-F6EECF244321}">
                <p14:modId xmlns:p14="http://schemas.microsoft.com/office/powerpoint/2010/main" val="2769510758"/>
              </p:ext>
            </p:extLst>
          </p:nvPr>
        </p:nvGraphicFramePr>
        <p:xfrm>
          <a:off x="6122602" y="1401794"/>
          <a:ext cx="1992637" cy="1066800"/>
        </p:xfrm>
        <a:graphic>
          <a:graphicData uri="http://schemas.openxmlformats.org/drawingml/2006/table">
            <a:tbl>
              <a:tblPr/>
              <a:tblGrid>
                <a:gridCol w="664212">
                  <a:extLst>
                    <a:ext uri="{9D8B030D-6E8A-4147-A177-3AD203B41FA5}">
                      <a16:colId xmlns:a16="http://schemas.microsoft.com/office/drawing/2014/main" val="32032450"/>
                    </a:ext>
                  </a:extLst>
                </a:gridCol>
                <a:gridCol w="748749">
                  <a:extLst>
                    <a:ext uri="{9D8B030D-6E8A-4147-A177-3AD203B41FA5}">
                      <a16:colId xmlns:a16="http://schemas.microsoft.com/office/drawing/2014/main" val="2772994355"/>
                    </a:ext>
                  </a:extLst>
                </a:gridCol>
                <a:gridCol w="579676">
                  <a:extLst>
                    <a:ext uri="{9D8B030D-6E8A-4147-A177-3AD203B41FA5}">
                      <a16:colId xmlns:a16="http://schemas.microsoft.com/office/drawing/2014/main" val="704854060"/>
                    </a:ext>
                  </a:extLst>
                </a:gridCol>
              </a:tblGrid>
              <a:tr h="151078">
                <a:tc>
                  <a:txBody>
                    <a:bodyPr/>
                    <a:lstStyle/>
                    <a:p>
                      <a:pPr algn="l" fontAlgn="b"/>
                      <a:r>
                        <a:rPr lang="en-US" sz="10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F243E"/>
                    </a:solidFill>
                  </a:tcPr>
                </a:tc>
                <a:tc>
                  <a:txBody>
                    <a:bodyPr/>
                    <a:lstStyle/>
                    <a:p>
                      <a:pPr algn="ctr" fontAlgn="b"/>
                      <a:r>
                        <a:rPr lang="en-US" sz="1000" b="1" i="0" u="none" strike="noStrike">
                          <a:solidFill>
                            <a:srgbClr val="FFFFFF"/>
                          </a:solidFill>
                          <a:effectLst/>
                          <a:latin typeface="Calibri" panose="020F0502020204030204" pitchFamily="34" charset="0"/>
                        </a:rPr>
                        <a:t>20 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000" b="1" i="0" u="none" strike="noStrike" dirty="0">
                          <a:solidFill>
                            <a:srgbClr val="FFFFFF"/>
                          </a:solidFill>
                          <a:effectLst/>
                          <a:latin typeface="Calibri" panose="020F0502020204030204" pitchFamily="34" charset="0"/>
                        </a:rPr>
                        <a:t>RBI</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1046647146"/>
                  </a:ext>
                </a:extLst>
              </a:tr>
              <a:tr h="151078">
                <a:tc>
                  <a:txBody>
                    <a:bodyPr/>
                    <a:lstStyle/>
                    <a:p>
                      <a:pPr algn="ctr" fontAlgn="b"/>
                      <a:r>
                        <a:rPr lang="en-US" sz="1000" b="1" i="0" u="none" strike="noStrike" dirty="0">
                          <a:solidFill>
                            <a:srgbClr val="FFFFFF"/>
                          </a:solidFill>
                          <a:effectLst/>
                          <a:latin typeface="Calibri" panose="020F0502020204030204" pitchFamily="34" charset="0"/>
                        </a:rPr>
                        <a:t>Max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F243E"/>
                    </a:solidFill>
                  </a:tcPr>
                </a:tc>
                <a:tc>
                  <a:txBody>
                    <a:bodyPr/>
                    <a:lstStyle/>
                    <a:p>
                      <a:pPr algn="ctr" fontAlgn="b"/>
                      <a:r>
                        <a:rPr lang="en-US" sz="1000" b="0" i="0" u="none" strike="noStrike">
                          <a:effectLst/>
                          <a:latin typeface="Calibri" panose="020F0502020204030204" pitchFamily="34" charset="0"/>
                        </a:rPr>
                        <a:t>7.060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7.370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94467062"/>
                  </a:ext>
                </a:extLst>
              </a:tr>
              <a:tr h="151078">
                <a:tc>
                  <a:txBody>
                    <a:bodyPr/>
                    <a:lstStyle/>
                    <a:p>
                      <a:pPr algn="ctr" fontAlgn="b"/>
                      <a:r>
                        <a:rPr lang="en-US" sz="1000" b="1" i="0" u="none" strike="noStrike">
                          <a:solidFill>
                            <a:srgbClr val="FFFFFF"/>
                          </a:solidFill>
                          <a:effectLst/>
                          <a:latin typeface="Calibri" panose="020F0502020204030204" pitchFamily="34" charset="0"/>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000" b="0" i="0" u="none" strike="noStrike">
                          <a:effectLst/>
                          <a:latin typeface="Calibri" panose="020F0502020204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1.970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485147914"/>
                  </a:ext>
                </a:extLst>
              </a:tr>
              <a:tr h="151078">
                <a:tc>
                  <a:txBody>
                    <a:bodyPr/>
                    <a:lstStyle/>
                    <a:p>
                      <a:pPr algn="ctr" fontAlgn="b"/>
                      <a:r>
                        <a:rPr lang="en-US" sz="1000" b="1" i="0" u="none" strike="noStrike">
                          <a:solidFill>
                            <a:srgbClr val="FFFFFF"/>
                          </a:solidFill>
                          <a:effectLst/>
                          <a:latin typeface="Calibri" panose="020F0502020204030204" pitchFamily="34" charset="0"/>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F243E"/>
                    </a:solidFill>
                  </a:tcPr>
                </a:tc>
                <a:tc>
                  <a:txBody>
                    <a:bodyPr/>
                    <a:lstStyle/>
                    <a:p>
                      <a:pPr algn="ctr" fontAlgn="b"/>
                      <a:r>
                        <a:rPr lang="en-US" sz="1000" b="0" i="0" u="none" strike="noStrike" dirty="0">
                          <a:effectLst/>
                          <a:latin typeface="Calibri" panose="020F0502020204030204" pitchFamily="34" charset="0"/>
                        </a:rPr>
                        <a:t>4.438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000" b="0" i="0" u="none" strike="noStrike" dirty="0">
                          <a:effectLst/>
                          <a:latin typeface="Calibri" panose="020F0502020204030204" pitchFamily="34" charset="0"/>
                        </a:rPr>
                        <a:t>4.850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49919829"/>
                  </a:ext>
                </a:extLst>
              </a:tr>
              <a:tr h="151078">
                <a:tc>
                  <a:txBody>
                    <a:bodyPr/>
                    <a:lstStyle/>
                    <a:p>
                      <a:pPr algn="ctr" fontAlgn="b"/>
                      <a:r>
                        <a:rPr lang="en-US" sz="1000" b="1" i="0" u="none" strike="noStrike" dirty="0">
                          <a:solidFill>
                            <a:srgbClr val="FFFFFF"/>
                          </a:solidFill>
                          <a:effectLst/>
                          <a:latin typeface="Calibri" panose="020F0502020204030204" pitchFamily="34" charset="0"/>
                        </a:rPr>
                        <a:t>5yr Avg.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F243E"/>
                    </a:solidFill>
                  </a:tcPr>
                </a:tc>
                <a:tc>
                  <a:txBody>
                    <a:bodyPr/>
                    <a:lstStyle/>
                    <a:p>
                      <a:pPr algn="ctr" fontAlgn="b"/>
                      <a:r>
                        <a:rPr lang="en-US" sz="1000" b="0" i="0" u="none" strike="noStrike" dirty="0">
                          <a:effectLst/>
                          <a:latin typeface="Calibri" panose="020F0502020204030204" pitchFamily="34" charset="0"/>
                        </a:rPr>
                        <a:t>2.936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000" b="0" i="0" u="none" strike="noStrike" dirty="0">
                          <a:effectLst/>
                          <a:latin typeface="Calibri" panose="020F0502020204030204" pitchFamily="34" charset="0"/>
                        </a:rPr>
                        <a:t>3.272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74595182"/>
                  </a:ext>
                </a:extLst>
              </a:tr>
              <a:tr h="151078">
                <a:tc>
                  <a:txBody>
                    <a:bodyPr/>
                    <a:lstStyle/>
                    <a:p>
                      <a:pPr algn="ctr" fontAlgn="b"/>
                      <a:r>
                        <a:rPr lang="en-US" sz="1000" b="1" i="0" u="none" strike="noStrike">
                          <a:solidFill>
                            <a:srgbClr val="FFFFFF"/>
                          </a:solidFill>
                          <a:effectLst/>
                          <a:latin typeface="Calibri" panose="020F0502020204030204" pitchFamily="34" charset="0"/>
                        </a:rPr>
                        <a:t>10yr Avg.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F243E"/>
                    </a:solidFill>
                  </a:tcPr>
                </a:tc>
                <a:tc>
                  <a:txBody>
                    <a:bodyPr/>
                    <a:lstStyle/>
                    <a:p>
                      <a:pPr algn="ctr" fontAlgn="b"/>
                      <a:r>
                        <a:rPr lang="en-US" sz="1000" b="0" i="0" u="none" strike="noStrike" dirty="0">
                          <a:effectLst/>
                          <a:latin typeface="Calibri" panose="020F0502020204030204" pitchFamily="34" charset="0"/>
                        </a:rPr>
                        <a:t>3.318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dirty="0">
                          <a:effectLst/>
                          <a:latin typeface="Calibri" panose="020F0502020204030204" pitchFamily="34" charset="0"/>
                        </a:rPr>
                        <a:t>3.694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222748243"/>
                  </a:ext>
                </a:extLst>
              </a:tr>
              <a:tr h="151078">
                <a:tc>
                  <a:txBody>
                    <a:bodyPr/>
                    <a:lstStyle/>
                    <a:p>
                      <a:pPr algn="ctr" fontAlgn="b"/>
                      <a:r>
                        <a:rPr lang="en-US" sz="1000" b="1" i="0" u="none" strike="noStrike" dirty="0">
                          <a:solidFill>
                            <a:srgbClr val="FFFFFF"/>
                          </a:solidFill>
                          <a:effectLst/>
                          <a:latin typeface="Calibri" panose="020F0502020204030204" pitchFamily="34" charset="0"/>
                        </a:rPr>
                        <a:t>Current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000" b="0" i="0" u="none" strike="noStrike" dirty="0">
                          <a:effectLst/>
                          <a:latin typeface="Calibri" panose="020F0502020204030204" pitchFamily="34" charset="0"/>
                        </a:rPr>
                        <a:t>3.920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effectLst/>
                          <a:latin typeface="Calibri" panose="020F0502020204030204" pitchFamily="34" charset="0"/>
                        </a:rPr>
                        <a:t>4.210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50413259"/>
                  </a:ext>
                </a:extLst>
              </a:tr>
            </a:tbl>
          </a:graphicData>
        </a:graphic>
      </p:graphicFrame>
    </p:spTree>
    <p:extLst>
      <p:ext uri="{BB962C8B-B14F-4D97-AF65-F5344CB8AC3E}">
        <p14:creationId xmlns:p14="http://schemas.microsoft.com/office/powerpoint/2010/main" val="23805678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594405" y="1314023"/>
            <a:ext cx="3785767" cy="4997451"/>
            <a:chOff x="333" y="768"/>
            <a:chExt cx="2457" cy="3148"/>
          </a:xfrm>
        </p:grpSpPr>
        <p:sp>
          <p:nvSpPr>
            <p:cNvPr id="7174" name="AutoShape 6"/>
            <p:cNvSpPr>
              <a:spLocks noChangeAspect="1" noChangeArrowheads="1" noTextEdit="1"/>
            </p:cNvSpPr>
            <p:nvPr/>
          </p:nvSpPr>
          <p:spPr bwMode="auto">
            <a:xfrm>
              <a:off x="336" y="768"/>
              <a:ext cx="2448" cy="3145"/>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76" name="Rectangle 8"/>
            <p:cNvSpPr>
              <a:spLocks noChangeArrowheads="1"/>
            </p:cNvSpPr>
            <p:nvPr/>
          </p:nvSpPr>
          <p:spPr bwMode="auto">
            <a:xfrm>
              <a:off x="339" y="771"/>
              <a:ext cx="2442" cy="88"/>
            </a:xfrm>
            <a:prstGeom prst="rect">
              <a:avLst/>
            </a:prstGeom>
            <a:solidFill>
              <a:srgbClr val="00008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77" name="Rectangle 9"/>
            <p:cNvSpPr>
              <a:spLocks noChangeArrowheads="1"/>
            </p:cNvSpPr>
            <p:nvPr/>
          </p:nvSpPr>
          <p:spPr bwMode="auto">
            <a:xfrm>
              <a:off x="339" y="858"/>
              <a:ext cx="2442" cy="88"/>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78" name="Rectangle 10"/>
            <p:cNvSpPr>
              <a:spLocks noChangeArrowheads="1"/>
            </p:cNvSpPr>
            <p:nvPr/>
          </p:nvSpPr>
          <p:spPr bwMode="auto">
            <a:xfrm>
              <a:off x="339" y="1581"/>
              <a:ext cx="2442" cy="88"/>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79" name="Rectangle 11"/>
            <p:cNvSpPr>
              <a:spLocks noChangeArrowheads="1"/>
            </p:cNvSpPr>
            <p:nvPr/>
          </p:nvSpPr>
          <p:spPr bwMode="auto">
            <a:xfrm>
              <a:off x="339" y="2483"/>
              <a:ext cx="2442" cy="88"/>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80" name="Rectangle 12"/>
            <p:cNvSpPr>
              <a:spLocks noChangeArrowheads="1"/>
            </p:cNvSpPr>
            <p:nvPr/>
          </p:nvSpPr>
          <p:spPr bwMode="auto">
            <a:xfrm>
              <a:off x="339" y="3085"/>
              <a:ext cx="2442" cy="87"/>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181" name="Rectangle 13"/>
            <p:cNvSpPr>
              <a:spLocks noChangeArrowheads="1"/>
            </p:cNvSpPr>
            <p:nvPr/>
          </p:nvSpPr>
          <p:spPr bwMode="auto">
            <a:xfrm>
              <a:off x="585" y="768"/>
              <a:ext cx="3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Attributes</a:t>
              </a:r>
              <a:endParaRPr lang="en-US" sz="1765" dirty="0">
                <a:latin typeface="Arial" pitchFamily="34" charset="0"/>
              </a:endParaRPr>
            </a:p>
          </p:txBody>
        </p:sp>
        <p:sp>
          <p:nvSpPr>
            <p:cNvPr id="7182" name="Rectangle 14"/>
            <p:cNvSpPr>
              <a:spLocks noChangeArrowheads="1"/>
            </p:cNvSpPr>
            <p:nvPr/>
          </p:nvSpPr>
          <p:spPr bwMode="auto">
            <a:xfrm>
              <a:off x="1284" y="768"/>
              <a:ext cx="53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Competitive Sale</a:t>
              </a:r>
              <a:endParaRPr lang="en-US" sz="1765" dirty="0">
                <a:latin typeface="Arial" pitchFamily="34" charset="0"/>
              </a:endParaRPr>
            </a:p>
          </p:txBody>
        </p:sp>
        <p:sp>
          <p:nvSpPr>
            <p:cNvPr id="7183" name="Rectangle 15"/>
            <p:cNvSpPr>
              <a:spLocks noChangeArrowheads="1"/>
            </p:cNvSpPr>
            <p:nvPr/>
          </p:nvSpPr>
          <p:spPr bwMode="auto">
            <a:xfrm>
              <a:off x="2122" y="768"/>
              <a:ext cx="49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Negotiated Sale</a:t>
              </a:r>
              <a:endParaRPr lang="en-US" sz="1765" dirty="0">
                <a:latin typeface="Arial" pitchFamily="34" charset="0"/>
              </a:endParaRPr>
            </a:p>
          </p:txBody>
        </p:sp>
        <p:sp>
          <p:nvSpPr>
            <p:cNvPr id="7184" name="Rectangle 16"/>
            <p:cNvSpPr>
              <a:spLocks noChangeArrowheads="1"/>
            </p:cNvSpPr>
            <p:nvPr/>
          </p:nvSpPr>
          <p:spPr bwMode="auto">
            <a:xfrm>
              <a:off x="352" y="1005"/>
              <a:ext cx="6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Type of Organization</a:t>
              </a:r>
              <a:endParaRPr lang="en-US" sz="1765" dirty="0">
                <a:latin typeface="Arial" pitchFamily="34" charset="0"/>
              </a:endParaRPr>
            </a:p>
          </p:txBody>
        </p:sp>
        <p:sp>
          <p:nvSpPr>
            <p:cNvPr id="7185" name="Rectangle 17"/>
            <p:cNvSpPr>
              <a:spLocks noChangeArrowheads="1"/>
            </p:cNvSpPr>
            <p:nvPr/>
          </p:nvSpPr>
          <p:spPr bwMode="auto">
            <a:xfrm>
              <a:off x="1153" y="964"/>
              <a:ext cx="65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Broad-based, general-</a:t>
              </a:r>
              <a:endParaRPr lang="en-US" sz="1765" dirty="0">
                <a:latin typeface="Arial" pitchFamily="34" charset="0"/>
              </a:endParaRPr>
            </a:p>
          </p:txBody>
        </p:sp>
        <p:sp>
          <p:nvSpPr>
            <p:cNvPr id="7186" name="Rectangle 18"/>
            <p:cNvSpPr>
              <a:spLocks noChangeArrowheads="1"/>
            </p:cNvSpPr>
            <p:nvPr/>
          </p:nvSpPr>
          <p:spPr bwMode="auto">
            <a:xfrm>
              <a:off x="1153" y="1045"/>
              <a:ext cx="60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purpose government</a:t>
              </a:r>
              <a:endParaRPr lang="en-US" sz="1765" dirty="0">
                <a:latin typeface="Arial" pitchFamily="34" charset="0"/>
              </a:endParaRPr>
            </a:p>
          </p:txBody>
        </p:sp>
        <p:sp>
          <p:nvSpPr>
            <p:cNvPr id="7187" name="Rectangle 19"/>
            <p:cNvSpPr>
              <a:spLocks noChangeArrowheads="1"/>
            </p:cNvSpPr>
            <p:nvPr/>
          </p:nvSpPr>
          <p:spPr bwMode="auto">
            <a:xfrm>
              <a:off x="1965" y="964"/>
              <a:ext cx="5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Special-purpose, </a:t>
              </a:r>
              <a:endParaRPr lang="en-US" sz="1765" dirty="0">
                <a:latin typeface="Arial" pitchFamily="34" charset="0"/>
              </a:endParaRPr>
            </a:p>
          </p:txBody>
        </p:sp>
        <p:sp>
          <p:nvSpPr>
            <p:cNvPr id="7188" name="Rectangle 20"/>
            <p:cNvSpPr>
              <a:spLocks noChangeArrowheads="1"/>
            </p:cNvSpPr>
            <p:nvPr/>
          </p:nvSpPr>
          <p:spPr bwMode="auto">
            <a:xfrm>
              <a:off x="1965" y="1045"/>
              <a:ext cx="63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independent authority</a:t>
              </a:r>
              <a:endParaRPr lang="en-US" sz="1765" dirty="0">
                <a:latin typeface="Arial" pitchFamily="34" charset="0"/>
              </a:endParaRPr>
            </a:p>
          </p:txBody>
        </p:sp>
        <p:sp>
          <p:nvSpPr>
            <p:cNvPr id="7189" name="Rectangle 21"/>
            <p:cNvSpPr>
              <a:spLocks noChangeArrowheads="1"/>
            </p:cNvSpPr>
            <p:nvPr/>
          </p:nvSpPr>
          <p:spPr bwMode="auto">
            <a:xfrm>
              <a:off x="352" y="1196"/>
              <a:ext cx="66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Frequency of Issuance</a:t>
              </a:r>
              <a:endParaRPr lang="en-US" sz="1765" dirty="0">
                <a:latin typeface="Arial" pitchFamily="34" charset="0"/>
              </a:endParaRPr>
            </a:p>
          </p:txBody>
        </p:sp>
        <p:sp>
          <p:nvSpPr>
            <p:cNvPr id="7190" name="Rectangle 22"/>
            <p:cNvSpPr>
              <a:spLocks noChangeArrowheads="1"/>
            </p:cNvSpPr>
            <p:nvPr/>
          </p:nvSpPr>
          <p:spPr bwMode="auto">
            <a:xfrm>
              <a:off x="1153" y="1156"/>
              <a:ext cx="78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Regular borrower in public </a:t>
              </a:r>
              <a:endParaRPr lang="en-US" sz="1765" dirty="0">
                <a:latin typeface="Arial" pitchFamily="34" charset="0"/>
              </a:endParaRPr>
            </a:p>
          </p:txBody>
        </p:sp>
        <p:sp>
          <p:nvSpPr>
            <p:cNvPr id="7191" name="Rectangle 23"/>
            <p:cNvSpPr>
              <a:spLocks noChangeArrowheads="1"/>
            </p:cNvSpPr>
            <p:nvPr/>
          </p:nvSpPr>
          <p:spPr bwMode="auto">
            <a:xfrm>
              <a:off x="1153" y="1237"/>
              <a:ext cx="20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market</a:t>
              </a:r>
              <a:endParaRPr lang="en-US" sz="1765" dirty="0">
                <a:latin typeface="Arial" pitchFamily="34" charset="0"/>
              </a:endParaRPr>
            </a:p>
          </p:txBody>
        </p:sp>
        <p:sp>
          <p:nvSpPr>
            <p:cNvPr id="7192" name="Rectangle 24"/>
            <p:cNvSpPr>
              <a:spLocks noChangeArrowheads="1"/>
            </p:cNvSpPr>
            <p:nvPr/>
          </p:nvSpPr>
          <p:spPr bwMode="auto">
            <a:xfrm>
              <a:off x="1965" y="1156"/>
              <a:ext cx="80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New or infrequent issuer of </a:t>
              </a:r>
              <a:endParaRPr lang="en-US" sz="1765" dirty="0">
                <a:latin typeface="Arial" pitchFamily="34" charset="0"/>
              </a:endParaRPr>
            </a:p>
          </p:txBody>
        </p:sp>
        <p:sp>
          <p:nvSpPr>
            <p:cNvPr id="7193" name="Rectangle 25"/>
            <p:cNvSpPr>
              <a:spLocks noChangeArrowheads="1"/>
            </p:cNvSpPr>
            <p:nvPr/>
          </p:nvSpPr>
          <p:spPr bwMode="auto">
            <a:xfrm>
              <a:off x="1965" y="1237"/>
              <a:ext cx="12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debt</a:t>
              </a:r>
              <a:endParaRPr lang="en-US" sz="1765" dirty="0">
                <a:latin typeface="Arial" pitchFamily="34" charset="0"/>
              </a:endParaRPr>
            </a:p>
          </p:txBody>
        </p:sp>
        <p:sp>
          <p:nvSpPr>
            <p:cNvPr id="7194" name="Rectangle 26"/>
            <p:cNvSpPr>
              <a:spLocks noChangeArrowheads="1"/>
            </p:cNvSpPr>
            <p:nvPr/>
          </p:nvSpPr>
          <p:spPr bwMode="auto">
            <a:xfrm>
              <a:off x="352" y="1420"/>
              <a:ext cx="54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Market Awareness</a:t>
              </a:r>
              <a:endParaRPr lang="en-US" sz="1765" dirty="0">
                <a:latin typeface="Arial" pitchFamily="34" charset="0"/>
              </a:endParaRPr>
            </a:p>
          </p:txBody>
        </p:sp>
        <p:sp>
          <p:nvSpPr>
            <p:cNvPr id="7195" name="Rectangle 27"/>
            <p:cNvSpPr>
              <a:spLocks noChangeArrowheads="1"/>
            </p:cNvSpPr>
            <p:nvPr/>
          </p:nvSpPr>
          <p:spPr bwMode="auto">
            <a:xfrm>
              <a:off x="1153" y="1379"/>
              <a:ext cx="74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Active secondary market </a:t>
              </a:r>
              <a:endParaRPr lang="en-US" sz="1765" dirty="0">
                <a:latin typeface="Arial" pitchFamily="34" charset="0"/>
              </a:endParaRPr>
            </a:p>
          </p:txBody>
        </p:sp>
        <p:sp>
          <p:nvSpPr>
            <p:cNvPr id="7196" name="Rectangle 28"/>
            <p:cNvSpPr>
              <a:spLocks noChangeArrowheads="1"/>
            </p:cNvSpPr>
            <p:nvPr/>
          </p:nvSpPr>
          <p:spPr bwMode="auto">
            <a:xfrm>
              <a:off x="1153" y="1460"/>
              <a:ext cx="68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with wide investor base</a:t>
              </a:r>
              <a:endParaRPr lang="en-US" sz="1765" dirty="0">
                <a:latin typeface="Arial" pitchFamily="34" charset="0"/>
              </a:endParaRPr>
            </a:p>
          </p:txBody>
        </p:sp>
        <p:sp>
          <p:nvSpPr>
            <p:cNvPr id="7197" name="Rectangle 29"/>
            <p:cNvSpPr>
              <a:spLocks noChangeArrowheads="1"/>
            </p:cNvSpPr>
            <p:nvPr/>
          </p:nvSpPr>
          <p:spPr bwMode="auto">
            <a:xfrm>
              <a:off x="1965" y="1338"/>
              <a:ext cx="67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Little or no institutional </a:t>
              </a:r>
              <a:endParaRPr lang="en-US" sz="1765" dirty="0">
                <a:latin typeface="Arial" pitchFamily="34" charset="0"/>
              </a:endParaRPr>
            </a:p>
          </p:txBody>
        </p:sp>
        <p:sp>
          <p:nvSpPr>
            <p:cNvPr id="7198" name="Rectangle 30"/>
            <p:cNvSpPr>
              <a:spLocks noChangeArrowheads="1"/>
            </p:cNvSpPr>
            <p:nvPr/>
          </p:nvSpPr>
          <p:spPr bwMode="auto">
            <a:xfrm>
              <a:off x="1965" y="1419"/>
              <a:ext cx="74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base, but growing dealer </a:t>
              </a:r>
              <a:endParaRPr lang="en-US" sz="1765" dirty="0">
                <a:latin typeface="Arial" pitchFamily="34" charset="0"/>
              </a:endParaRPr>
            </a:p>
          </p:txBody>
        </p:sp>
        <p:sp>
          <p:nvSpPr>
            <p:cNvPr id="7199" name="Rectangle 31"/>
            <p:cNvSpPr>
              <a:spLocks noChangeArrowheads="1"/>
            </p:cNvSpPr>
            <p:nvPr/>
          </p:nvSpPr>
          <p:spPr bwMode="auto">
            <a:xfrm>
              <a:off x="1965" y="1501"/>
              <a:ext cx="21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interest</a:t>
              </a:r>
              <a:endParaRPr lang="en-US" sz="1765" dirty="0">
                <a:latin typeface="Arial" pitchFamily="34" charset="0"/>
              </a:endParaRPr>
            </a:p>
          </p:txBody>
        </p:sp>
        <p:sp>
          <p:nvSpPr>
            <p:cNvPr id="7200" name="Rectangle 32"/>
            <p:cNvSpPr>
              <a:spLocks noChangeArrowheads="1"/>
            </p:cNvSpPr>
            <p:nvPr/>
          </p:nvSpPr>
          <p:spPr bwMode="auto">
            <a:xfrm>
              <a:off x="352" y="1713"/>
              <a:ext cx="19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Rating</a:t>
              </a:r>
              <a:endParaRPr lang="en-US" sz="1765" dirty="0">
                <a:latin typeface="Arial" pitchFamily="34" charset="0"/>
              </a:endParaRPr>
            </a:p>
          </p:txBody>
        </p:sp>
        <p:sp>
          <p:nvSpPr>
            <p:cNvPr id="7201" name="Rectangle 33"/>
            <p:cNvSpPr>
              <a:spLocks noChangeArrowheads="1"/>
            </p:cNvSpPr>
            <p:nvPr/>
          </p:nvSpPr>
          <p:spPr bwMode="auto">
            <a:xfrm>
              <a:off x="1153" y="1713"/>
              <a:ext cx="35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 or better</a:t>
              </a:r>
              <a:endParaRPr lang="en-US" sz="1765" dirty="0">
                <a:latin typeface="Arial" pitchFamily="34" charset="0"/>
              </a:endParaRPr>
            </a:p>
          </p:txBody>
        </p:sp>
        <p:sp>
          <p:nvSpPr>
            <p:cNvPr id="7202" name="Rectangle 34"/>
            <p:cNvSpPr>
              <a:spLocks noChangeArrowheads="1"/>
            </p:cNvSpPr>
            <p:nvPr/>
          </p:nvSpPr>
          <p:spPr bwMode="auto">
            <a:xfrm>
              <a:off x="1965" y="1712"/>
              <a:ext cx="47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Below single “A”</a:t>
              </a:r>
              <a:endParaRPr lang="en-US" sz="1765" dirty="0">
                <a:latin typeface="Arial" pitchFamily="34" charset="0"/>
              </a:endParaRPr>
            </a:p>
          </p:txBody>
        </p:sp>
        <p:sp>
          <p:nvSpPr>
            <p:cNvPr id="7203" name="Rectangle 35"/>
            <p:cNvSpPr>
              <a:spLocks noChangeArrowheads="1"/>
            </p:cNvSpPr>
            <p:nvPr/>
          </p:nvSpPr>
          <p:spPr bwMode="auto">
            <a:xfrm>
              <a:off x="352" y="1878"/>
              <a:ext cx="55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Pledged Revenues</a:t>
              </a:r>
              <a:endParaRPr lang="en-US" sz="1765" dirty="0">
                <a:latin typeface="Arial" pitchFamily="34" charset="0"/>
              </a:endParaRPr>
            </a:p>
          </p:txBody>
        </p:sp>
        <p:sp>
          <p:nvSpPr>
            <p:cNvPr id="7204" name="Rectangle 36"/>
            <p:cNvSpPr>
              <a:spLocks noChangeArrowheads="1"/>
            </p:cNvSpPr>
            <p:nvPr/>
          </p:nvSpPr>
          <p:spPr bwMode="auto">
            <a:xfrm>
              <a:off x="1153" y="1878"/>
              <a:ext cx="53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General obligation</a:t>
              </a:r>
              <a:endParaRPr lang="en-US" sz="1765" dirty="0">
                <a:latin typeface="Arial" pitchFamily="34" charset="0"/>
              </a:endParaRPr>
            </a:p>
          </p:txBody>
        </p:sp>
        <p:sp>
          <p:nvSpPr>
            <p:cNvPr id="7205" name="Rectangle 37"/>
            <p:cNvSpPr>
              <a:spLocks noChangeArrowheads="1"/>
            </p:cNvSpPr>
            <p:nvPr/>
          </p:nvSpPr>
          <p:spPr bwMode="auto">
            <a:xfrm>
              <a:off x="1965" y="1878"/>
              <a:ext cx="80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Project supported revenues</a:t>
              </a:r>
              <a:endParaRPr lang="en-US" sz="1765" dirty="0">
                <a:latin typeface="Arial" pitchFamily="34" charset="0"/>
              </a:endParaRPr>
            </a:p>
          </p:txBody>
        </p:sp>
        <p:sp>
          <p:nvSpPr>
            <p:cNvPr id="7206" name="Rectangle 38"/>
            <p:cNvSpPr>
              <a:spLocks noChangeArrowheads="1"/>
            </p:cNvSpPr>
            <p:nvPr/>
          </p:nvSpPr>
          <p:spPr bwMode="auto">
            <a:xfrm>
              <a:off x="352" y="2120"/>
              <a:ext cx="52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Security Structure</a:t>
              </a:r>
              <a:endParaRPr lang="en-US" sz="1765" dirty="0">
                <a:latin typeface="Arial" pitchFamily="34" charset="0"/>
              </a:endParaRPr>
            </a:p>
          </p:txBody>
        </p:sp>
        <p:sp>
          <p:nvSpPr>
            <p:cNvPr id="7207" name="Rectangle 39"/>
            <p:cNvSpPr>
              <a:spLocks noChangeArrowheads="1"/>
            </p:cNvSpPr>
            <p:nvPr/>
          </p:nvSpPr>
          <p:spPr bwMode="auto">
            <a:xfrm>
              <a:off x="1153" y="2039"/>
              <a:ext cx="70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Conventional resolution </a:t>
              </a:r>
              <a:endParaRPr lang="en-US" sz="1765" dirty="0">
                <a:latin typeface="Arial" pitchFamily="34" charset="0"/>
              </a:endParaRPr>
            </a:p>
          </p:txBody>
        </p:sp>
        <p:sp>
          <p:nvSpPr>
            <p:cNvPr id="7208" name="Rectangle 40"/>
            <p:cNvSpPr>
              <a:spLocks noChangeArrowheads="1"/>
            </p:cNvSpPr>
            <p:nvPr/>
          </p:nvSpPr>
          <p:spPr bwMode="auto">
            <a:xfrm>
              <a:off x="1153" y="2120"/>
              <a:ext cx="55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and cashflow; rate </a:t>
              </a:r>
              <a:endParaRPr lang="en-US" sz="1765" dirty="0">
                <a:latin typeface="Arial" pitchFamily="34" charset="0"/>
              </a:endParaRPr>
            </a:p>
          </p:txBody>
        </p:sp>
        <p:sp>
          <p:nvSpPr>
            <p:cNvPr id="7209" name="Rectangle 41"/>
            <p:cNvSpPr>
              <a:spLocks noChangeArrowheads="1"/>
            </p:cNvSpPr>
            <p:nvPr/>
          </p:nvSpPr>
          <p:spPr bwMode="auto">
            <a:xfrm>
              <a:off x="1153" y="2202"/>
              <a:ext cx="68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covenant and coverage</a:t>
              </a:r>
              <a:endParaRPr lang="en-US" sz="1765" dirty="0">
                <a:latin typeface="Arial" pitchFamily="34" charset="0"/>
              </a:endParaRPr>
            </a:p>
          </p:txBody>
        </p:sp>
        <p:sp>
          <p:nvSpPr>
            <p:cNvPr id="7210" name="Rectangle 42"/>
            <p:cNvSpPr>
              <a:spLocks noChangeArrowheads="1"/>
            </p:cNvSpPr>
            <p:nvPr/>
          </p:nvSpPr>
          <p:spPr bwMode="auto">
            <a:xfrm>
              <a:off x="1965" y="2037"/>
              <a:ext cx="51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Unusual or weak </a:t>
              </a:r>
              <a:endParaRPr lang="en-US" sz="1765" dirty="0">
                <a:latin typeface="Arial" pitchFamily="34" charset="0"/>
              </a:endParaRPr>
            </a:p>
          </p:txBody>
        </p:sp>
        <p:sp>
          <p:nvSpPr>
            <p:cNvPr id="7211" name="Rectangle 43"/>
            <p:cNvSpPr>
              <a:spLocks noChangeArrowheads="1"/>
            </p:cNvSpPr>
            <p:nvPr/>
          </p:nvSpPr>
          <p:spPr bwMode="auto">
            <a:xfrm>
              <a:off x="1965" y="2119"/>
              <a:ext cx="73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covenants; subordinated </a:t>
              </a:r>
              <a:endParaRPr lang="en-US" sz="1765" dirty="0">
                <a:latin typeface="Arial" pitchFamily="34" charset="0"/>
              </a:endParaRPr>
            </a:p>
          </p:txBody>
        </p:sp>
        <p:sp>
          <p:nvSpPr>
            <p:cNvPr id="7212" name="Rectangle 44"/>
            <p:cNvSpPr>
              <a:spLocks noChangeArrowheads="1"/>
            </p:cNvSpPr>
            <p:nvPr/>
          </p:nvSpPr>
          <p:spPr bwMode="auto">
            <a:xfrm>
              <a:off x="1965" y="2202"/>
              <a:ext cx="12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debt</a:t>
              </a:r>
              <a:endParaRPr lang="en-US" sz="1765" dirty="0">
                <a:latin typeface="Arial" pitchFamily="34" charset="0"/>
              </a:endParaRPr>
            </a:p>
          </p:txBody>
        </p:sp>
        <p:sp>
          <p:nvSpPr>
            <p:cNvPr id="7213" name="Rectangle 45"/>
            <p:cNvSpPr>
              <a:spLocks noChangeArrowheads="1"/>
            </p:cNvSpPr>
            <p:nvPr/>
          </p:nvSpPr>
          <p:spPr bwMode="auto">
            <a:xfrm>
              <a:off x="352" y="2363"/>
              <a:ext cx="17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Trend</a:t>
              </a:r>
              <a:endParaRPr lang="en-US" sz="1765" dirty="0">
                <a:latin typeface="Arial" pitchFamily="34" charset="0"/>
              </a:endParaRPr>
            </a:p>
          </p:txBody>
        </p:sp>
        <p:sp>
          <p:nvSpPr>
            <p:cNvPr id="7214" name="Rectangle 46"/>
            <p:cNvSpPr>
              <a:spLocks noChangeArrowheads="1"/>
            </p:cNvSpPr>
            <p:nvPr/>
          </p:nvSpPr>
          <p:spPr bwMode="auto">
            <a:xfrm>
              <a:off x="1153" y="2363"/>
              <a:ext cx="18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Stable</a:t>
              </a:r>
              <a:endParaRPr lang="en-US" sz="1765" dirty="0">
                <a:latin typeface="Arial" pitchFamily="34" charset="0"/>
              </a:endParaRPr>
            </a:p>
          </p:txBody>
        </p:sp>
        <p:sp>
          <p:nvSpPr>
            <p:cNvPr id="7215" name="Rectangle 47"/>
            <p:cNvSpPr>
              <a:spLocks noChangeArrowheads="1"/>
            </p:cNvSpPr>
            <p:nvPr/>
          </p:nvSpPr>
          <p:spPr bwMode="auto">
            <a:xfrm>
              <a:off x="1965" y="2363"/>
              <a:ext cx="74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Improving or under stress</a:t>
              </a:r>
              <a:endParaRPr lang="en-US" sz="1765" dirty="0">
                <a:latin typeface="Arial" pitchFamily="34" charset="0"/>
              </a:endParaRPr>
            </a:p>
          </p:txBody>
        </p:sp>
        <p:sp>
          <p:nvSpPr>
            <p:cNvPr id="7216" name="Rectangle 48"/>
            <p:cNvSpPr>
              <a:spLocks noChangeArrowheads="1"/>
            </p:cNvSpPr>
            <p:nvPr/>
          </p:nvSpPr>
          <p:spPr bwMode="auto">
            <a:xfrm>
              <a:off x="352" y="2644"/>
              <a:ext cx="4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Interest Rates</a:t>
              </a:r>
              <a:endParaRPr lang="en-US" sz="1765" dirty="0">
                <a:latin typeface="Arial" pitchFamily="34" charset="0"/>
              </a:endParaRPr>
            </a:p>
          </p:txBody>
        </p:sp>
        <p:sp>
          <p:nvSpPr>
            <p:cNvPr id="7217" name="Rectangle 49"/>
            <p:cNvSpPr>
              <a:spLocks noChangeArrowheads="1"/>
            </p:cNvSpPr>
            <p:nvPr/>
          </p:nvSpPr>
          <p:spPr bwMode="auto">
            <a:xfrm>
              <a:off x="1153" y="2644"/>
              <a:ext cx="76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Stable, predictable market</a:t>
              </a:r>
              <a:endParaRPr lang="en-US" sz="1765" dirty="0">
                <a:latin typeface="Arial" pitchFamily="34" charset="0"/>
              </a:endParaRPr>
            </a:p>
          </p:txBody>
        </p:sp>
        <p:sp>
          <p:nvSpPr>
            <p:cNvPr id="7218" name="Rectangle 50"/>
            <p:cNvSpPr>
              <a:spLocks noChangeArrowheads="1"/>
            </p:cNvSpPr>
            <p:nvPr/>
          </p:nvSpPr>
          <p:spPr bwMode="auto">
            <a:xfrm>
              <a:off x="1965" y="2602"/>
              <a:ext cx="58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Volatile or declining </a:t>
              </a:r>
              <a:endParaRPr lang="en-US" sz="1765" dirty="0">
                <a:latin typeface="Arial" pitchFamily="34" charset="0"/>
              </a:endParaRPr>
            </a:p>
          </p:txBody>
        </p:sp>
        <p:sp>
          <p:nvSpPr>
            <p:cNvPr id="7219" name="Rectangle 51"/>
            <p:cNvSpPr>
              <a:spLocks noChangeArrowheads="1"/>
            </p:cNvSpPr>
            <p:nvPr/>
          </p:nvSpPr>
          <p:spPr bwMode="auto">
            <a:xfrm>
              <a:off x="1965" y="2685"/>
              <a:ext cx="20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market</a:t>
              </a:r>
              <a:endParaRPr lang="en-US" sz="1765" dirty="0">
                <a:latin typeface="Arial" pitchFamily="34" charset="0"/>
              </a:endParaRPr>
            </a:p>
          </p:txBody>
        </p:sp>
        <p:sp>
          <p:nvSpPr>
            <p:cNvPr id="7220" name="Rectangle 52"/>
            <p:cNvSpPr>
              <a:spLocks noChangeArrowheads="1"/>
            </p:cNvSpPr>
            <p:nvPr/>
          </p:nvSpPr>
          <p:spPr bwMode="auto">
            <a:xfrm>
              <a:off x="352" y="2901"/>
              <a:ext cx="24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Demand</a:t>
              </a:r>
              <a:endParaRPr lang="en-US" sz="1765" dirty="0">
                <a:latin typeface="Arial" pitchFamily="34" charset="0"/>
              </a:endParaRPr>
            </a:p>
          </p:txBody>
        </p:sp>
        <p:sp>
          <p:nvSpPr>
            <p:cNvPr id="7221" name="Rectangle 53"/>
            <p:cNvSpPr>
              <a:spLocks noChangeArrowheads="1"/>
            </p:cNvSpPr>
            <p:nvPr/>
          </p:nvSpPr>
          <p:spPr bwMode="auto">
            <a:xfrm>
              <a:off x="1153" y="2820"/>
              <a:ext cx="73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Strong investor demand, </a:t>
              </a:r>
              <a:endParaRPr lang="en-US" sz="1765" dirty="0">
                <a:latin typeface="Arial" pitchFamily="34" charset="0"/>
              </a:endParaRPr>
            </a:p>
          </p:txBody>
        </p:sp>
        <p:sp>
          <p:nvSpPr>
            <p:cNvPr id="7222" name="Rectangle 54"/>
            <p:cNvSpPr>
              <a:spLocks noChangeArrowheads="1"/>
            </p:cNvSpPr>
            <p:nvPr/>
          </p:nvSpPr>
          <p:spPr bwMode="auto">
            <a:xfrm>
              <a:off x="1153" y="2901"/>
              <a:ext cx="79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good liquidity, light forward </a:t>
              </a:r>
              <a:endParaRPr lang="en-US" sz="1765" dirty="0">
                <a:latin typeface="Arial" pitchFamily="34" charset="0"/>
              </a:endParaRPr>
            </a:p>
          </p:txBody>
        </p:sp>
        <p:sp>
          <p:nvSpPr>
            <p:cNvPr id="7223" name="Rectangle 55"/>
            <p:cNvSpPr>
              <a:spLocks noChangeArrowheads="1"/>
            </p:cNvSpPr>
            <p:nvPr/>
          </p:nvSpPr>
          <p:spPr bwMode="auto">
            <a:xfrm>
              <a:off x="1153" y="2982"/>
              <a:ext cx="25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calendar</a:t>
              </a:r>
              <a:endParaRPr lang="en-US" sz="1765" dirty="0">
                <a:latin typeface="Arial" pitchFamily="34" charset="0"/>
              </a:endParaRPr>
            </a:p>
          </p:txBody>
        </p:sp>
        <p:sp>
          <p:nvSpPr>
            <p:cNvPr id="7224" name="Rectangle 56"/>
            <p:cNvSpPr>
              <a:spLocks noChangeArrowheads="1"/>
            </p:cNvSpPr>
            <p:nvPr/>
          </p:nvSpPr>
          <p:spPr bwMode="auto">
            <a:xfrm>
              <a:off x="1965" y="2859"/>
              <a:ext cx="71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Oversold market, heavy </a:t>
              </a:r>
              <a:endParaRPr lang="en-US" sz="1765" dirty="0">
                <a:latin typeface="Arial" pitchFamily="34" charset="0"/>
              </a:endParaRPr>
            </a:p>
          </p:txBody>
        </p:sp>
        <p:sp>
          <p:nvSpPr>
            <p:cNvPr id="7225" name="Rectangle 57"/>
            <p:cNvSpPr>
              <a:spLocks noChangeArrowheads="1"/>
            </p:cNvSpPr>
            <p:nvPr/>
          </p:nvSpPr>
          <p:spPr bwMode="auto">
            <a:xfrm>
              <a:off x="1965" y="2942"/>
              <a:ext cx="19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supply</a:t>
              </a:r>
              <a:endParaRPr lang="en-US" sz="1765" dirty="0">
                <a:latin typeface="Arial" pitchFamily="34" charset="0"/>
              </a:endParaRPr>
            </a:p>
          </p:txBody>
        </p:sp>
        <p:sp>
          <p:nvSpPr>
            <p:cNvPr id="7226" name="Rectangle 58"/>
            <p:cNvSpPr>
              <a:spLocks noChangeArrowheads="1"/>
            </p:cNvSpPr>
            <p:nvPr/>
          </p:nvSpPr>
          <p:spPr bwMode="auto">
            <a:xfrm>
              <a:off x="352" y="3221"/>
              <a:ext cx="31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Tax Status</a:t>
              </a:r>
              <a:endParaRPr lang="en-US" sz="1765" dirty="0">
                <a:latin typeface="Arial" pitchFamily="34" charset="0"/>
              </a:endParaRPr>
            </a:p>
          </p:txBody>
        </p:sp>
        <p:sp>
          <p:nvSpPr>
            <p:cNvPr id="7227" name="Rectangle 59"/>
            <p:cNvSpPr>
              <a:spLocks noChangeArrowheads="1"/>
            </p:cNvSpPr>
            <p:nvPr/>
          </p:nvSpPr>
          <p:spPr bwMode="auto">
            <a:xfrm>
              <a:off x="1153" y="3221"/>
              <a:ext cx="77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Tax-exempt*, no concerns</a:t>
              </a:r>
              <a:endParaRPr lang="en-US" sz="1765" dirty="0">
                <a:latin typeface="Arial" pitchFamily="34" charset="0"/>
              </a:endParaRPr>
            </a:p>
          </p:txBody>
        </p:sp>
        <p:sp>
          <p:nvSpPr>
            <p:cNvPr id="7228" name="Rectangle 60"/>
            <p:cNvSpPr>
              <a:spLocks noChangeArrowheads="1"/>
            </p:cNvSpPr>
            <p:nvPr/>
          </p:nvSpPr>
          <p:spPr bwMode="auto">
            <a:xfrm>
              <a:off x="1965" y="3221"/>
              <a:ext cx="23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Taxable</a:t>
              </a:r>
              <a:endParaRPr lang="en-US" sz="1765" dirty="0">
                <a:latin typeface="Arial" pitchFamily="34" charset="0"/>
              </a:endParaRPr>
            </a:p>
          </p:txBody>
        </p:sp>
        <p:sp>
          <p:nvSpPr>
            <p:cNvPr id="7229" name="Rectangle 61"/>
            <p:cNvSpPr>
              <a:spLocks noChangeArrowheads="1"/>
            </p:cNvSpPr>
            <p:nvPr/>
          </p:nvSpPr>
          <p:spPr bwMode="auto">
            <a:xfrm>
              <a:off x="352" y="3590"/>
              <a:ext cx="47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Debt Instrument</a:t>
              </a:r>
              <a:endParaRPr lang="en-US" sz="1765" dirty="0">
                <a:latin typeface="Arial" pitchFamily="34" charset="0"/>
              </a:endParaRPr>
            </a:p>
          </p:txBody>
        </p:sp>
        <p:sp>
          <p:nvSpPr>
            <p:cNvPr id="7230" name="Rectangle 62"/>
            <p:cNvSpPr>
              <a:spLocks noChangeArrowheads="1"/>
            </p:cNvSpPr>
            <p:nvPr/>
          </p:nvSpPr>
          <p:spPr bwMode="auto">
            <a:xfrm>
              <a:off x="1153" y="3550"/>
              <a:ext cx="79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Traditional serial and term, </a:t>
              </a:r>
              <a:endParaRPr lang="en-US" sz="1765" dirty="0">
                <a:latin typeface="Arial" pitchFamily="34" charset="0"/>
              </a:endParaRPr>
            </a:p>
          </p:txBody>
        </p:sp>
        <p:sp>
          <p:nvSpPr>
            <p:cNvPr id="7231" name="Rectangle 63"/>
            <p:cNvSpPr>
              <a:spLocks noChangeArrowheads="1"/>
            </p:cNvSpPr>
            <p:nvPr/>
          </p:nvSpPr>
          <p:spPr bwMode="auto">
            <a:xfrm>
              <a:off x="1153" y="3631"/>
              <a:ext cx="51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full-coupon bonds</a:t>
              </a:r>
              <a:endParaRPr lang="en-US" sz="1765" dirty="0">
                <a:latin typeface="Arial" pitchFamily="34" charset="0"/>
              </a:endParaRPr>
            </a:p>
          </p:txBody>
        </p:sp>
        <p:sp>
          <p:nvSpPr>
            <p:cNvPr id="7232" name="Rectangle 64"/>
            <p:cNvSpPr>
              <a:spLocks noChangeArrowheads="1"/>
            </p:cNvSpPr>
            <p:nvPr/>
          </p:nvSpPr>
          <p:spPr bwMode="auto">
            <a:xfrm>
              <a:off x="1965" y="3428"/>
              <a:ext cx="54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Aggressive use of </a:t>
              </a:r>
              <a:endParaRPr lang="en-US" sz="1765" dirty="0">
                <a:latin typeface="Arial" pitchFamily="34" charset="0"/>
              </a:endParaRPr>
            </a:p>
          </p:txBody>
        </p:sp>
        <p:sp>
          <p:nvSpPr>
            <p:cNvPr id="7233" name="Rectangle 65"/>
            <p:cNvSpPr>
              <a:spLocks noChangeArrowheads="1"/>
            </p:cNvSpPr>
            <p:nvPr/>
          </p:nvSpPr>
          <p:spPr bwMode="auto">
            <a:xfrm>
              <a:off x="1965" y="3509"/>
              <a:ext cx="82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innovative bond structuring, </a:t>
              </a:r>
              <a:endParaRPr lang="en-US" sz="1765" dirty="0">
                <a:latin typeface="Arial" pitchFamily="34" charset="0"/>
              </a:endParaRPr>
            </a:p>
          </p:txBody>
        </p:sp>
        <p:sp>
          <p:nvSpPr>
            <p:cNvPr id="7234" name="Rectangle 66"/>
            <p:cNvSpPr>
              <a:spLocks noChangeArrowheads="1"/>
            </p:cNvSpPr>
            <p:nvPr/>
          </p:nvSpPr>
          <p:spPr bwMode="auto">
            <a:xfrm>
              <a:off x="1965" y="3590"/>
              <a:ext cx="81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derivative products, swaps, </a:t>
              </a:r>
              <a:endParaRPr lang="en-US" sz="1765" dirty="0">
                <a:latin typeface="Arial" pitchFamily="34" charset="0"/>
              </a:endParaRPr>
            </a:p>
          </p:txBody>
        </p:sp>
        <p:sp>
          <p:nvSpPr>
            <p:cNvPr id="7235" name="Rectangle 67"/>
            <p:cNvSpPr>
              <a:spLocks noChangeArrowheads="1"/>
            </p:cNvSpPr>
            <p:nvPr/>
          </p:nvSpPr>
          <p:spPr bwMode="auto">
            <a:xfrm>
              <a:off x="1965" y="3672"/>
              <a:ext cx="60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or variable-rate debt </a:t>
              </a:r>
              <a:endParaRPr lang="en-US" sz="1765" dirty="0">
                <a:latin typeface="Arial" pitchFamily="34" charset="0"/>
              </a:endParaRPr>
            </a:p>
          </p:txBody>
        </p:sp>
        <p:sp>
          <p:nvSpPr>
            <p:cNvPr id="7236" name="Rectangle 68"/>
            <p:cNvSpPr>
              <a:spLocks noChangeArrowheads="1"/>
            </p:cNvSpPr>
            <p:nvPr/>
          </p:nvSpPr>
          <p:spPr bwMode="auto">
            <a:xfrm>
              <a:off x="1965" y="3753"/>
              <a:ext cx="34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instruments</a:t>
              </a:r>
              <a:endParaRPr lang="en-US" sz="1765" dirty="0">
                <a:latin typeface="Arial" pitchFamily="34" charset="0"/>
              </a:endParaRPr>
            </a:p>
          </p:txBody>
        </p:sp>
        <p:sp>
          <p:nvSpPr>
            <p:cNvPr id="7237" name="Rectangle 69"/>
            <p:cNvSpPr>
              <a:spLocks noChangeArrowheads="1"/>
            </p:cNvSpPr>
            <p:nvPr/>
          </p:nvSpPr>
          <p:spPr bwMode="auto">
            <a:xfrm>
              <a:off x="352" y="863"/>
              <a:ext cx="19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Issuer</a:t>
              </a:r>
              <a:endParaRPr lang="en-US" sz="1765" dirty="0">
                <a:latin typeface="Arial" pitchFamily="34" charset="0"/>
              </a:endParaRPr>
            </a:p>
          </p:txBody>
        </p:sp>
        <p:sp>
          <p:nvSpPr>
            <p:cNvPr id="7238" name="Rectangle 70"/>
            <p:cNvSpPr>
              <a:spLocks noChangeArrowheads="1"/>
            </p:cNvSpPr>
            <p:nvPr/>
          </p:nvSpPr>
          <p:spPr bwMode="auto">
            <a:xfrm>
              <a:off x="352" y="1586"/>
              <a:ext cx="43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Credit Quality</a:t>
              </a:r>
              <a:endParaRPr lang="en-US" sz="1765" dirty="0">
                <a:latin typeface="Arial" pitchFamily="34" charset="0"/>
              </a:endParaRPr>
            </a:p>
          </p:txBody>
        </p:sp>
        <p:sp>
          <p:nvSpPr>
            <p:cNvPr id="7239" name="Rectangle 71"/>
            <p:cNvSpPr>
              <a:spLocks noChangeArrowheads="1"/>
            </p:cNvSpPr>
            <p:nvPr/>
          </p:nvSpPr>
          <p:spPr bwMode="auto">
            <a:xfrm>
              <a:off x="352" y="2488"/>
              <a:ext cx="57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Market Conditions</a:t>
              </a:r>
              <a:endParaRPr lang="en-US" sz="1765" dirty="0">
                <a:latin typeface="Arial" pitchFamily="34" charset="0"/>
              </a:endParaRPr>
            </a:p>
          </p:txBody>
        </p:sp>
        <p:sp>
          <p:nvSpPr>
            <p:cNvPr id="7240" name="Rectangle 72"/>
            <p:cNvSpPr>
              <a:spLocks noChangeArrowheads="1"/>
            </p:cNvSpPr>
            <p:nvPr/>
          </p:nvSpPr>
          <p:spPr bwMode="auto">
            <a:xfrm>
              <a:off x="352" y="3090"/>
              <a:ext cx="45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Debt Structure</a:t>
              </a:r>
              <a:endParaRPr lang="en-US" sz="1765" dirty="0">
                <a:latin typeface="Arial" pitchFamily="34" charset="0"/>
              </a:endParaRPr>
            </a:p>
          </p:txBody>
        </p:sp>
        <p:sp>
          <p:nvSpPr>
            <p:cNvPr id="7241" name="Rectangle 73"/>
            <p:cNvSpPr>
              <a:spLocks noChangeArrowheads="1"/>
            </p:cNvSpPr>
            <p:nvPr/>
          </p:nvSpPr>
          <p:spPr bwMode="auto">
            <a:xfrm>
              <a:off x="1134" y="952"/>
              <a:ext cx="13" cy="63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2" name="Rectangle 74"/>
            <p:cNvSpPr>
              <a:spLocks noChangeArrowheads="1"/>
            </p:cNvSpPr>
            <p:nvPr/>
          </p:nvSpPr>
          <p:spPr bwMode="auto">
            <a:xfrm>
              <a:off x="345" y="1662"/>
              <a:ext cx="161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3" name="Rectangle 75"/>
            <p:cNvSpPr>
              <a:spLocks noChangeArrowheads="1"/>
            </p:cNvSpPr>
            <p:nvPr/>
          </p:nvSpPr>
          <p:spPr bwMode="auto">
            <a:xfrm>
              <a:off x="1946" y="952"/>
              <a:ext cx="13" cy="63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4" name="Rectangle 76"/>
            <p:cNvSpPr>
              <a:spLocks noChangeArrowheads="1"/>
            </p:cNvSpPr>
            <p:nvPr/>
          </p:nvSpPr>
          <p:spPr bwMode="auto">
            <a:xfrm>
              <a:off x="2775" y="771"/>
              <a:ext cx="12" cy="904"/>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5" name="Rectangle 77"/>
            <p:cNvSpPr>
              <a:spLocks noChangeArrowheads="1"/>
            </p:cNvSpPr>
            <p:nvPr/>
          </p:nvSpPr>
          <p:spPr bwMode="auto">
            <a:xfrm>
              <a:off x="345" y="1822"/>
              <a:ext cx="161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6" name="Rectangle 78"/>
            <p:cNvSpPr>
              <a:spLocks noChangeArrowheads="1"/>
            </p:cNvSpPr>
            <p:nvPr/>
          </p:nvSpPr>
          <p:spPr bwMode="auto">
            <a:xfrm>
              <a:off x="1946" y="1675"/>
              <a:ext cx="13" cy="147"/>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7" name="Rectangle 79"/>
            <p:cNvSpPr>
              <a:spLocks noChangeArrowheads="1"/>
            </p:cNvSpPr>
            <p:nvPr/>
          </p:nvSpPr>
          <p:spPr bwMode="auto">
            <a:xfrm>
              <a:off x="2775" y="1675"/>
              <a:ext cx="12" cy="147"/>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8" name="Rectangle 80"/>
            <p:cNvSpPr>
              <a:spLocks noChangeArrowheads="1"/>
            </p:cNvSpPr>
            <p:nvPr/>
          </p:nvSpPr>
          <p:spPr bwMode="auto">
            <a:xfrm>
              <a:off x="345" y="1992"/>
              <a:ext cx="161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49" name="Rectangle 81"/>
            <p:cNvSpPr>
              <a:spLocks noChangeArrowheads="1"/>
            </p:cNvSpPr>
            <p:nvPr/>
          </p:nvSpPr>
          <p:spPr bwMode="auto">
            <a:xfrm>
              <a:off x="1946" y="1835"/>
              <a:ext cx="13" cy="169"/>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0" name="Rectangle 82"/>
            <p:cNvSpPr>
              <a:spLocks noChangeArrowheads="1"/>
            </p:cNvSpPr>
            <p:nvPr/>
          </p:nvSpPr>
          <p:spPr bwMode="auto">
            <a:xfrm>
              <a:off x="2775" y="1822"/>
              <a:ext cx="12" cy="18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1" name="Rectangle 83"/>
            <p:cNvSpPr>
              <a:spLocks noChangeArrowheads="1"/>
            </p:cNvSpPr>
            <p:nvPr/>
          </p:nvSpPr>
          <p:spPr bwMode="auto">
            <a:xfrm>
              <a:off x="345" y="2307"/>
              <a:ext cx="161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2" name="Rectangle 84"/>
            <p:cNvSpPr>
              <a:spLocks noChangeArrowheads="1"/>
            </p:cNvSpPr>
            <p:nvPr/>
          </p:nvSpPr>
          <p:spPr bwMode="auto">
            <a:xfrm>
              <a:off x="1946" y="2004"/>
              <a:ext cx="13" cy="30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3" name="Rectangle 85"/>
            <p:cNvSpPr>
              <a:spLocks noChangeArrowheads="1"/>
            </p:cNvSpPr>
            <p:nvPr/>
          </p:nvSpPr>
          <p:spPr bwMode="auto">
            <a:xfrm>
              <a:off x="2775" y="2004"/>
              <a:ext cx="12" cy="30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4" name="Rectangle 86"/>
            <p:cNvSpPr>
              <a:spLocks noChangeArrowheads="1"/>
            </p:cNvSpPr>
            <p:nvPr/>
          </p:nvSpPr>
          <p:spPr bwMode="auto">
            <a:xfrm>
              <a:off x="1134" y="1675"/>
              <a:ext cx="13" cy="814"/>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5" name="Rectangle 87"/>
            <p:cNvSpPr>
              <a:spLocks noChangeArrowheads="1"/>
            </p:cNvSpPr>
            <p:nvPr/>
          </p:nvSpPr>
          <p:spPr bwMode="auto">
            <a:xfrm>
              <a:off x="345" y="2564"/>
              <a:ext cx="161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6" name="Rectangle 88"/>
            <p:cNvSpPr>
              <a:spLocks noChangeArrowheads="1"/>
            </p:cNvSpPr>
            <p:nvPr/>
          </p:nvSpPr>
          <p:spPr bwMode="auto">
            <a:xfrm>
              <a:off x="1946" y="2320"/>
              <a:ext cx="13" cy="169"/>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7" name="Rectangle 89"/>
            <p:cNvSpPr>
              <a:spLocks noChangeArrowheads="1"/>
            </p:cNvSpPr>
            <p:nvPr/>
          </p:nvSpPr>
          <p:spPr bwMode="auto">
            <a:xfrm>
              <a:off x="2775" y="2307"/>
              <a:ext cx="12" cy="270"/>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8" name="Rectangle 90"/>
            <p:cNvSpPr>
              <a:spLocks noChangeArrowheads="1"/>
            </p:cNvSpPr>
            <p:nvPr/>
          </p:nvSpPr>
          <p:spPr bwMode="auto">
            <a:xfrm>
              <a:off x="345" y="2782"/>
              <a:ext cx="161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59" name="Rectangle 91"/>
            <p:cNvSpPr>
              <a:spLocks noChangeArrowheads="1"/>
            </p:cNvSpPr>
            <p:nvPr/>
          </p:nvSpPr>
          <p:spPr bwMode="auto">
            <a:xfrm>
              <a:off x="1946" y="2577"/>
              <a:ext cx="13" cy="205"/>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0" name="Rectangle 92"/>
            <p:cNvSpPr>
              <a:spLocks noChangeArrowheads="1"/>
            </p:cNvSpPr>
            <p:nvPr/>
          </p:nvSpPr>
          <p:spPr bwMode="auto">
            <a:xfrm>
              <a:off x="345" y="3079"/>
              <a:ext cx="161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1" name="Rectangle 93"/>
            <p:cNvSpPr>
              <a:spLocks noChangeArrowheads="1"/>
            </p:cNvSpPr>
            <p:nvPr/>
          </p:nvSpPr>
          <p:spPr bwMode="auto">
            <a:xfrm>
              <a:off x="2775" y="2577"/>
              <a:ext cx="12" cy="502"/>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2" name="Rectangle 94"/>
            <p:cNvSpPr>
              <a:spLocks noChangeArrowheads="1"/>
            </p:cNvSpPr>
            <p:nvPr/>
          </p:nvSpPr>
          <p:spPr bwMode="auto">
            <a:xfrm>
              <a:off x="1134" y="2577"/>
              <a:ext cx="13" cy="514"/>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3" name="Rectangle 95"/>
            <p:cNvSpPr>
              <a:spLocks noChangeArrowheads="1"/>
            </p:cNvSpPr>
            <p:nvPr/>
          </p:nvSpPr>
          <p:spPr bwMode="auto">
            <a:xfrm>
              <a:off x="1946" y="2795"/>
              <a:ext cx="13" cy="284"/>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4" name="Rectangle 96"/>
            <p:cNvSpPr>
              <a:spLocks noChangeArrowheads="1"/>
            </p:cNvSpPr>
            <p:nvPr/>
          </p:nvSpPr>
          <p:spPr bwMode="auto">
            <a:xfrm>
              <a:off x="333" y="771"/>
              <a:ext cx="12" cy="314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5" name="Rectangle 97"/>
            <p:cNvSpPr>
              <a:spLocks noChangeArrowheads="1"/>
            </p:cNvSpPr>
            <p:nvPr/>
          </p:nvSpPr>
          <p:spPr bwMode="auto">
            <a:xfrm>
              <a:off x="2775" y="3079"/>
              <a:ext cx="12" cy="837"/>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6" name="Rectangle 98"/>
            <p:cNvSpPr>
              <a:spLocks noChangeArrowheads="1"/>
            </p:cNvSpPr>
            <p:nvPr/>
          </p:nvSpPr>
          <p:spPr bwMode="auto">
            <a:xfrm>
              <a:off x="1134" y="3178"/>
              <a:ext cx="13" cy="738"/>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7" name="Rectangle 99"/>
            <p:cNvSpPr>
              <a:spLocks noChangeArrowheads="1"/>
            </p:cNvSpPr>
            <p:nvPr/>
          </p:nvSpPr>
          <p:spPr bwMode="auto">
            <a:xfrm>
              <a:off x="1946" y="3178"/>
              <a:ext cx="13" cy="738"/>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8" name="Rectangle 100"/>
            <p:cNvSpPr>
              <a:spLocks noChangeArrowheads="1"/>
            </p:cNvSpPr>
            <p:nvPr/>
          </p:nvSpPr>
          <p:spPr bwMode="auto">
            <a:xfrm>
              <a:off x="345" y="852"/>
              <a:ext cx="2442"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69" name="Rectangle 101"/>
            <p:cNvSpPr>
              <a:spLocks noChangeArrowheads="1"/>
            </p:cNvSpPr>
            <p:nvPr/>
          </p:nvSpPr>
          <p:spPr bwMode="auto">
            <a:xfrm>
              <a:off x="345" y="939"/>
              <a:ext cx="2442"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0" name="Rectangle 102"/>
            <p:cNvSpPr>
              <a:spLocks noChangeArrowheads="1"/>
            </p:cNvSpPr>
            <p:nvPr/>
          </p:nvSpPr>
          <p:spPr bwMode="auto">
            <a:xfrm>
              <a:off x="345" y="1129"/>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1" name="Rectangle 103"/>
            <p:cNvSpPr>
              <a:spLocks noChangeArrowheads="1"/>
            </p:cNvSpPr>
            <p:nvPr/>
          </p:nvSpPr>
          <p:spPr bwMode="auto">
            <a:xfrm>
              <a:off x="345" y="1323"/>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2" name="Rectangle 104"/>
            <p:cNvSpPr>
              <a:spLocks noChangeArrowheads="1"/>
            </p:cNvSpPr>
            <p:nvPr/>
          </p:nvSpPr>
          <p:spPr bwMode="auto">
            <a:xfrm>
              <a:off x="345" y="1575"/>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3" name="Rectangle 105"/>
            <p:cNvSpPr>
              <a:spLocks noChangeArrowheads="1"/>
            </p:cNvSpPr>
            <p:nvPr/>
          </p:nvSpPr>
          <p:spPr bwMode="auto">
            <a:xfrm>
              <a:off x="1959" y="1662"/>
              <a:ext cx="816"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4" name="Rectangle 106"/>
            <p:cNvSpPr>
              <a:spLocks noChangeArrowheads="1"/>
            </p:cNvSpPr>
            <p:nvPr/>
          </p:nvSpPr>
          <p:spPr bwMode="auto">
            <a:xfrm>
              <a:off x="1959" y="1822"/>
              <a:ext cx="816"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5" name="Rectangle 107"/>
            <p:cNvSpPr>
              <a:spLocks noChangeArrowheads="1"/>
            </p:cNvSpPr>
            <p:nvPr/>
          </p:nvSpPr>
          <p:spPr bwMode="auto">
            <a:xfrm>
              <a:off x="1959" y="1992"/>
              <a:ext cx="816" cy="12"/>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6" name="Rectangle 108"/>
            <p:cNvSpPr>
              <a:spLocks noChangeArrowheads="1"/>
            </p:cNvSpPr>
            <p:nvPr/>
          </p:nvSpPr>
          <p:spPr bwMode="auto">
            <a:xfrm>
              <a:off x="1959" y="2307"/>
              <a:ext cx="816"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7" name="Rectangle 109"/>
            <p:cNvSpPr>
              <a:spLocks noChangeArrowheads="1"/>
            </p:cNvSpPr>
            <p:nvPr/>
          </p:nvSpPr>
          <p:spPr bwMode="auto">
            <a:xfrm>
              <a:off x="345" y="2477"/>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8" name="Rectangle 110"/>
            <p:cNvSpPr>
              <a:spLocks noChangeArrowheads="1"/>
            </p:cNvSpPr>
            <p:nvPr/>
          </p:nvSpPr>
          <p:spPr bwMode="auto">
            <a:xfrm>
              <a:off x="1959" y="2564"/>
              <a:ext cx="816"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79" name="Rectangle 111"/>
            <p:cNvSpPr>
              <a:spLocks noChangeArrowheads="1"/>
            </p:cNvSpPr>
            <p:nvPr/>
          </p:nvSpPr>
          <p:spPr bwMode="auto">
            <a:xfrm>
              <a:off x="1959" y="2782"/>
              <a:ext cx="828"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0" name="Rectangle 112"/>
            <p:cNvSpPr>
              <a:spLocks noChangeArrowheads="1"/>
            </p:cNvSpPr>
            <p:nvPr/>
          </p:nvSpPr>
          <p:spPr bwMode="auto">
            <a:xfrm>
              <a:off x="1959" y="3079"/>
              <a:ext cx="816" cy="12"/>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1" name="Rectangle 113"/>
            <p:cNvSpPr>
              <a:spLocks noChangeArrowheads="1"/>
            </p:cNvSpPr>
            <p:nvPr/>
          </p:nvSpPr>
          <p:spPr bwMode="auto">
            <a:xfrm>
              <a:off x="345" y="3166"/>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2" name="Rectangle 114"/>
            <p:cNvSpPr>
              <a:spLocks noChangeArrowheads="1"/>
            </p:cNvSpPr>
            <p:nvPr/>
          </p:nvSpPr>
          <p:spPr bwMode="auto">
            <a:xfrm>
              <a:off x="345" y="3336"/>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3" name="Rectangle 115"/>
            <p:cNvSpPr>
              <a:spLocks noChangeArrowheads="1"/>
            </p:cNvSpPr>
            <p:nvPr/>
          </p:nvSpPr>
          <p:spPr bwMode="auto">
            <a:xfrm>
              <a:off x="345" y="3904"/>
              <a:ext cx="2442"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grpSp>
      <p:grpSp>
        <p:nvGrpSpPr>
          <p:cNvPr id="3" name="Group 118"/>
          <p:cNvGrpSpPr>
            <a:grpSpLocks noChangeAspect="1"/>
          </p:cNvGrpSpPr>
          <p:nvPr/>
        </p:nvGrpSpPr>
        <p:grpSpPr bwMode="auto">
          <a:xfrm>
            <a:off x="4489483" y="1348950"/>
            <a:ext cx="3788848" cy="4962524"/>
            <a:chOff x="2818" y="775"/>
            <a:chExt cx="2459" cy="3126"/>
          </a:xfrm>
        </p:grpSpPr>
        <p:sp>
          <p:nvSpPr>
            <p:cNvPr id="7285" name="AutoShape 117"/>
            <p:cNvSpPr>
              <a:spLocks noChangeAspect="1" noChangeArrowheads="1" noTextEdit="1"/>
            </p:cNvSpPr>
            <p:nvPr/>
          </p:nvSpPr>
          <p:spPr bwMode="auto">
            <a:xfrm>
              <a:off x="2821" y="775"/>
              <a:ext cx="2450" cy="3123"/>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7" name="Rectangle 119"/>
            <p:cNvSpPr>
              <a:spLocks noChangeArrowheads="1"/>
            </p:cNvSpPr>
            <p:nvPr/>
          </p:nvSpPr>
          <p:spPr bwMode="auto">
            <a:xfrm>
              <a:off x="2824" y="778"/>
              <a:ext cx="2444" cy="88"/>
            </a:xfrm>
            <a:prstGeom prst="rect">
              <a:avLst/>
            </a:prstGeom>
            <a:solidFill>
              <a:srgbClr val="00008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8" name="Rectangle 120"/>
            <p:cNvSpPr>
              <a:spLocks noChangeArrowheads="1"/>
            </p:cNvSpPr>
            <p:nvPr/>
          </p:nvSpPr>
          <p:spPr bwMode="auto">
            <a:xfrm>
              <a:off x="2824" y="865"/>
              <a:ext cx="2444" cy="88"/>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89" name="Rectangle 121"/>
            <p:cNvSpPr>
              <a:spLocks noChangeArrowheads="1"/>
            </p:cNvSpPr>
            <p:nvPr/>
          </p:nvSpPr>
          <p:spPr bwMode="auto">
            <a:xfrm>
              <a:off x="2824" y="2298"/>
              <a:ext cx="2444" cy="87"/>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90" name="Rectangle 122"/>
            <p:cNvSpPr>
              <a:spLocks noChangeArrowheads="1"/>
            </p:cNvSpPr>
            <p:nvPr/>
          </p:nvSpPr>
          <p:spPr bwMode="auto">
            <a:xfrm>
              <a:off x="2824" y="2972"/>
              <a:ext cx="2444" cy="88"/>
            </a:xfrm>
            <a:prstGeom prst="rect">
              <a:avLst/>
            </a:prstGeom>
            <a:solidFill>
              <a:srgbClr val="C0C0C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291" name="Rectangle 123"/>
            <p:cNvSpPr>
              <a:spLocks noChangeArrowheads="1"/>
            </p:cNvSpPr>
            <p:nvPr/>
          </p:nvSpPr>
          <p:spPr bwMode="auto">
            <a:xfrm>
              <a:off x="3070" y="786"/>
              <a:ext cx="3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Attributes</a:t>
              </a:r>
              <a:endParaRPr lang="en-US" sz="1765" dirty="0">
                <a:latin typeface="Arial" pitchFamily="34" charset="0"/>
              </a:endParaRPr>
            </a:p>
          </p:txBody>
        </p:sp>
        <p:sp>
          <p:nvSpPr>
            <p:cNvPr id="7292" name="Rectangle 124"/>
            <p:cNvSpPr>
              <a:spLocks noChangeArrowheads="1"/>
            </p:cNvSpPr>
            <p:nvPr/>
          </p:nvSpPr>
          <p:spPr bwMode="auto">
            <a:xfrm>
              <a:off x="3769" y="786"/>
              <a:ext cx="53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Competitive Sale</a:t>
              </a:r>
              <a:endParaRPr lang="en-US" sz="1765" dirty="0">
                <a:latin typeface="Arial" pitchFamily="34" charset="0"/>
              </a:endParaRPr>
            </a:p>
          </p:txBody>
        </p:sp>
        <p:sp>
          <p:nvSpPr>
            <p:cNvPr id="7293" name="Rectangle 125"/>
            <p:cNvSpPr>
              <a:spLocks noChangeArrowheads="1"/>
            </p:cNvSpPr>
            <p:nvPr/>
          </p:nvSpPr>
          <p:spPr bwMode="auto">
            <a:xfrm>
              <a:off x="4608" y="786"/>
              <a:ext cx="49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FFFFFF"/>
                  </a:solidFill>
                  <a:latin typeface="Arial" pitchFamily="34" charset="0"/>
                </a:rPr>
                <a:t>Negotiated Sale</a:t>
              </a:r>
              <a:endParaRPr lang="en-US" sz="1765" dirty="0">
                <a:latin typeface="Arial" pitchFamily="34" charset="0"/>
              </a:endParaRPr>
            </a:p>
          </p:txBody>
        </p:sp>
        <p:sp>
          <p:nvSpPr>
            <p:cNvPr id="7294" name="Rectangle 126"/>
            <p:cNvSpPr>
              <a:spLocks noChangeArrowheads="1"/>
            </p:cNvSpPr>
            <p:nvPr/>
          </p:nvSpPr>
          <p:spPr bwMode="auto">
            <a:xfrm>
              <a:off x="2837" y="1085"/>
              <a:ext cx="58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Use of Underwriters</a:t>
              </a:r>
              <a:endParaRPr lang="en-US" sz="1765" dirty="0">
                <a:latin typeface="Arial" pitchFamily="34" charset="0"/>
              </a:endParaRPr>
            </a:p>
          </p:txBody>
        </p:sp>
        <p:sp>
          <p:nvSpPr>
            <p:cNvPr id="7295" name="Rectangle 127"/>
            <p:cNvSpPr>
              <a:spLocks noChangeArrowheads="1"/>
            </p:cNvSpPr>
            <p:nvPr/>
          </p:nvSpPr>
          <p:spPr bwMode="auto">
            <a:xfrm>
              <a:off x="3638" y="1085"/>
              <a:ext cx="76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Broad market participation</a:t>
              </a:r>
              <a:endParaRPr lang="en-US" sz="1765" dirty="0">
                <a:latin typeface="Arial" pitchFamily="34" charset="0"/>
              </a:endParaRPr>
            </a:p>
          </p:txBody>
        </p:sp>
        <p:sp>
          <p:nvSpPr>
            <p:cNvPr id="7296" name="Rectangle 128"/>
            <p:cNvSpPr>
              <a:spLocks noChangeArrowheads="1"/>
            </p:cNvSpPr>
            <p:nvPr/>
          </p:nvSpPr>
          <p:spPr bwMode="auto">
            <a:xfrm>
              <a:off x="4451" y="960"/>
              <a:ext cx="62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Ability to select “best </a:t>
              </a:r>
              <a:endParaRPr lang="en-US" sz="1765" dirty="0">
                <a:latin typeface="Arial" pitchFamily="34" charset="0"/>
              </a:endParaRPr>
            </a:p>
          </p:txBody>
        </p:sp>
        <p:sp>
          <p:nvSpPr>
            <p:cNvPr id="7297" name="Rectangle 129"/>
            <p:cNvSpPr>
              <a:spLocks noChangeArrowheads="1"/>
            </p:cNvSpPr>
            <p:nvPr/>
          </p:nvSpPr>
          <p:spPr bwMode="auto">
            <a:xfrm>
              <a:off x="4451" y="1043"/>
              <a:ext cx="63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qualified” banker and </a:t>
              </a:r>
              <a:endParaRPr lang="en-US" sz="1765" dirty="0">
                <a:latin typeface="Arial" pitchFamily="34" charset="0"/>
              </a:endParaRPr>
            </a:p>
          </p:txBody>
        </p:sp>
        <p:sp>
          <p:nvSpPr>
            <p:cNvPr id="7298" name="Rectangle 130"/>
            <p:cNvSpPr>
              <a:spLocks noChangeArrowheads="1"/>
            </p:cNvSpPr>
            <p:nvPr/>
          </p:nvSpPr>
          <p:spPr bwMode="auto">
            <a:xfrm>
              <a:off x="4451" y="1125"/>
              <a:ext cx="68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direct business to local </a:t>
              </a:r>
              <a:endParaRPr lang="en-US" sz="1765" dirty="0">
                <a:latin typeface="Arial" pitchFamily="34" charset="0"/>
              </a:endParaRPr>
            </a:p>
          </p:txBody>
        </p:sp>
        <p:sp>
          <p:nvSpPr>
            <p:cNvPr id="7299" name="Rectangle 131"/>
            <p:cNvSpPr>
              <a:spLocks noChangeArrowheads="1"/>
            </p:cNvSpPr>
            <p:nvPr/>
          </p:nvSpPr>
          <p:spPr bwMode="auto">
            <a:xfrm>
              <a:off x="4451" y="1208"/>
              <a:ext cx="47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or regional firms</a:t>
              </a:r>
              <a:endParaRPr lang="en-US" sz="1765" dirty="0">
                <a:latin typeface="Arial" pitchFamily="34" charset="0"/>
              </a:endParaRPr>
            </a:p>
          </p:txBody>
        </p:sp>
        <p:sp>
          <p:nvSpPr>
            <p:cNvPr id="7300" name="Rectangle 132"/>
            <p:cNvSpPr>
              <a:spLocks noChangeArrowheads="1"/>
            </p:cNvSpPr>
            <p:nvPr/>
          </p:nvSpPr>
          <p:spPr bwMode="auto">
            <a:xfrm>
              <a:off x="2837" y="1420"/>
              <a:ext cx="26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Investors</a:t>
              </a:r>
              <a:endParaRPr lang="en-US" sz="1765" dirty="0">
                <a:latin typeface="Arial" pitchFamily="34" charset="0"/>
              </a:endParaRPr>
            </a:p>
          </p:txBody>
        </p:sp>
        <p:sp>
          <p:nvSpPr>
            <p:cNvPr id="7301" name="Rectangle 133"/>
            <p:cNvSpPr>
              <a:spLocks noChangeArrowheads="1"/>
            </p:cNvSpPr>
            <p:nvPr/>
          </p:nvSpPr>
          <p:spPr bwMode="auto">
            <a:xfrm>
              <a:off x="3638" y="1379"/>
              <a:ext cx="73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Process blind to ultimate </a:t>
              </a:r>
              <a:endParaRPr lang="en-US" sz="1765" dirty="0">
                <a:latin typeface="Arial" pitchFamily="34" charset="0"/>
              </a:endParaRPr>
            </a:p>
          </p:txBody>
        </p:sp>
        <p:sp>
          <p:nvSpPr>
            <p:cNvPr id="7302" name="Rectangle 134"/>
            <p:cNvSpPr>
              <a:spLocks noChangeArrowheads="1"/>
            </p:cNvSpPr>
            <p:nvPr/>
          </p:nvSpPr>
          <p:spPr bwMode="auto">
            <a:xfrm>
              <a:off x="3638" y="1460"/>
              <a:ext cx="2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investors</a:t>
              </a:r>
              <a:endParaRPr lang="en-US" sz="1765" dirty="0">
                <a:latin typeface="Arial" pitchFamily="34" charset="0"/>
              </a:endParaRPr>
            </a:p>
          </p:txBody>
        </p:sp>
        <p:sp>
          <p:nvSpPr>
            <p:cNvPr id="7303" name="Rectangle 135"/>
            <p:cNvSpPr>
              <a:spLocks noChangeArrowheads="1"/>
            </p:cNvSpPr>
            <p:nvPr/>
          </p:nvSpPr>
          <p:spPr bwMode="auto">
            <a:xfrm>
              <a:off x="4451" y="1336"/>
              <a:ext cx="73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Sale can be managed to </a:t>
              </a:r>
              <a:endParaRPr lang="en-US" sz="1765" dirty="0">
                <a:latin typeface="Arial" pitchFamily="34" charset="0"/>
              </a:endParaRPr>
            </a:p>
          </p:txBody>
        </p:sp>
        <p:sp>
          <p:nvSpPr>
            <p:cNvPr id="7304" name="Rectangle 136"/>
            <p:cNvSpPr>
              <a:spLocks noChangeArrowheads="1"/>
            </p:cNvSpPr>
            <p:nvPr/>
          </p:nvSpPr>
          <p:spPr bwMode="auto">
            <a:xfrm>
              <a:off x="4451" y="1419"/>
              <a:ext cx="73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achieve wide distribution </a:t>
              </a:r>
              <a:endParaRPr lang="en-US" sz="1765" dirty="0">
                <a:latin typeface="Arial" pitchFamily="34" charset="0"/>
              </a:endParaRPr>
            </a:p>
          </p:txBody>
        </p:sp>
        <p:sp>
          <p:nvSpPr>
            <p:cNvPr id="7305" name="Rectangle 137"/>
            <p:cNvSpPr>
              <a:spLocks noChangeArrowheads="1"/>
            </p:cNvSpPr>
            <p:nvPr/>
          </p:nvSpPr>
          <p:spPr bwMode="auto">
            <a:xfrm>
              <a:off x="4451" y="1501"/>
              <a:ext cx="63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or targeted allotments</a:t>
              </a:r>
              <a:endParaRPr lang="en-US" sz="1765" dirty="0">
                <a:latin typeface="Arial" pitchFamily="34" charset="0"/>
              </a:endParaRPr>
            </a:p>
          </p:txBody>
        </p:sp>
        <p:sp>
          <p:nvSpPr>
            <p:cNvPr id="7306" name="Rectangle 138"/>
            <p:cNvSpPr>
              <a:spLocks noChangeArrowheads="1"/>
            </p:cNvSpPr>
            <p:nvPr/>
          </p:nvSpPr>
          <p:spPr bwMode="auto">
            <a:xfrm>
              <a:off x="2837" y="1755"/>
              <a:ext cx="41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Pre-marketing</a:t>
              </a:r>
              <a:endParaRPr lang="en-US" sz="1765" dirty="0">
                <a:latin typeface="Arial" pitchFamily="34" charset="0"/>
              </a:endParaRPr>
            </a:p>
          </p:txBody>
        </p:sp>
        <p:sp>
          <p:nvSpPr>
            <p:cNvPr id="7307" name="Rectangle 139"/>
            <p:cNvSpPr>
              <a:spLocks noChangeArrowheads="1"/>
            </p:cNvSpPr>
            <p:nvPr/>
          </p:nvSpPr>
          <p:spPr bwMode="auto">
            <a:xfrm>
              <a:off x="3638" y="1673"/>
              <a:ext cx="60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Limited need for pre-</a:t>
              </a:r>
              <a:endParaRPr lang="en-US" sz="1765" dirty="0">
                <a:latin typeface="Arial" pitchFamily="34" charset="0"/>
              </a:endParaRPr>
            </a:p>
          </p:txBody>
        </p:sp>
        <p:sp>
          <p:nvSpPr>
            <p:cNvPr id="7308" name="Rectangle 140"/>
            <p:cNvSpPr>
              <a:spLocks noChangeArrowheads="1"/>
            </p:cNvSpPr>
            <p:nvPr/>
          </p:nvSpPr>
          <p:spPr bwMode="auto">
            <a:xfrm>
              <a:off x="3638" y="1755"/>
              <a:ext cx="72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marketing – commodity, </a:t>
              </a:r>
              <a:endParaRPr lang="en-US" sz="1765" dirty="0">
                <a:latin typeface="Arial" pitchFamily="34" charset="0"/>
              </a:endParaRPr>
            </a:p>
          </p:txBody>
        </p:sp>
        <p:sp>
          <p:nvSpPr>
            <p:cNvPr id="7309" name="Rectangle 141"/>
            <p:cNvSpPr>
              <a:spLocks noChangeArrowheads="1"/>
            </p:cNvSpPr>
            <p:nvPr/>
          </p:nvSpPr>
          <p:spPr bwMode="auto">
            <a:xfrm>
              <a:off x="3638" y="1836"/>
              <a:ext cx="41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market pricing</a:t>
              </a:r>
              <a:endParaRPr lang="en-US" sz="1765" dirty="0">
                <a:latin typeface="Arial" pitchFamily="34" charset="0"/>
              </a:endParaRPr>
            </a:p>
          </p:txBody>
        </p:sp>
        <p:sp>
          <p:nvSpPr>
            <p:cNvPr id="7310" name="Rectangle 142"/>
            <p:cNvSpPr>
              <a:spLocks noChangeArrowheads="1"/>
            </p:cNvSpPr>
            <p:nvPr/>
          </p:nvSpPr>
          <p:spPr bwMode="auto">
            <a:xfrm>
              <a:off x="4451" y="1714"/>
              <a:ext cx="80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Specific pre-sale activity to </a:t>
              </a:r>
              <a:endParaRPr lang="en-US" sz="1765" dirty="0">
                <a:latin typeface="Arial" pitchFamily="34" charset="0"/>
              </a:endParaRPr>
            </a:p>
          </p:txBody>
        </p:sp>
        <p:sp>
          <p:nvSpPr>
            <p:cNvPr id="7311" name="Rectangle 143"/>
            <p:cNvSpPr>
              <a:spLocks noChangeArrowheads="1"/>
            </p:cNvSpPr>
            <p:nvPr/>
          </p:nvSpPr>
          <p:spPr bwMode="auto">
            <a:xfrm>
              <a:off x="4451" y="1795"/>
              <a:ext cx="51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generate demand</a:t>
              </a:r>
              <a:endParaRPr lang="en-US" sz="1765" dirty="0">
                <a:latin typeface="Arial" pitchFamily="34" charset="0"/>
              </a:endParaRPr>
            </a:p>
          </p:txBody>
        </p:sp>
        <p:sp>
          <p:nvSpPr>
            <p:cNvPr id="7312" name="Rectangle 144"/>
            <p:cNvSpPr>
              <a:spLocks noChangeArrowheads="1"/>
            </p:cNvSpPr>
            <p:nvPr/>
          </p:nvSpPr>
          <p:spPr bwMode="auto">
            <a:xfrm>
              <a:off x="2837" y="2007"/>
              <a:ext cx="55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Flexibility in Timing</a:t>
              </a:r>
              <a:endParaRPr lang="en-US" sz="1765" dirty="0">
                <a:latin typeface="Arial" pitchFamily="34" charset="0"/>
              </a:endParaRPr>
            </a:p>
          </p:txBody>
        </p:sp>
        <p:sp>
          <p:nvSpPr>
            <p:cNvPr id="7313" name="Rectangle 145"/>
            <p:cNvSpPr>
              <a:spLocks noChangeArrowheads="1"/>
            </p:cNvSpPr>
            <p:nvPr/>
          </p:nvSpPr>
          <p:spPr bwMode="auto">
            <a:xfrm>
              <a:off x="3638" y="2007"/>
              <a:ext cx="48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Limited flexibility</a:t>
              </a:r>
              <a:endParaRPr lang="en-US" sz="1765" dirty="0">
                <a:latin typeface="Arial" pitchFamily="34" charset="0"/>
              </a:endParaRPr>
            </a:p>
          </p:txBody>
        </p:sp>
        <p:sp>
          <p:nvSpPr>
            <p:cNvPr id="7314" name="Rectangle 146"/>
            <p:cNvSpPr>
              <a:spLocks noChangeArrowheads="1"/>
            </p:cNvSpPr>
            <p:nvPr/>
          </p:nvSpPr>
          <p:spPr bwMode="auto">
            <a:xfrm>
              <a:off x="4451" y="2007"/>
              <a:ext cx="78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Greatest flexibility in timing</a:t>
              </a:r>
              <a:endParaRPr lang="en-US" sz="1765" dirty="0">
                <a:latin typeface="Arial" pitchFamily="34" charset="0"/>
              </a:endParaRPr>
            </a:p>
          </p:txBody>
        </p:sp>
        <p:sp>
          <p:nvSpPr>
            <p:cNvPr id="7315" name="Rectangle 147"/>
            <p:cNvSpPr>
              <a:spLocks noChangeArrowheads="1"/>
            </p:cNvSpPr>
            <p:nvPr/>
          </p:nvSpPr>
          <p:spPr bwMode="auto">
            <a:xfrm>
              <a:off x="2837" y="2177"/>
              <a:ext cx="63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Fine Tuning Structure</a:t>
              </a:r>
              <a:endParaRPr lang="en-US" sz="1765" dirty="0">
                <a:latin typeface="Arial" pitchFamily="34" charset="0"/>
              </a:endParaRPr>
            </a:p>
          </p:txBody>
        </p:sp>
        <p:sp>
          <p:nvSpPr>
            <p:cNvPr id="7316" name="Rectangle 148"/>
            <p:cNvSpPr>
              <a:spLocks noChangeArrowheads="1"/>
            </p:cNvSpPr>
            <p:nvPr/>
          </p:nvSpPr>
          <p:spPr bwMode="auto">
            <a:xfrm>
              <a:off x="3638" y="2136"/>
              <a:ext cx="7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Limited options given to </a:t>
              </a:r>
              <a:endParaRPr lang="en-US" sz="1765" dirty="0">
                <a:latin typeface="Arial" pitchFamily="34" charset="0"/>
              </a:endParaRPr>
            </a:p>
          </p:txBody>
        </p:sp>
        <p:sp>
          <p:nvSpPr>
            <p:cNvPr id="7317" name="Rectangle 149"/>
            <p:cNvSpPr>
              <a:spLocks noChangeArrowheads="1"/>
            </p:cNvSpPr>
            <p:nvPr/>
          </p:nvSpPr>
          <p:spPr bwMode="auto">
            <a:xfrm>
              <a:off x="3638" y="2218"/>
              <a:ext cx="21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bidders</a:t>
              </a:r>
              <a:endParaRPr lang="en-US" sz="1765" dirty="0">
                <a:latin typeface="Arial" pitchFamily="34" charset="0"/>
              </a:endParaRPr>
            </a:p>
          </p:txBody>
        </p:sp>
        <p:sp>
          <p:nvSpPr>
            <p:cNvPr id="7318" name="Rectangle 150"/>
            <p:cNvSpPr>
              <a:spLocks noChangeArrowheads="1"/>
            </p:cNvSpPr>
            <p:nvPr/>
          </p:nvSpPr>
          <p:spPr bwMode="auto">
            <a:xfrm>
              <a:off x="4451" y="2177"/>
              <a:ext cx="80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Unlimited ability to fine tune</a:t>
              </a:r>
              <a:endParaRPr lang="en-US" sz="1765" dirty="0">
                <a:latin typeface="Arial" pitchFamily="34" charset="0"/>
              </a:endParaRPr>
            </a:p>
          </p:txBody>
        </p:sp>
        <p:sp>
          <p:nvSpPr>
            <p:cNvPr id="7319" name="Rectangle 151"/>
            <p:cNvSpPr>
              <a:spLocks noChangeArrowheads="1"/>
            </p:cNvSpPr>
            <p:nvPr/>
          </p:nvSpPr>
          <p:spPr bwMode="auto">
            <a:xfrm>
              <a:off x="2837" y="2517"/>
              <a:ext cx="40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Gross Spread</a:t>
              </a:r>
              <a:endParaRPr lang="en-US" sz="1765" dirty="0">
                <a:latin typeface="Arial" pitchFamily="34" charset="0"/>
              </a:endParaRPr>
            </a:p>
          </p:txBody>
        </p:sp>
        <p:sp>
          <p:nvSpPr>
            <p:cNvPr id="7320" name="Rectangle 152"/>
            <p:cNvSpPr>
              <a:spLocks noChangeArrowheads="1"/>
            </p:cNvSpPr>
            <p:nvPr/>
          </p:nvSpPr>
          <p:spPr bwMode="auto">
            <a:xfrm>
              <a:off x="3638" y="2435"/>
              <a:ext cx="77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Historically, spreads have </a:t>
              </a:r>
              <a:endParaRPr lang="en-US" sz="1765" dirty="0">
                <a:latin typeface="Arial" pitchFamily="34" charset="0"/>
              </a:endParaRPr>
            </a:p>
          </p:txBody>
        </p:sp>
        <p:sp>
          <p:nvSpPr>
            <p:cNvPr id="7321" name="Rectangle 153"/>
            <p:cNvSpPr>
              <a:spLocks noChangeArrowheads="1"/>
            </p:cNvSpPr>
            <p:nvPr/>
          </p:nvSpPr>
          <p:spPr bwMode="auto">
            <a:xfrm>
              <a:off x="3638" y="2517"/>
              <a:ext cx="78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been lower for competitive </a:t>
              </a:r>
              <a:endParaRPr lang="en-US" sz="1765" dirty="0">
                <a:latin typeface="Arial" pitchFamily="34" charset="0"/>
              </a:endParaRPr>
            </a:p>
          </p:txBody>
        </p:sp>
        <p:sp>
          <p:nvSpPr>
            <p:cNvPr id="7322" name="Rectangle 154"/>
            <p:cNvSpPr>
              <a:spLocks noChangeArrowheads="1"/>
            </p:cNvSpPr>
            <p:nvPr/>
          </p:nvSpPr>
          <p:spPr bwMode="auto">
            <a:xfrm>
              <a:off x="3638" y="2598"/>
              <a:ext cx="15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sales</a:t>
              </a:r>
              <a:endParaRPr lang="en-US" sz="1765" dirty="0">
                <a:latin typeface="Arial" pitchFamily="34" charset="0"/>
              </a:endParaRPr>
            </a:p>
          </p:txBody>
        </p:sp>
        <p:sp>
          <p:nvSpPr>
            <p:cNvPr id="7323" name="Rectangle 155"/>
            <p:cNvSpPr>
              <a:spLocks noChangeArrowheads="1"/>
            </p:cNvSpPr>
            <p:nvPr/>
          </p:nvSpPr>
          <p:spPr bwMode="auto">
            <a:xfrm>
              <a:off x="4451" y="2395"/>
              <a:ext cx="581"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Recent data shows </a:t>
              </a:r>
              <a:endParaRPr lang="en-US" sz="1765" dirty="0">
                <a:latin typeface="Arial" pitchFamily="34" charset="0"/>
              </a:endParaRPr>
            </a:p>
          </p:txBody>
        </p:sp>
        <p:sp>
          <p:nvSpPr>
            <p:cNvPr id="7324" name="Rectangle 156"/>
            <p:cNvSpPr>
              <a:spLocks noChangeArrowheads="1"/>
            </p:cNvSpPr>
            <p:nvPr/>
          </p:nvSpPr>
          <p:spPr bwMode="auto">
            <a:xfrm>
              <a:off x="4451" y="2476"/>
              <a:ext cx="73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negotiated deals to have </a:t>
              </a:r>
              <a:endParaRPr lang="en-US" sz="1765" dirty="0">
                <a:latin typeface="Arial" pitchFamily="34" charset="0"/>
              </a:endParaRPr>
            </a:p>
          </p:txBody>
        </p:sp>
        <p:sp>
          <p:nvSpPr>
            <p:cNvPr id="7325" name="Rectangle 157"/>
            <p:cNvSpPr>
              <a:spLocks noChangeArrowheads="1"/>
            </p:cNvSpPr>
            <p:nvPr/>
          </p:nvSpPr>
          <p:spPr bwMode="auto">
            <a:xfrm>
              <a:off x="4451" y="2557"/>
              <a:ext cx="71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equal or higher spreads </a:t>
              </a:r>
              <a:endParaRPr lang="en-US" sz="1765" dirty="0">
                <a:latin typeface="Arial" pitchFamily="34" charset="0"/>
              </a:endParaRPr>
            </a:p>
          </p:txBody>
        </p:sp>
        <p:sp>
          <p:nvSpPr>
            <p:cNvPr id="7326" name="Rectangle 158"/>
            <p:cNvSpPr>
              <a:spLocks noChangeArrowheads="1"/>
            </p:cNvSpPr>
            <p:nvPr/>
          </p:nvSpPr>
          <p:spPr bwMode="auto">
            <a:xfrm>
              <a:off x="4451" y="2639"/>
              <a:ext cx="65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than competitive sales</a:t>
              </a:r>
              <a:endParaRPr lang="en-US" sz="1765" dirty="0">
                <a:latin typeface="Arial" pitchFamily="34" charset="0"/>
              </a:endParaRPr>
            </a:p>
          </p:txBody>
        </p:sp>
        <p:sp>
          <p:nvSpPr>
            <p:cNvPr id="7327" name="Rectangle 159"/>
            <p:cNvSpPr>
              <a:spLocks noChangeArrowheads="1"/>
            </p:cNvSpPr>
            <p:nvPr/>
          </p:nvSpPr>
          <p:spPr bwMode="auto">
            <a:xfrm>
              <a:off x="2837" y="2811"/>
              <a:ext cx="37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Interest Rate</a:t>
              </a:r>
              <a:endParaRPr lang="en-US" sz="1765" dirty="0">
                <a:latin typeface="Arial" pitchFamily="34" charset="0"/>
              </a:endParaRPr>
            </a:p>
          </p:txBody>
        </p:sp>
        <p:sp>
          <p:nvSpPr>
            <p:cNvPr id="7328" name="Rectangle 160"/>
            <p:cNvSpPr>
              <a:spLocks noChangeArrowheads="1"/>
            </p:cNvSpPr>
            <p:nvPr/>
          </p:nvSpPr>
          <p:spPr bwMode="auto">
            <a:xfrm>
              <a:off x="3638" y="2729"/>
              <a:ext cx="72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Highest market price for </a:t>
              </a:r>
              <a:endParaRPr lang="en-US" sz="1765" dirty="0">
                <a:latin typeface="Arial" pitchFamily="34" charset="0"/>
              </a:endParaRPr>
            </a:p>
          </p:txBody>
        </p:sp>
        <p:sp>
          <p:nvSpPr>
            <p:cNvPr id="7329" name="Rectangle 161"/>
            <p:cNvSpPr>
              <a:spLocks noChangeArrowheads="1"/>
            </p:cNvSpPr>
            <p:nvPr/>
          </p:nvSpPr>
          <p:spPr bwMode="auto">
            <a:xfrm>
              <a:off x="3638" y="2810"/>
              <a:ext cx="77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commodity offered on day </a:t>
              </a:r>
              <a:endParaRPr lang="en-US" sz="1765" dirty="0">
                <a:latin typeface="Arial" pitchFamily="34" charset="0"/>
              </a:endParaRPr>
            </a:p>
          </p:txBody>
        </p:sp>
        <p:sp>
          <p:nvSpPr>
            <p:cNvPr id="7330" name="Rectangle 162"/>
            <p:cNvSpPr>
              <a:spLocks noChangeArrowheads="1"/>
            </p:cNvSpPr>
            <p:nvPr/>
          </p:nvSpPr>
          <p:spPr bwMode="auto">
            <a:xfrm>
              <a:off x="3638" y="2892"/>
              <a:ext cx="19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of sale</a:t>
              </a:r>
              <a:endParaRPr lang="en-US" sz="1765" dirty="0">
                <a:latin typeface="Arial" pitchFamily="34" charset="0"/>
              </a:endParaRPr>
            </a:p>
          </p:txBody>
        </p:sp>
        <p:sp>
          <p:nvSpPr>
            <p:cNvPr id="7331" name="Rectangle 163"/>
            <p:cNvSpPr>
              <a:spLocks noChangeArrowheads="1"/>
            </p:cNvSpPr>
            <p:nvPr/>
          </p:nvSpPr>
          <p:spPr bwMode="auto">
            <a:xfrm>
              <a:off x="4451" y="2770"/>
              <a:ext cx="79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Best match of product with </a:t>
              </a:r>
              <a:endParaRPr lang="en-US" sz="1765" dirty="0">
                <a:latin typeface="Arial" pitchFamily="34" charset="0"/>
              </a:endParaRPr>
            </a:p>
          </p:txBody>
        </p:sp>
        <p:sp>
          <p:nvSpPr>
            <p:cNvPr id="7332" name="Rectangle 164"/>
            <p:cNvSpPr>
              <a:spLocks noChangeArrowheads="1"/>
            </p:cNvSpPr>
            <p:nvPr/>
          </p:nvSpPr>
          <p:spPr bwMode="auto">
            <a:xfrm>
              <a:off x="4451" y="2851"/>
              <a:ext cx="72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specific investor demand</a:t>
              </a:r>
              <a:endParaRPr lang="en-US" sz="1765" dirty="0">
                <a:latin typeface="Arial" pitchFamily="34" charset="0"/>
              </a:endParaRPr>
            </a:p>
          </p:txBody>
        </p:sp>
        <p:sp>
          <p:nvSpPr>
            <p:cNvPr id="7333" name="Rectangle 165"/>
            <p:cNvSpPr>
              <a:spLocks noChangeArrowheads="1"/>
            </p:cNvSpPr>
            <p:nvPr/>
          </p:nvSpPr>
          <p:spPr bwMode="auto">
            <a:xfrm>
              <a:off x="2837" y="3274"/>
              <a:ext cx="59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Resolution/Structure</a:t>
              </a:r>
              <a:endParaRPr lang="en-US" sz="1765" dirty="0">
                <a:latin typeface="Arial" pitchFamily="34" charset="0"/>
              </a:endParaRPr>
            </a:p>
          </p:txBody>
        </p:sp>
        <p:sp>
          <p:nvSpPr>
            <p:cNvPr id="7334" name="Rectangle 166"/>
            <p:cNvSpPr>
              <a:spLocks noChangeArrowheads="1"/>
            </p:cNvSpPr>
            <p:nvPr/>
          </p:nvSpPr>
          <p:spPr bwMode="auto">
            <a:xfrm>
              <a:off x="3638" y="3233"/>
              <a:ext cx="68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Issuer determines own </a:t>
              </a:r>
              <a:endParaRPr lang="en-US" sz="1765" dirty="0">
                <a:latin typeface="Arial" pitchFamily="34" charset="0"/>
              </a:endParaRPr>
            </a:p>
          </p:txBody>
        </p:sp>
        <p:sp>
          <p:nvSpPr>
            <p:cNvPr id="7335" name="Rectangle 167"/>
            <p:cNvSpPr>
              <a:spLocks noChangeArrowheads="1"/>
            </p:cNvSpPr>
            <p:nvPr/>
          </p:nvSpPr>
          <p:spPr bwMode="auto">
            <a:xfrm>
              <a:off x="3638" y="3315"/>
              <a:ext cx="71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preference for managing</a:t>
              </a:r>
              <a:endParaRPr lang="en-US" sz="1765" dirty="0">
                <a:latin typeface="Arial" pitchFamily="34" charset="0"/>
              </a:endParaRPr>
            </a:p>
          </p:txBody>
        </p:sp>
        <p:sp>
          <p:nvSpPr>
            <p:cNvPr id="7336" name="Rectangle 168"/>
            <p:cNvSpPr>
              <a:spLocks noChangeArrowheads="1"/>
            </p:cNvSpPr>
            <p:nvPr/>
          </p:nvSpPr>
          <p:spPr bwMode="auto">
            <a:xfrm>
              <a:off x="4451" y="3071"/>
              <a:ext cx="62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Professional banking </a:t>
              </a:r>
              <a:endParaRPr lang="en-US" sz="1765" dirty="0">
                <a:latin typeface="Arial" pitchFamily="34" charset="0"/>
              </a:endParaRPr>
            </a:p>
          </p:txBody>
        </p:sp>
        <p:sp>
          <p:nvSpPr>
            <p:cNvPr id="7337" name="Rectangle 169"/>
            <p:cNvSpPr>
              <a:spLocks noChangeArrowheads="1"/>
            </p:cNvSpPr>
            <p:nvPr/>
          </p:nvSpPr>
          <p:spPr bwMode="auto">
            <a:xfrm>
              <a:off x="4451" y="3152"/>
              <a:ext cx="71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support and more direct </a:t>
              </a:r>
              <a:endParaRPr lang="en-US" sz="1765" dirty="0">
                <a:latin typeface="Arial" pitchFamily="34" charset="0"/>
              </a:endParaRPr>
            </a:p>
          </p:txBody>
        </p:sp>
        <p:sp>
          <p:nvSpPr>
            <p:cNvPr id="7338" name="Rectangle 170"/>
            <p:cNvSpPr>
              <a:spLocks noChangeArrowheads="1"/>
            </p:cNvSpPr>
            <p:nvPr/>
          </p:nvSpPr>
          <p:spPr bwMode="auto">
            <a:xfrm>
              <a:off x="4451" y="3233"/>
              <a:ext cx="53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marketing input in </a:t>
              </a:r>
              <a:endParaRPr lang="en-US" sz="1765" dirty="0">
                <a:latin typeface="Arial" pitchFamily="34" charset="0"/>
              </a:endParaRPr>
            </a:p>
          </p:txBody>
        </p:sp>
        <p:sp>
          <p:nvSpPr>
            <p:cNvPr id="7339" name="Rectangle 171"/>
            <p:cNvSpPr>
              <a:spLocks noChangeArrowheads="1"/>
            </p:cNvSpPr>
            <p:nvPr/>
          </p:nvSpPr>
          <p:spPr bwMode="auto">
            <a:xfrm>
              <a:off x="4451" y="3315"/>
              <a:ext cx="64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balancing security for </a:t>
              </a:r>
              <a:endParaRPr lang="en-US" sz="1765" dirty="0">
                <a:latin typeface="Arial" pitchFamily="34" charset="0"/>
              </a:endParaRPr>
            </a:p>
          </p:txBody>
        </p:sp>
        <p:sp>
          <p:nvSpPr>
            <p:cNvPr id="7340" name="Rectangle 172"/>
            <p:cNvSpPr>
              <a:spLocks noChangeArrowheads="1"/>
            </p:cNvSpPr>
            <p:nvPr/>
          </p:nvSpPr>
          <p:spPr bwMode="auto">
            <a:xfrm>
              <a:off x="4451" y="3396"/>
              <a:ext cx="71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investor vs. flexibility for </a:t>
              </a:r>
              <a:endParaRPr lang="en-US" sz="1765" dirty="0">
                <a:latin typeface="Arial" pitchFamily="34" charset="0"/>
              </a:endParaRPr>
            </a:p>
          </p:txBody>
        </p:sp>
        <p:sp>
          <p:nvSpPr>
            <p:cNvPr id="7341" name="Rectangle 173"/>
            <p:cNvSpPr>
              <a:spLocks noChangeArrowheads="1"/>
            </p:cNvSpPr>
            <p:nvPr/>
          </p:nvSpPr>
          <p:spPr bwMode="auto">
            <a:xfrm>
              <a:off x="4451" y="3478"/>
              <a:ext cx="17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issuer</a:t>
              </a:r>
              <a:endParaRPr lang="en-US" sz="1765" dirty="0">
                <a:latin typeface="Arial" pitchFamily="34" charset="0"/>
              </a:endParaRPr>
            </a:p>
          </p:txBody>
        </p:sp>
        <p:sp>
          <p:nvSpPr>
            <p:cNvPr id="7342" name="Rectangle 174"/>
            <p:cNvSpPr>
              <a:spLocks noChangeArrowheads="1"/>
            </p:cNvSpPr>
            <p:nvPr/>
          </p:nvSpPr>
          <p:spPr bwMode="auto">
            <a:xfrm>
              <a:off x="2837" y="3692"/>
              <a:ext cx="30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i="1" dirty="0">
                  <a:solidFill>
                    <a:srgbClr val="000000"/>
                  </a:solidFill>
                  <a:latin typeface="Arial" pitchFamily="34" charset="0"/>
                </a:rPr>
                <a:t>Disclosure</a:t>
              </a:r>
              <a:endParaRPr lang="en-US" sz="1765" dirty="0">
                <a:latin typeface="Arial" pitchFamily="34" charset="0"/>
              </a:endParaRPr>
            </a:p>
          </p:txBody>
        </p:sp>
        <p:sp>
          <p:nvSpPr>
            <p:cNvPr id="7343" name="Rectangle 175"/>
            <p:cNvSpPr>
              <a:spLocks noChangeArrowheads="1"/>
            </p:cNvSpPr>
            <p:nvPr/>
          </p:nvSpPr>
          <p:spPr bwMode="auto">
            <a:xfrm>
              <a:off x="3638" y="3651"/>
              <a:ext cx="605"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Issuer relies on own </a:t>
              </a:r>
              <a:endParaRPr lang="en-US" sz="1765" dirty="0">
                <a:latin typeface="Arial" pitchFamily="34" charset="0"/>
              </a:endParaRPr>
            </a:p>
          </p:txBody>
        </p:sp>
        <p:sp>
          <p:nvSpPr>
            <p:cNvPr id="7344" name="Rectangle 176"/>
            <p:cNvSpPr>
              <a:spLocks noChangeArrowheads="1"/>
            </p:cNvSpPr>
            <p:nvPr/>
          </p:nvSpPr>
          <p:spPr bwMode="auto">
            <a:xfrm>
              <a:off x="3638" y="3732"/>
              <a:ext cx="560"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program disclosure</a:t>
              </a:r>
              <a:endParaRPr lang="en-US" sz="1765" dirty="0">
                <a:latin typeface="Arial" pitchFamily="34" charset="0"/>
              </a:endParaRPr>
            </a:p>
          </p:txBody>
        </p:sp>
        <p:sp>
          <p:nvSpPr>
            <p:cNvPr id="7345" name="Rectangle 177"/>
            <p:cNvSpPr>
              <a:spLocks noChangeArrowheads="1"/>
            </p:cNvSpPr>
            <p:nvPr/>
          </p:nvSpPr>
          <p:spPr bwMode="auto">
            <a:xfrm>
              <a:off x="4451" y="3610"/>
              <a:ext cx="65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Underwriters’ counsel </a:t>
              </a:r>
              <a:endParaRPr lang="en-US" sz="1765" dirty="0">
                <a:latin typeface="Arial" pitchFamily="34" charset="0"/>
              </a:endParaRPr>
            </a:p>
          </p:txBody>
        </p:sp>
        <p:sp>
          <p:nvSpPr>
            <p:cNvPr id="7346" name="Rectangle 178"/>
            <p:cNvSpPr>
              <a:spLocks noChangeArrowheads="1"/>
            </p:cNvSpPr>
            <p:nvPr/>
          </p:nvSpPr>
          <p:spPr bwMode="auto">
            <a:xfrm>
              <a:off x="4451" y="3692"/>
              <a:ext cx="82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assists in the preparation of </a:t>
              </a:r>
              <a:endParaRPr lang="en-US" sz="1765" dirty="0">
                <a:latin typeface="Arial" pitchFamily="34" charset="0"/>
              </a:endParaRPr>
            </a:p>
          </p:txBody>
        </p:sp>
        <p:sp>
          <p:nvSpPr>
            <p:cNvPr id="7347" name="Rectangle 179"/>
            <p:cNvSpPr>
              <a:spLocks noChangeArrowheads="1"/>
            </p:cNvSpPr>
            <p:nvPr/>
          </p:nvSpPr>
          <p:spPr bwMode="auto">
            <a:xfrm>
              <a:off x="4451" y="3773"/>
              <a:ext cx="496"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dirty="0">
                  <a:solidFill>
                    <a:srgbClr val="000000"/>
                  </a:solidFill>
                  <a:latin typeface="Arial" pitchFamily="34" charset="0"/>
                </a:rPr>
                <a:t>official statement</a:t>
              </a:r>
              <a:endParaRPr lang="en-US" sz="1765" dirty="0">
                <a:latin typeface="Arial" pitchFamily="34" charset="0"/>
              </a:endParaRPr>
            </a:p>
          </p:txBody>
        </p:sp>
        <p:sp>
          <p:nvSpPr>
            <p:cNvPr id="7348" name="Rectangle 180"/>
            <p:cNvSpPr>
              <a:spLocks noChangeArrowheads="1"/>
            </p:cNvSpPr>
            <p:nvPr/>
          </p:nvSpPr>
          <p:spPr bwMode="auto">
            <a:xfrm>
              <a:off x="2837" y="871"/>
              <a:ext cx="312"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Marketing</a:t>
              </a:r>
              <a:endParaRPr lang="en-US" sz="1765" dirty="0">
                <a:latin typeface="Arial" pitchFamily="34" charset="0"/>
              </a:endParaRPr>
            </a:p>
          </p:txBody>
        </p:sp>
        <p:sp>
          <p:nvSpPr>
            <p:cNvPr id="7349" name="Rectangle 181"/>
            <p:cNvSpPr>
              <a:spLocks noChangeArrowheads="1"/>
            </p:cNvSpPr>
            <p:nvPr/>
          </p:nvSpPr>
          <p:spPr bwMode="auto">
            <a:xfrm>
              <a:off x="2837" y="2303"/>
              <a:ext cx="14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Cost</a:t>
              </a:r>
              <a:endParaRPr lang="en-US" sz="1765" dirty="0">
                <a:latin typeface="Arial" pitchFamily="34" charset="0"/>
              </a:endParaRPr>
            </a:p>
          </p:txBody>
        </p:sp>
        <p:sp>
          <p:nvSpPr>
            <p:cNvPr id="7350" name="Rectangle 182"/>
            <p:cNvSpPr>
              <a:spLocks noChangeArrowheads="1"/>
            </p:cNvSpPr>
            <p:nvPr/>
          </p:nvSpPr>
          <p:spPr bwMode="auto">
            <a:xfrm>
              <a:off x="2837" y="2977"/>
              <a:ext cx="36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9010">
                <a:spcAft>
                  <a:spcPct val="0"/>
                </a:spcAft>
              </a:pPr>
              <a:r>
                <a:rPr lang="en-US" sz="794" b="1" dirty="0">
                  <a:solidFill>
                    <a:srgbClr val="000000"/>
                  </a:solidFill>
                  <a:latin typeface="Arial" pitchFamily="34" charset="0"/>
                </a:rPr>
                <a:t>Preparation</a:t>
              </a:r>
              <a:endParaRPr lang="en-US" sz="1765" dirty="0">
                <a:latin typeface="Arial" pitchFamily="34" charset="0"/>
              </a:endParaRPr>
            </a:p>
          </p:txBody>
        </p:sp>
        <p:sp>
          <p:nvSpPr>
            <p:cNvPr id="7351" name="Rectangle 183"/>
            <p:cNvSpPr>
              <a:spLocks noChangeArrowheads="1"/>
            </p:cNvSpPr>
            <p:nvPr/>
          </p:nvSpPr>
          <p:spPr bwMode="auto">
            <a:xfrm>
              <a:off x="2830" y="946"/>
              <a:ext cx="1615"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2" name="Rectangle 184"/>
            <p:cNvSpPr>
              <a:spLocks noChangeArrowheads="1"/>
            </p:cNvSpPr>
            <p:nvPr/>
          </p:nvSpPr>
          <p:spPr bwMode="auto">
            <a:xfrm>
              <a:off x="5262" y="778"/>
              <a:ext cx="12" cy="181"/>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3" name="Rectangle 185"/>
            <p:cNvSpPr>
              <a:spLocks noChangeArrowheads="1"/>
            </p:cNvSpPr>
            <p:nvPr/>
          </p:nvSpPr>
          <p:spPr bwMode="auto">
            <a:xfrm>
              <a:off x="2830" y="1281"/>
              <a:ext cx="1615"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4" name="Rectangle 186"/>
            <p:cNvSpPr>
              <a:spLocks noChangeArrowheads="1"/>
            </p:cNvSpPr>
            <p:nvPr/>
          </p:nvSpPr>
          <p:spPr bwMode="auto">
            <a:xfrm>
              <a:off x="4432" y="959"/>
              <a:ext cx="13" cy="322"/>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5" name="Rectangle 187"/>
            <p:cNvSpPr>
              <a:spLocks noChangeArrowheads="1"/>
            </p:cNvSpPr>
            <p:nvPr/>
          </p:nvSpPr>
          <p:spPr bwMode="auto">
            <a:xfrm>
              <a:off x="2830" y="1617"/>
              <a:ext cx="1615"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6" name="Rectangle 188"/>
            <p:cNvSpPr>
              <a:spLocks noChangeArrowheads="1"/>
            </p:cNvSpPr>
            <p:nvPr/>
          </p:nvSpPr>
          <p:spPr bwMode="auto">
            <a:xfrm>
              <a:off x="4432" y="1294"/>
              <a:ext cx="13" cy="32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7" name="Rectangle 189"/>
            <p:cNvSpPr>
              <a:spLocks noChangeArrowheads="1"/>
            </p:cNvSpPr>
            <p:nvPr/>
          </p:nvSpPr>
          <p:spPr bwMode="auto">
            <a:xfrm>
              <a:off x="5262" y="959"/>
              <a:ext cx="12" cy="658"/>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8" name="Rectangle 190"/>
            <p:cNvSpPr>
              <a:spLocks noChangeArrowheads="1"/>
            </p:cNvSpPr>
            <p:nvPr/>
          </p:nvSpPr>
          <p:spPr bwMode="auto">
            <a:xfrm>
              <a:off x="3620" y="959"/>
              <a:ext cx="12" cy="134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59" name="Rectangle 191"/>
            <p:cNvSpPr>
              <a:spLocks noChangeArrowheads="1"/>
            </p:cNvSpPr>
            <p:nvPr/>
          </p:nvSpPr>
          <p:spPr bwMode="auto">
            <a:xfrm>
              <a:off x="4432" y="1629"/>
              <a:ext cx="13" cy="67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0" name="Rectangle 192"/>
            <p:cNvSpPr>
              <a:spLocks noChangeArrowheads="1"/>
            </p:cNvSpPr>
            <p:nvPr/>
          </p:nvSpPr>
          <p:spPr bwMode="auto">
            <a:xfrm>
              <a:off x="3620" y="2391"/>
              <a:ext cx="12" cy="588"/>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1" name="Rectangle 193"/>
            <p:cNvSpPr>
              <a:spLocks noChangeArrowheads="1"/>
            </p:cNvSpPr>
            <p:nvPr/>
          </p:nvSpPr>
          <p:spPr bwMode="auto">
            <a:xfrm>
              <a:off x="4432" y="2391"/>
              <a:ext cx="13" cy="588"/>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2" name="Rectangle 194"/>
            <p:cNvSpPr>
              <a:spLocks noChangeArrowheads="1"/>
            </p:cNvSpPr>
            <p:nvPr/>
          </p:nvSpPr>
          <p:spPr bwMode="auto">
            <a:xfrm>
              <a:off x="2818" y="778"/>
              <a:ext cx="12" cy="312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3" name="Rectangle 195"/>
            <p:cNvSpPr>
              <a:spLocks noChangeArrowheads="1"/>
            </p:cNvSpPr>
            <p:nvPr/>
          </p:nvSpPr>
          <p:spPr bwMode="auto">
            <a:xfrm>
              <a:off x="5262" y="1617"/>
              <a:ext cx="12" cy="2284"/>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4" name="Rectangle 196"/>
            <p:cNvSpPr>
              <a:spLocks noChangeArrowheads="1"/>
            </p:cNvSpPr>
            <p:nvPr/>
          </p:nvSpPr>
          <p:spPr bwMode="auto">
            <a:xfrm>
              <a:off x="3620" y="3066"/>
              <a:ext cx="12" cy="83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5" name="Rectangle 197"/>
            <p:cNvSpPr>
              <a:spLocks noChangeArrowheads="1"/>
            </p:cNvSpPr>
            <p:nvPr/>
          </p:nvSpPr>
          <p:spPr bwMode="auto">
            <a:xfrm>
              <a:off x="4432" y="3066"/>
              <a:ext cx="13" cy="835"/>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6" name="Rectangle 198"/>
            <p:cNvSpPr>
              <a:spLocks noChangeArrowheads="1"/>
            </p:cNvSpPr>
            <p:nvPr/>
          </p:nvSpPr>
          <p:spPr bwMode="auto">
            <a:xfrm>
              <a:off x="2830" y="859"/>
              <a:ext cx="244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7" name="Rectangle 199"/>
            <p:cNvSpPr>
              <a:spLocks noChangeArrowheads="1"/>
            </p:cNvSpPr>
            <p:nvPr/>
          </p:nvSpPr>
          <p:spPr bwMode="auto">
            <a:xfrm>
              <a:off x="4445" y="946"/>
              <a:ext cx="817"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8" name="Rectangle 200"/>
            <p:cNvSpPr>
              <a:spLocks noChangeArrowheads="1"/>
            </p:cNvSpPr>
            <p:nvPr/>
          </p:nvSpPr>
          <p:spPr bwMode="auto">
            <a:xfrm>
              <a:off x="4445" y="1281"/>
              <a:ext cx="829" cy="13"/>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69" name="Rectangle 201"/>
            <p:cNvSpPr>
              <a:spLocks noChangeArrowheads="1"/>
            </p:cNvSpPr>
            <p:nvPr/>
          </p:nvSpPr>
          <p:spPr bwMode="auto">
            <a:xfrm>
              <a:off x="4445" y="1617"/>
              <a:ext cx="817" cy="12"/>
            </a:xfrm>
            <a:prstGeom prst="rect">
              <a:avLst/>
            </a:prstGeom>
            <a:solidFill>
              <a:schemeClr val="tx1"/>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0" name="Rectangle 202"/>
            <p:cNvSpPr>
              <a:spLocks noChangeArrowheads="1"/>
            </p:cNvSpPr>
            <p:nvPr/>
          </p:nvSpPr>
          <p:spPr bwMode="auto">
            <a:xfrm>
              <a:off x="2830" y="1952"/>
              <a:ext cx="244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1" name="Rectangle 203"/>
            <p:cNvSpPr>
              <a:spLocks noChangeArrowheads="1"/>
            </p:cNvSpPr>
            <p:nvPr/>
          </p:nvSpPr>
          <p:spPr bwMode="auto">
            <a:xfrm>
              <a:off x="2830" y="2121"/>
              <a:ext cx="244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2" name="Rectangle 204"/>
            <p:cNvSpPr>
              <a:spLocks noChangeArrowheads="1"/>
            </p:cNvSpPr>
            <p:nvPr/>
          </p:nvSpPr>
          <p:spPr bwMode="auto">
            <a:xfrm>
              <a:off x="2830" y="2291"/>
              <a:ext cx="244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3" name="Rectangle 205"/>
            <p:cNvSpPr>
              <a:spLocks noChangeArrowheads="1"/>
            </p:cNvSpPr>
            <p:nvPr/>
          </p:nvSpPr>
          <p:spPr bwMode="auto">
            <a:xfrm>
              <a:off x="2830" y="2379"/>
              <a:ext cx="244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4" name="Rectangle 206"/>
            <p:cNvSpPr>
              <a:spLocks noChangeArrowheads="1"/>
            </p:cNvSpPr>
            <p:nvPr/>
          </p:nvSpPr>
          <p:spPr bwMode="auto">
            <a:xfrm>
              <a:off x="2830" y="2714"/>
              <a:ext cx="244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5" name="Rectangle 207"/>
            <p:cNvSpPr>
              <a:spLocks noChangeArrowheads="1"/>
            </p:cNvSpPr>
            <p:nvPr/>
          </p:nvSpPr>
          <p:spPr bwMode="auto">
            <a:xfrm>
              <a:off x="2830" y="2966"/>
              <a:ext cx="244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6" name="Rectangle 208"/>
            <p:cNvSpPr>
              <a:spLocks noChangeArrowheads="1"/>
            </p:cNvSpPr>
            <p:nvPr/>
          </p:nvSpPr>
          <p:spPr bwMode="auto">
            <a:xfrm>
              <a:off x="2830" y="3053"/>
              <a:ext cx="2444" cy="13"/>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7" name="Rectangle 209"/>
            <p:cNvSpPr>
              <a:spLocks noChangeArrowheads="1"/>
            </p:cNvSpPr>
            <p:nvPr/>
          </p:nvSpPr>
          <p:spPr bwMode="auto">
            <a:xfrm>
              <a:off x="2830" y="3554"/>
              <a:ext cx="244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sp>
          <p:nvSpPr>
            <p:cNvPr id="7378" name="Rectangle 210"/>
            <p:cNvSpPr>
              <a:spLocks noChangeArrowheads="1"/>
            </p:cNvSpPr>
            <p:nvPr/>
          </p:nvSpPr>
          <p:spPr bwMode="auto">
            <a:xfrm>
              <a:off x="2830" y="3889"/>
              <a:ext cx="2444" cy="12"/>
            </a:xfrm>
            <a:prstGeom prst="rect">
              <a:avLst/>
            </a:prstGeom>
            <a:solidFill>
              <a:srgbClr val="000000"/>
            </a:solidFill>
            <a:ln w="9525">
              <a:noFill/>
              <a:miter lim="800000"/>
              <a:headEnd/>
              <a:tailEnd/>
            </a:ln>
          </p:spPr>
          <p:txBody>
            <a:bodyPr vert="horz" wrap="square" lIns="80682" tIns="40341" rIns="80682" bIns="40341" numCol="1" anchor="t" anchorCtr="0" compatLnSpc="1">
              <a:prstTxWarp prst="textNoShape">
                <a:avLst/>
              </a:prstTxWarp>
            </a:bodyPr>
            <a:lstStyle/>
            <a:p>
              <a:endParaRPr lang="en-US" sz="1588" dirty="0"/>
            </a:p>
          </p:txBody>
        </p:sp>
      </p:grpSp>
      <p:sp>
        <p:nvSpPr>
          <p:cNvPr id="209" name="Title 3"/>
          <p:cNvSpPr txBox="1">
            <a:spLocks/>
          </p:cNvSpPr>
          <p:nvPr/>
        </p:nvSpPr>
        <p:spPr>
          <a:xfrm>
            <a:off x="595418" y="898101"/>
            <a:ext cx="7474706" cy="371538"/>
          </a:xfrm>
          <a:prstGeom prst="rect">
            <a:avLst/>
          </a:prstGeom>
        </p:spPr>
        <p:txBody>
          <a:bodyPr lIns="0" tIns="0" rIns="0" bIns="0"/>
          <a:lstStyle/>
          <a:p>
            <a:pPr defTabSz="899320" eaLnBrk="0" fontAlgn="base" hangingPunct="0">
              <a:spcBef>
                <a:spcPct val="0"/>
              </a:spcBef>
              <a:spcAft>
                <a:spcPct val="0"/>
              </a:spcAft>
              <a:defRPr/>
            </a:pPr>
            <a:r>
              <a:rPr lang="en-US" b="1" dirty="0">
                <a:solidFill>
                  <a:schemeClr val="tx2"/>
                </a:solidFill>
                <a:latin typeface="Arial" charset="0"/>
                <a:cs typeface="Arial" charset="0"/>
              </a:rPr>
              <a:t>Determination of Type of Bond Sale—Competitive vs. Negotiated </a:t>
            </a:r>
          </a:p>
        </p:txBody>
      </p:sp>
    </p:spTree>
  </p:cSld>
  <p:clrMapOvr>
    <a:masterClrMapping/>
  </p:clrMapOvr>
  <p:transition spd="med"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30821" y="940290"/>
            <a:ext cx="7474706" cy="371538"/>
          </a:xfrm>
          <a:prstGeom prst="rect">
            <a:avLst/>
          </a:prstGeom>
        </p:spPr>
        <p:txBody>
          <a:bodyPr lIns="0" tIns="0" rIns="0" bIns="0"/>
          <a:lstStyle/>
          <a:p>
            <a:pPr defTabSz="899320">
              <a:spcAft>
                <a:spcPct val="0"/>
              </a:spcAft>
              <a:defRPr/>
            </a:pPr>
            <a:r>
              <a:rPr lang="en-US" b="1" dirty="0">
                <a:solidFill>
                  <a:schemeClr val="tx2"/>
                </a:solidFill>
                <a:latin typeface="Arial" charset="0"/>
                <a:cs typeface="Arial" charset="0"/>
              </a:rPr>
              <a:t>Credit Ratings and Cost of Borrowing—Credit Spreads</a:t>
            </a:r>
            <a:endParaRPr lang="en-US" b="1" dirty="0">
              <a:solidFill>
                <a:srgbClr val="00B050"/>
              </a:solidFill>
              <a:latin typeface="Arial" charset="0"/>
              <a:cs typeface="Arial" charset="0"/>
            </a:endParaRPr>
          </a:p>
        </p:txBody>
      </p:sp>
      <p:sp>
        <p:nvSpPr>
          <p:cNvPr id="7" name="TextBox 6"/>
          <p:cNvSpPr txBox="1"/>
          <p:nvPr/>
        </p:nvSpPr>
        <p:spPr>
          <a:xfrm>
            <a:off x="988617" y="5667930"/>
            <a:ext cx="5169082" cy="499560"/>
          </a:xfrm>
          <a:prstGeom prst="rect">
            <a:avLst/>
          </a:prstGeom>
          <a:noFill/>
        </p:spPr>
        <p:txBody>
          <a:bodyPr wrap="square" rtlCol="0">
            <a:spAutoFit/>
          </a:bodyPr>
          <a:lstStyle/>
          <a:p>
            <a:pPr>
              <a:buNone/>
            </a:pPr>
            <a:r>
              <a:rPr lang="en-US" sz="882" dirty="0"/>
              <a:t>Present as of 7/19/24</a:t>
            </a:r>
          </a:p>
          <a:p>
            <a:pPr>
              <a:buNone/>
            </a:pPr>
            <a:r>
              <a:rPr lang="en-US" sz="882" dirty="0"/>
              <a:t>Ten Year Maturity</a:t>
            </a:r>
          </a:p>
          <a:p>
            <a:pPr>
              <a:buNone/>
            </a:pPr>
            <a:r>
              <a:rPr lang="en-US" sz="882" dirty="0"/>
              <a:t>BVAL Indices</a:t>
            </a:r>
          </a:p>
        </p:txBody>
      </p:sp>
      <p:pic>
        <p:nvPicPr>
          <p:cNvPr id="2" name="Picture 1">
            <a:extLst>
              <a:ext uri="{FF2B5EF4-FFF2-40B4-BE49-F238E27FC236}">
                <a16:creationId xmlns:a16="http://schemas.microsoft.com/office/drawing/2014/main" id="{F499DAE7-CC05-5824-3EAF-029E05895906}"/>
              </a:ext>
            </a:extLst>
          </p:cNvPr>
          <p:cNvPicPr>
            <a:picLocks noChangeAspect="1"/>
          </p:cNvPicPr>
          <p:nvPr/>
        </p:nvPicPr>
        <p:blipFill>
          <a:blip r:embed="rId3"/>
          <a:stretch>
            <a:fillRect/>
          </a:stretch>
        </p:blipFill>
        <p:spPr>
          <a:xfrm>
            <a:off x="986487" y="1541614"/>
            <a:ext cx="7168896" cy="4126316"/>
          </a:xfrm>
          <a:prstGeom prst="rect">
            <a:avLst/>
          </a:prstGeom>
        </p:spPr>
      </p:pic>
    </p:spTree>
    <p:extLst>
      <p:ext uri="{BB962C8B-B14F-4D97-AF65-F5344CB8AC3E}">
        <p14:creationId xmlns:p14="http://schemas.microsoft.com/office/powerpoint/2010/main" val="30261142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485" y="1006088"/>
            <a:ext cx="7886700" cy="256224"/>
          </a:xfrm>
        </p:spPr>
        <p:txBody>
          <a:bodyPr/>
          <a:lstStyle/>
          <a:p>
            <a:r>
              <a:rPr lang="en-US" dirty="0"/>
              <a:t>Basic Terminology</a:t>
            </a:r>
          </a:p>
        </p:txBody>
      </p:sp>
      <p:sp>
        <p:nvSpPr>
          <p:cNvPr id="2" name="Content Placeholder 1"/>
          <p:cNvSpPr>
            <a:spLocks noGrp="1"/>
          </p:cNvSpPr>
          <p:nvPr>
            <p:ph type="body" sz="quarter" idx="12"/>
          </p:nvPr>
        </p:nvSpPr>
        <p:spPr>
          <a:xfrm>
            <a:off x="451485" y="1447800"/>
            <a:ext cx="8102600" cy="5410200"/>
          </a:xfrm>
        </p:spPr>
        <p:txBody>
          <a:bodyPr>
            <a:noAutofit/>
          </a:bodyPr>
          <a:lstStyle/>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Bond </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Evidence of a loan</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Buyer of the Bond is the lender or investor</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Seller of the Bond is the borrower or the issuer or the obligor</a:t>
            </a:r>
          </a:p>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Principal or Face Amount or Par Amount</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Amount of loan</a:t>
            </a:r>
          </a:p>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Maturity date</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Repayment date of loan – may be spread across multiple years</a:t>
            </a:r>
          </a:p>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Nominal or Coupon rate</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Interest rate paid periodically on the loan</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Usually expressed as a percentage of par amount</a:t>
            </a:r>
          </a:p>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Price</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Amount a lender will lend in consideration of future receipt of principal and interest payments</a:t>
            </a:r>
          </a:p>
          <a:p>
            <a:pPr marL="233363" lvl="1" indent="-233363" defTabSz="1019175" fontAlgn="base">
              <a:lnSpc>
                <a:spcPct val="100000"/>
              </a:lnSpc>
              <a:spcBef>
                <a:spcPts val="0"/>
              </a:spcBef>
              <a:spcAft>
                <a:spcPts val="900"/>
              </a:spcAft>
              <a:buSzPct val="100000"/>
              <a:buFont typeface="Wingdings 2" panose="05020102010507070707" pitchFamily="18" charset="2"/>
              <a:buChar char="Ã"/>
              <a:tabLst>
                <a:tab pos="3657600" algn="l"/>
              </a:tabLst>
              <a:defRPr/>
            </a:pPr>
            <a:r>
              <a:rPr lang="en-US" sz="1400" b="1" dirty="0">
                <a:solidFill>
                  <a:schemeClr val="accent2"/>
                </a:solidFill>
                <a:latin typeface="Arial" panose="020B0604020202020204" pitchFamily="34" charset="0"/>
                <a:ea typeface="+mn-ea"/>
                <a:cs typeface="Arial" panose="020B0604020202020204" pitchFamily="34" charset="0"/>
              </a:rPr>
              <a:t> Yield</a:t>
            </a:r>
          </a:p>
          <a:p>
            <a:pPr marL="457200" lvl="1" indent="-171450" defTabSz="1019175" fontAlgn="base">
              <a:lnSpc>
                <a:spcPct val="100000"/>
              </a:lnSpc>
              <a:spcBef>
                <a:spcPts val="0"/>
              </a:spcBef>
              <a:spcAft>
                <a:spcPts val="900"/>
              </a:spcAft>
              <a:buClrTx/>
              <a:buSzPct val="100000"/>
              <a:buFont typeface="Arial" panose="020B0604020202020204" pitchFamily="34" charset="0"/>
              <a:buChar char="–"/>
              <a:tabLst>
                <a:tab pos="3657600" algn="l"/>
              </a:tabLst>
              <a:defRPr/>
            </a:pPr>
            <a:r>
              <a:rPr lang="en-US" sz="1150" dirty="0">
                <a:solidFill>
                  <a:schemeClr val="tx1"/>
                </a:solidFill>
                <a:latin typeface="Arial" panose="020B0604020202020204" pitchFamily="34" charset="0"/>
                <a:cs typeface="Arial" panose="020B0604020202020204" pitchFamily="34" charset="0"/>
              </a:rPr>
              <a:t>Single rate that sets the PV of the future principal and interest payments equal to the initial price </a:t>
            </a:r>
          </a:p>
          <a:p>
            <a:pPr>
              <a:lnSpc>
                <a:spcPct val="100000"/>
              </a:lnSpc>
            </a:pPr>
            <a:endParaRPr lang="en-US" dirty="0"/>
          </a:p>
        </p:txBody>
      </p:sp>
    </p:spTree>
    <p:extLst>
      <p:ext uri="{BB962C8B-B14F-4D97-AF65-F5344CB8AC3E}">
        <p14:creationId xmlns:p14="http://schemas.microsoft.com/office/powerpoint/2010/main" val="1872572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Links</a:t>
            </a:r>
          </a:p>
        </p:txBody>
      </p:sp>
      <p:sp>
        <p:nvSpPr>
          <p:cNvPr id="3" name="Text Placeholder 2"/>
          <p:cNvSpPr>
            <a:spLocks noGrp="1"/>
          </p:cNvSpPr>
          <p:nvPr>
            <p:ph type="body" idx="4294967295"/>
          </p:nvPr>
        </p:nvSpPr>
        <p:spPr>
          <a:xfrm>
            <a:off x="451485" y="1438175"/>
            <a:ext cx="8147050" cy="5167440"/>
          </a:xfrm>
        </p:spPr>
        <p:txBody>
          <a:bodyPr/>
          <a:lstStyle/>
          <a:p>
            <a:r>
              <a:rPr lang="en-US" sz="1400" dirty="0">
                <a:latin typeface="Soleil" panose="02000503030000020004" pitchFamily="50" charset="0"/>
              </a:rPr>
              <a:t>Internal Revenue Service</a:t>
            </a:r>
            <a:br>
              <a:rPr lang="en-US" sz="1400" dirty="0">
                <a:latin typeface="Soleil" panose="02000503030000020004" pitchFamily="50" charset="0"/>
              </a:rPr>
            </a:br>
            <a:r>
              <a:rPr lang="en-US" sz="1400" dirty="0">
                <a:latin typeface="Soleil" panose="02000503030000020004" pitchFamily="50" charset="0"/>
              </a:rPr>
              <a:t>(</a:t>
            </a:r>
            <a:r>
              <a:rPr lang="en-US" sz="1400" dirty="0">
                <a:solidFill>
                  <a:schemeClr val="accent2"/>
                </a:solidFill>
                <a:latin typeface="Soleil" panose="02000503030000020004" pitchFamily="50" charset="0"/>
              </a:rPr>
              <a:t>https://www.irs.gov/tax-exempt-bonds/teb-post-issuance-compliance-some-basic-concepts)</a:t>
            </a:r>
          </a:p>
          <a:p>
            <a:r>
              <a:rPr lang="en-US" sz="1400" dirty="0">
                <a:latin typeface="Soleil" panose="02000503030000020004" pitchFamily="50" charset="0"/>
              </a:rPr>
              <a:t>Municipal Securities Rulemaking Board</a:t>
            </a:r>
            <a:br>
              <a:rPr lang="en-US" sz="1400" dirty="0">
                <a:latin typeface="Soleil" panose="02000503030000020004" pitchFamily="50" charset="0"/>
              </a:rPr>
            </a:br>
            <a:r>
              <a:rPr lang="en-US" sz="1400" dirty="0">
                <a:latin typeface="Soleil" panose="02000503030000020004" pitchFamily="50" charset="0"/>
              </a:rPr>
              <a:t>(</a:t>
            </a:r>
            <a:r>
              <a:rPr lang="en-US" sz="1400" dirty="0">
                <a:solidFill>
                  <a:schemeClr val="accent2"/>
                </a:solidFill>
                <a:latin typeface="Soleil" panose="02000503030000020004" pitchFamily="50" charset="0"/>
                <a:hlinkClick r:id="rId3"/>
              </a:rPr>
              <a:t>http://www.msrb.org/msrb1/pdfs/secrule15c2-12.pdf</a:t>
            </a:r>
            <a:r>
              <a:rPr lang="en-US" sz="1400" dirty="0">
                <a:solidFill>
                  <a:schemeClr val="accent2"/>
                </a:solidFill>
                <a:latin typeface="Soleil" panose="02000503030000020004" pitchFamily="50" charset="0"/>
              </a:rPr>
              <a:t>)</a:t>
            </a:r>
          </a:p>
          <a:p>
            <a:pPr marL="0" indent="0" defTabSz="228600">
              <a:buNone/>
            </a:pPr>
            <a:r>
              <a:rPr lang="en-US" sz="1400" dirty="0">
                <a:solidFill>
                  <a:schemeClr val="accent2"/>
                </a:solidFill>
                <a:latin typeface="Soleil" panose="02000503030000020004" pitchFamily="50" charset="0"/>
              </a:rPr>
              <a:t>	(</a:t>
            </a:r>
            <a:r>
              <a:rPr lang="en-US" sz="1400" dirty="0">
                <a:solidFill>
                  <a:schemeClr val="accent2"/>
                </a:solidFill>
                <a:latin typeface="Soleil" panose="02000503030000020004" pitchFamily="50" charset="0"/>
                <a:hlinkClick r:id="rId4"/>
              </a:rPr>
              <a:t>https://www.msrb.org/sites/default/files/2022-08/MSRB-Glossary-of-Municipal-Securities-</a:t>
            </a:r>
            <a:r>
              <a:rPr lang="en-US" sz="1400" dirty="0">
                <a:solidFill>
                  <a:schemeClr val="accent2"/>
                </a:solidFill>
                <a:latin typeface="Soleil" panose="02000503030000020004" pitchFamily="50" charset="0"/>
              </a:rPr>
              <a:t>	Terms-Third_Edition-August-2013.pdf)</a:t>
            </a:r>
          </a:p>
          <a:p>
            <a:r>
              <a:rPr lang="en-US" sz="1400" dirty="0" err="1">
                <a:latin typeface="Soleil" panose="02000503030000020004" pitchFamily="50" charset="0"/>
              </a:rPr>
              <a:t>GFOA</a:t>
            </a:r>
            <a:r>
              <a:rPr lang="en-US" sz="1400" dirty="0">
                <a:latin typeface="Soleil" panose="02000503030000020004" pitchFamily="50" charset="0"/>
              </a:rPr>
              <a:t> Best Practices</a:t>
            </a:r>
            <a:br>
              <a:rPr lang="en-US" sz="1400" dirty="0">
                <a:latin typeface="Soleil" panose="02000503030000020004" pitchFamily="50" charset="0"/>
              </a:rPr>
            </a:br>
            <a:r>
              <a:rPr lang="en-US" sz="1400" dirty="0">
                <a:latin typeface="Soleil" panose="02000503030000020004" pitchFamily="50" charset="0"/>
              </a:rPr>
              <a:t>(</a:t>
            </a:r>
            <a:r>
              <a:rPr lang="en-US" sz="1400" dirty="0">
                <a:solidFill>
                  <a:schemeClr val="accent2"/>
                </a:solidFill>
                <a:latin typeface="Soleil" panose="02000503030000020004" pitchFamily="50" charset="0"/>
              </a:rPr>
              <a:t>https://www.gfoa.org/best-practices)</a:t>
            </a:r>
          </a:p>
          <a:p>
            <a:endParaRPr lang="en-US" sz="1400" dirty="0">
              <a:solidFill>
                <a:schemeClr val="accent2"/>
              </a:solidFill>
              <a:latin typeface="Soleil" panose="02000503030000020004" pitchFamily="50" charset="0"/>
            </a:endParaRPr>
          </a:p>
          <a:p>
            <a:endParaRPr lang="en-US" sz="1400" dirty="0">
              <a:solidFill>
                <a:schemeClr val="accent2"/>
              </a:solidFill>
              <a:latin typeface="Soleil" panose="02000503030000020004" pitchFamily="50"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2778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26970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4"/>
          </p:nvPr>
        </p:nvSpPr>
        <p:spPr>
          <a:xfrm>
            <a:off x="460722" y="3931920"/>
            <a:ext cx="8293019" cy="1231106"/>
          </a:xfrm>
        </p:spPr>
        <p:txBody>
          <a:bodyPr vert="horz" wrap="square" lIns="0" tIns="0" rIns="0" bIns="0" rtlCol="0" anchor="t">
            <a:spAutoFit/>
          </a:bodyPr>
          <a:lstStyle/>
          <a:p>
            <a:pPr marL="339725" lvl="0" indent="-339725">
              <a:lnSpc>
                <a:spcPct val="100000"/>
              </a:lnSpc>
              <a:spcBef>
                <a:spcPts val="600"/>
              </a:spcBef>
              <a:buClr>
                <a:srgbClr val="3E6BB3"/>
              </a:buClr>
              <a:buFont typeface="Wingdings 2" panose="05020102010507070707" pitchFamily="18" charset="2"/>
              <a:buChar char=""/>
            </a:pPr>
            <a:r>
              <a:rPr lang="en-US" sz="1200" b="1" dirty="0">
                <a:solidFill>
                  <a:srgbClr val="373637"/>
                </a:solidFill>
                <a:latin typeface="+mj-lt"/>
                <a:cs typeface="Arial"/>
              </a:rPr>
              <a:t>Financial advisory services | </a:t>
            </a:r>
            <a:r>
              <a:rPr lang="en-US" sz="1200" dirty="0">
                <a:solidFill>
                  <a:srgbClr val="373637"/>
                </a:solidFill>
                <a:latin typeface="+mj-lt"/>
                <a:cs typeface="Arial"/>
              </a:rPr>
              <a:t>PFM Financial Advisors LLC</a:t>
            </a:r>
          </a:p>
          <a:p>
            <a:pPr marL="339725" lvl="0" indent="-339725">
              <a:lnSpc>
                <a:spcPct val="100000"/>
              </a:lnSpc>
              <a:spcBef>
                <a:spcPts val="600"/>
              </a:spcBef>
              <a:buClr>
                <a:srgbClr val="3E6BB3"/>
              </a:buClr>
              <a:buFont typeface="Wingdings 2" panose="05020102010507070707" pitchFamily="18" charset="2"/>
              <a:buChar char=""/>
            </a:pPr>
            <a:r>
              <a:rPr lang="en-US" sz="1200" b="1" dirty="0">
                <a:solidFill>
                  <a:srgbClr val="373637"/>
                </a:solidFill>
                <a:latin typeface="+mj-lt"/>
                <a:cs typeface="Arial"/>
              </a:rPr>
              <a:t>Investor relations powered by Munite</a:t>
            </a:r>
            <a:r>
              <a:rPr lang="en-US" sz="1200" b="1" baseline="40000" dirty="0">
                <a:solidFill>
                  <a:srgbClr val="373637"/>
                </a:solidFill>
                <a:latin typeface="+mj-lt"/>
                <a:cs typeface="Arial"/>
              </a:rPr>
              <a:t>®</a:t>
            </a:r>
            <a:r>
              <a:rPr lang="en-US" sz="1200" b="1" dirty="0">
                <a:solidFill>
                  <a:srgbClr val="373637"/>
                </a:solidFill>
                <a:latin typeface="+mj-lt"/>
                <a:cs typeface="Arial"/>
              </a:rPr>
              <a:t> | </a:t>
            </a:r>
            <a:r>
              <a:rPr lang="en-US" sz="1200" dirty="0">
                <a:solidFill>
                  <a:srgbClr val="373637"/>
                </a:solidFill>
                <a:latin typeface="+mj-lt"/>
                <a:cs typeface="Arial"/>
              </a:rPr>
              <a:t>PFM Financial Advisors LLC</a:t>
            </a:r>
          </a:p>
          <a:p>
            <a:pPr marL="339725" indent="-339725">
              <a:lnSpc>
                <a:spcPct val="100000"/>
              </a:lnSpc>
              <a:spcBef>
                <a:spcPts val="600"/>
              </a:spcBef>
            </a:pPr>
            <a:r>
              <a:rPr lang="en-US" sz="1200" b="1" dirty="0">
                <a:solidFill>
                  <a:srgbClr val="373637"/>
                </a:solidFill>
                <a:latin typeface="+mj-lt"/>
                <a:cs typeface="Arial"/>
              </a:rPr>
              <a:t>Consulting services  </a:t>
            </a:r>
            <a:r>
              <a:rPr lang="en-US" sz="1200" dirty="0">
                <a:solidFill>
                  <a:srgbClr val="373637"/>
                </a:solidFill>
                <a:latin typeface="+mj-lt"/>
                <a:cs typeface="Arial"/>
              </a:rPr>
              <a:t>| PFM Group Consulting LLC </a:t>
            </a:r>
            <a:endParaRPr lang="en-US" sz="1200" dirty="0">
              <a:solidFill>
                <a:srgbClr val="373637"/>
              </a:solidFill>
              <a:latin typeface="+mj-lt"/>
            </a:endParaRPr>
          </a:p>
          <a:p>
            <a:pPr marL="339725" lvl="0" indent="-339725">
              <a:lnSpc>
                <a:spcPct val="100000"/>
              </a:lnSpc>
              <a:spcBef>
                <a:spcPts val="600"/>
              </a:spcBef>
            </a:pPr>
            <a:r>
              <a:rPr lang="en-US" sz="1200" b="1" dirty="0">
                <a:latin typeface="+mj-lt"/>
                <a:cs typeface="Arial"/>
              </a:rPr>
              <a:t>Swaps and </a:t>
            </a:r>
            <a:r>
              <a:rPr lang="en-US" sz="1200" b="1" dirty="0">
                <a:solidFill>
                  <a:srgbClr val="373637"/>
                </a:solidFill>
                <a:latin typeface="+mj-lt"/>
                <a:cs typeface="Arial"/>
              </a:rPr>
              <a:t>Derivative advisory services </a:t>
            </a:r>
            <a:r>
              <a:rPr lang="en-US" sz="1200" dirty="0">
                <a:solidFill>
                  <a:srgbClr val="373637"/>
                </a:solidFill>
                <a:latin typeface="+mj-lt"/>
                <a:cs typeface="Arial"/>
              </a:rPr>
              <a:t>| PFM Swap Advisors LLC</a:t>
            </a:r>
          </a:p>
          <a:p>
            <a:pPr marL="339725" lvl="0" indent="-339725">
              <a:lnSpc>
                <a:spcPct val="100000"/>
              </a:lnSpc>
              <a:spcBef>
                <a:spcPts val="600"/>
              </a:spcBef>
            </a:pPr>
            <a:r>
              <a:rPr lang="en-US" sz="1200" b="1" dirty="0">
                <a:solidFill>
                  <a:srgbClr val="373637"/>
                </a:solidFill>
                <a:latin typeface="+mj-lt"/>
                <a:cs typeface="Arial"/>
              </a:rPr>
              <a:t>Financial planning powered by Synario™ </a:t>
            </a:r>
            <a:r>
              <a:rPr lang="en-US" sz="1200" dirty="0">
                <a:solidFill>
                  <a:srgbClr val="373637"/>
                </a:solidFill>
                <a:latin typeface="+mj-lt"/>
                <a:cs typeface="Arial"/>
              </a:rPr>
              <a:t>| PFM Solutions LLC</a:t>
            </a:r>
          </a:p>
        </p:txBody>
      </p:sp>
      <p:sp>
        <p:nvSpPr>
          <p:cNvPr id="11" name="Title 1">
            <a:extLst>
              <a:ext uri="{FF2B5EF4-FFF2-40B4-BE49-F238E27FC236}">
                <a16:creationId xmlns:a16="http://schemas.microsoft.com/office/drawing/2014/main" id="{08220DA5-EE2E-4243-8375-6BFB2EAD0A96}"/>
              </a:ext>
            </a:extLst>
          </p:cNvPr>
          <p:cNvSpPr txBox="1">
            <a:spLocks/>
          </p:cNvSpPr>
          <p:nvPr/>
        </p:nvSpPr>
        <p:spPr>
          <a:xfrm>
            <a:off x="352451" y="3017520"/>
            <a:ext cx="4641314" cy="1454244"/>
          </a:xfrm>
          <a:prstGeom prst="rect">
            <a:avLst/>
          </a:prstGeom>
        </p:spPr>
        <p:txBody>
          <a:bodyPr/>
          <a:lst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a:lstStyle>
          <a:p>
            <a:endParaRPr lang="en-US">
              <a:solidFill>
                <a:srgbClr val="373637"/>
              </a:solidFill>
            </a:endParaRPr>
          </a:p>
          <a:p>
            <a:endParaRPr lang="en-US">
              <a:solidFill>
                <a:srgbClr val="373637"/>
              </a:solidFill>
            </a:endParaRPr>
          </a:p>
          <a:p>
            <a:r>
              <a:rPr lang="en-US">
                <a:solidFill>
                  <a:srgbClr val="373637"/>
                </a:solidFill>
              </a:rPr>
              <a:t>Services l Entities</a:t>
            </a:r>
          </a:p>
        </p:txBody>
      </p:sp>
      <p:sp>
        <p:nvSpPr>
          <p:cNvPr id="14" name="Title 1">
            <a:extLst>
              <a:ext uri="{FF2B5EF4-FFF2-40B4-BE49-F238E27FC236}">
                <a16:creationId xmlns:a16="http://schemas.microsoft.com/office/drawing/2014/main" id="{03F6445B-C612-43A5-A147-24A2F648B210}"/>
              </a:ext>
            </a:extLst>
          </p:cNvPr>
          <p:cNvSpPr>
            <a:spLocks noGrp="1"/>
          </p:cNvSpPr>
          <p:nvPr>
            <p:ph type="title"/>
          </p:nvPr>
        </p:nvSpPr>
        <p:spPr>
          <a:xfrm>
            <a:off x="451485" y="1006090"/>
            <a:ext cx="7886700" cy="256224"/>
          </a:xfrm>
        </p:spPr>
        <p:txBody>
          <a:bodyPr>
            <a:noAutofit/>
          </a:bodyPr>
          <a:lstStyle/>
          <a:p>
            <a:r>
              <a:rPr lang="en-US" sz="1800" dirty="0">
                <a:latin typeface="Arial"/>
                <a:cs typeface="Arial"/>
              </a:rPr>
              <a:t>Firm Overview</a:t>
            </a:r>
            <a:endParaRPr lang="en-US" dirty="0"/>
          </a:p>
        </p:txBody>
      </p:sp>
      <p:sp>
        <p:nvSpPr>
          <p:cNvPr id="2" name="TextBox 1">
            <a:extLst>
              <a:ext uri="{FF2B5EF4-FFF2-40B4-BE49-F238E27FC236}">
                <a16:creationId xmlns:a16="http://schemas.microsoft.com/office/drawing/2014/main" id="{7C7ACEB0-94EA-411B-980E-EF40F19FEEFC}"/>
              </a:ext>
            </a:extLst>
          </p:cNvPr>
          <p:cNvSpPr txBox="1"/>
          <p:nvPr/>
        </p:nvSpPr>
        <p:spPr>
          <a:xfrm>
            <a:off x="448056" y="1554480"/>
            <a:ext cx="8062200" cy="1874520"/>
          </a:xfrm>
          <a:prstGeom prst="rect">
            <a:avLst/>
          </a:prstGeom>
          <a:noFill/>
        </p:spPr>
        <p:txBody>
          <a:bodyPr wrap="square" lIns="0" tIns="0" rIns="0" bIns="0" rtlCol="0" anchor="t" anchorCtr="0">
            <a:noAutofit/>
          </a:bodyPr>
          <a:lstStyle/>
          <a:p>
            <a:r>
              <a:rPr lang="en-US" sz="1300" dirty="0">
                <a:solidFill>
                  <a:schemeClr val="tx2"/>
                </a:solidFill>
                <a:effectLst/>
                <a:ea typeface="Soleil Lt" panose="02000503000000020003" pitchFamily="50" charset="0"/>
                <a:cs typeface="Soleil Lt" panose="02000503000000020003" pitchFamily="50" charset="0"/>
              </a:rPr>
              <a:t>Founded in 1975,</a:t>
            </a:r>
            <a:r>
              <a:rPr lang="en-US" sz="1300" baseline="30000" dirty="0">
                <a:solidFill>
                  <a:schemeClr val="tx2"/>
                </a:solidFill>
                <a:effectLst/>
                <a:ea typeface="Soleil Lt" panose="02000503000000020003" pitchFamily="50" charset="0"/>
                <a:cs typeface="Soleil Lt" panose="02000503000000020003" pitchFamily="50" charset="0"/>
              </a:rPr>
              <a:t>1</a:t>
            </a:r>
            <a:r>
              <a:rPr lang="en-US" sz="1300" dirty="0">
                <a:solidFill>
                  <a:schemeClr val="tx2"/>
                </a:solidFill>
                <a:effectLst/>
                <a:ea typeface="Soleil Lt" panose="02000503000000020003" pitchFamily="50" charset="0"/>
                <a:cs typeface="Soleil Lt" panose="02000503000000020003" pitchFamily="50" charset="0"/>
              </a:rPr>
              <a:t> PFM’s financial advisory business started with the belief that governments and public entities need independent advice from professionals who understand institutional financial needs and challenges inside and out</a:t>
            </a:r>
            <a:r>
              <a:rPr lang="en-US" sz="1300" dirty="0">
                <a:solidFill>
                  <a:schemeClr val="tx2"/>
                </a:solidFill>
                <a:ea typeface="Soleil Lt" panose="02000503000000020003" pitchFamily="50" charset="0"/>
                <a:cs typeface="Soleil Lt" panose="02000503000000020003" pitchFamily="50" charset="0"/>
              </a:rPr>
              <a:t>,</a:t>
            </a:r>
            <a:r>
              <a:rPr lang="en-US" sz="1300" dirty="0">
                <a:solidFill>
                  <a:schemeClr val="tx2"/>
                </a:solidFill>
                <a:effectLst/>
                <a:ea typeface="Soleil Lt" panose="02000503000000020003" pitchFamily="50" charset="0"/>
                <a:cs typeface="Soleil Lt" panose="02000503000000020003" pitchFamily="50" charset="0"/>
              </a:rPr>
              <a:t> advice from people who respect the amazing work they do every day for the benefit of others. With this insight, we serve as a fiduciary to our clients, guided by our bedrock principles of Ingenuity, Sustainability and Resourcefulness.</a:t>
            </a:r>
          </a:p>
          <a:p>
            <a:endParaRPr lang="en-US" sz="1300" dirty="0">
              <a:solidFill>
                <a:schemeClr val="tx2"/>
              </a:solidFill>
              <a:effectLst/>
              <a:ea typeface="Soleil Lt" panose="02000503000000020003" pitchFamily="50" charset="0"/>
              <a:cs typeface="Soleil Lt" panose="02000503000000020003" pitchFamily="50" charset="0"/>
            </a:endParaRPr>
          </a:p>
          <a:p>
            <a:pPr marR="0">
              <a:spcAft>
                <a:spcPts val="0"/>
              </a:spcAft>
            </a:pPr>
            <a:r>
              <a:rPr lang="en-US" sz="1300" dirty="0">
                <a:solidFill>
                  <a:schemeClr val="tx2"/>
                </a:solidFill>
                <a:effectLst/>
                <a:ea typeface="Soleil Lt" panose="02000503000000020003" pitchFamily="50" charset="0"/>
                <a:cs typeface="Soleil Lt" panose="02000503000000020003" pitchFamily="50" charset="0"/>
              </a:rPr>
              <a:t>Today, our financial advisors and consultants work across a broad range of traditional and specialized sectors in every region of the country. Thanks to an unwavering commitment to serving our clients’ interests above all else, PFM has grown into one of the nation’s leading independent financial advisors.</a:t>
            </a:r>
          </a:p>
          <a:p>
            <a:pPr marR="0">
              <a:spcAft>
                <a:spcPts val="0"/>
              </a:spcAft>
            </a:pPr>
            <a:endParaRPr lang="en-US" sz="1300" dirty="0">
              <a:solidFill>
                <a:schemeClr val="tx2"/>
              </a:solidFill>
              <a:ea typeface="Soleil Lt" panose="02000503000000020003" pitchFamily="50" charset="0"/>
              <a:cs typeface="Soleil Lt" panose="02000503000000020003" pitchFamily="50" charset="0"/>
            </a:endParaRPr>
          </a:p>
          <a:p>
            <a:pPr marR="0">
              <a:spcAft>
                <a:spcPts val="0"/>
              </a:spcAft>
            </a:pPr>
            <a:endParaRPr lang="en-US" sz="1300" dirty="0">
              <a:solidFill>
                <a:schemeClr val="tx2"/>
              </a:solidFill>
              <a:ea typeface="Soleil Lt" panose="02000503000000020003" pitchFamily="50" charset="0"/>
              <a:cs typeface="Soleil Lt" panose="02000503000000020003" pitchFamily="50" charset="0"/>
            </a:endParaRPr>
          </a:p>
          <a:p>
            <a:pPr marR="0">
              <a:spcAft>
                <a:spcPts val="0"/>
              </a:spcAft>
            </a:pPr>
            <a:endParaRPr lang="en-US" sz="1300" dirty="0">
              <a:solidFill>
                <a:schemeClr val="tx2"/>
              </a:solidFill>
              <a:effectLst/>
              <a:ea typeface="Soleil Lt" panose="02000503000000020003" pitchFamily="50" charset="0"/>
              <a:cs typeface="Soleil Lt" panose="02000503000000020003" pitchFamily="50" charset="0"/>
            </a:endParaRPr>
          </a:p>
          <a:p>
            <a:pPr marL="0" indent="0">
              <a:lnSpc>
                <a:spcPct val="150000"/>
              </a:lnSpc>
              <a:spcBef>
                <a:spcPts val="1200"/>
              </a:spcBef>
              <a:buNone/>
            </a:pPr>
            <a:endParaRPr lang="en-US" sz="1200" dirty="0">
              <a:solidFill>
                <a:srgbClr val="373637"/>
              </a:solidFill>
              <a:cs typeface="Arial"/>
            </a:endParaRPr>
          </a:p>
          <a:p>
            <a:pPr marL="339725" indent="-339725">
              <a:lnSpc>
                <a:spcPct val="150000"/>
              </a:lnSpc>
              <a:spcBef>
                <a:spcPts val="1200"/>
              </a:spcBef>
            </a:pPr>
            <a:endParaRPr lang="en-US" sz="1200" dirty="0">
              <a:solidFill>
                <a:srgbClr val="373637"/>
              </a:solidFill>
            </a:endParaRPr>
          </a:p>
          <a:p>
            <a:pPr marL="0" marR="0" indent="0" algn="l" defTabSz="914400" rtl="0" eaLnBrk="1" fontAlgn="auto" latinLnBrk="0" hangingPunct="1">
              <a:lnSpc>
                <a:spcPct val="150000"/>
              </a:lnSpc>
              <a:spcBef>
                <a:spcPts val="1200"/>
              </a:spcBef>
              <a:spcAft>
                <a:spcPts val="0"/>
              </a:spcAft>
              <a:buClrTx/>
              <a:buSzTx/>
              <a:buFontTx/>
              <a:buNone/>
              <a:tabLst/>
            </a:pPr>
            <a:endParaRPr lang="en-US" sz="1200" dirty="0">
              <a:ea typeface="Soleil" charset="0"/>
              <a:cs typeface="Arial" panose="020B0604020202020204" pitchFamily="34" charset="0"/>
            </a:endParaRPr>
          </a:p>
        </p:txBody>
      </p:sp>
      <p:sp>
        <p:nvSpPr>
          <p:cNvPr id="8" name="TextBox 7">
            <a:extLst>
              <a:ext uri="{FF2B5EF4-FFF2-40B4-BE49-F238E27FC236}">
                <a16:creationId xmlns:a16="http://schemas.microsoft.com/office/drawing/2014/main" id="{675C0C38-F29D-47E1-A2D6-1F10CC98669A}"/>
              </a:ext>
            </a:extLst>
          </p:cNvPr>
          <p:cNvSpPr txBox="1"/>
          <p:nvPr/>
        </p:nvSpPr>
        <p:spPr>
          <a:xfrm>
            <a:off x="2571185" y="6429671"/>
            <a:ext cx="6291198" cy="323165"/>
          </a:xfrm>
          <a:prstGeom prst="rect">
            <a:avLst/>
          </a:prstGeom>
          <a:noFill/>
        </p:spPr>
        <p:txBody>
          <a:bodyPr wrap="square">
            <a:spAutoFit/>
          </a:bodyPr>
          <a:lstStyle/>
          <a:p>
            <a:pPr marL="0" marR="0" algn="r">
              <a:spcBef>
                <a:spcPts val="0"/>
              </a:spcBef>
              <a:spcAft>
                <a:spcPts val="0"/>
              </a:spcAft>
            </a:pPr>
            <a:r>
              <a:rPr lang="en-US" sz="800" i="1" baseline="30000" dirty="0">
                <a:effectLst/>
                <a:latin typeface="Soleil Lt" panose="02000503000000020003" pitchFamily="50" charset="0"/>
                <a:ea typeface="Soleil Lt" panose="02000503000000020003" pitchFamily="50" charset="0"/>
                <a:cs typeface="Soleil Lt" panose="02000503000000020003" pitchFamily="50" charset="0"/>
              </a:rPr>
              <a:t>1</a:t>
            </a:r>
            <a:r>
              <a:rPr lang="en-US" sz="700" i="1" dirty="0">
                <a:effectLst/>
                <a:latin typeface="Soleil Lt" panose="02000503000000020003" pitchFamily="50" charset="0"/>
                <a:ea typeface="Soleil Lt" panose="02000503000000020003" pitchFamily="50" charset="0"/>
                <a:cs typeface="Soleil Lt" panose="02000503000000020003" pitchFamily="50" charset="0"/>
              </a:rPr>
              <a:t>PFM Financial Advisors LLC commenced operations on June 1, 2016; all transactions prior to such date were effected through former affiliate, Public Financial Management Inc., which was founded in 1975 on the principle of providing sound independent and fiduciary advice to public entities</a:t>
            </a:r>
            <a:r>
              <a:rPr lang="en-US" sz="800" i="1" dirty="0">
                <a:effectLst/>
                <a:latin typeface="Soleil Lt" panose="02000503000000020003" pitchFamily="50" charset="0"/>
                <a:ea typeface="Soleil Lt" panose="02000503000000020003" pitchFamily="50" charset="0"/>
                <a:cs typeface="Soleil Lt" panose="02000503000000020003" pitchFamily="50" charset="0"/>
              </a:rPr>
              <a:t>.</a:t>
            </a:r>
            <a:endParaRPr lang="en-US" sz="1050" dirty="0">
              <a:effectLst/>
              <a:latin typeface="Soleil Lt" panose="02000503000000020003" pitchFamily="50" charset="0"/>
              <a:ea typeface="Soleil Lt" panose="02000503000000020003" pitchFamily="50" charset="0"/>
              <a:cs typeface="Soleil Lt" panose="02000503000000020003" pitchFamily="50" charset="0"/>
            </a:endParaRPr>
          </a:p>
        </p:txBody>
      </p:sp>
    </p:spTree>
    <p:extLst>
      <p:ext uri="{BB962C8B-B14F-4D97-AF65-F5344CB8AC3E}">
        <p14:creationId xmlns:p14="http://schemas.microsoft.com/office/powerpoint/2010/main" val="30993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9A89B4-28FC-4922-A4A7-9C7D446FE4B4}"/>
              </a:ext>
            </a:extLst>
          </p:cNvPr>
          <p:cNvSpPr/>
          <p:nvPr/>
        </p:nvSpPr>
        <p:spPr>
          <a:xfrm>
            <a:off x="0" y="0"/>
            <a:ext cx="9144000" cy="6858000"/>
          </a:xfrm>
          <a:prstGeom prst="rect">
            <a:avLst/>
          </a:prstGeom>
          <a:solidFill>
            <a:srgbClr val="FFD05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Regular" charset="0"/>
              <a:ea typeface="Arial Regular" charset="0"/>
              <a:cs typeface="Arial Regular" charset="0"/>
            </a:endParaRPr>
          </a:p>
        </p:txBody>
      </p:sp>
      <p:sp>
        <p:nvSpPr>
          <p:cNvPr id="13" name="Title 1"/>
          <p:cNvSpPr>
            <a:spLocks noGrp="1"/>
          </p:cNvSpPr>
          <p:nvPr>
            <p:ph type="title"/>
          </p:nvPr>
        </p:nvSpPr>
        <p:spPr>
          <a:xfrm>
            <a:off x="448056" y="548640"/>
            <a:ext cx="4346884" cy="415498"/>
          </a:xfrm>
        </p:spPr>
        <p:txBody>
          <a:bodyPr/>
          <a:lstStyle/>
          <a:p>
            <a:r>
              <a:rPr lang="en-US" sz="3000" dirty="0"/>
              <a:t>What PFM Does</a:t>
            </a:r>
          </a:p>
        </p:txBody>
      </p:sp>
      <p:sp>
        <p:nvSpPr>
          <p:cNvPr id="14" name="Text Placeholder 2"/>
          <p:cNvSpPr txBox="1">
            <a:spLocks/>
          </p:cNvSpPr>
          <p:nvPr/>
        </p:nvSpPr>
        <p:spPr>
          <a:xfrm>
            <a:off x="1049981" y="1354403"/>
            <a:ext cx="1762958" cy="600175"/>
          </a:xfrm>
          <a:prstGeom prst="rect">
            <a:avLst/>
          </a:prstGeom>
        </p:spPr>
        <p:txBody>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a:ln>
                  <a:noFill/>
                </a:ln>
                <a:solidFill>
                  <a:srgbClr val="373637"/>
                </a:solidFill>
                <a:effectLst/>
                <a:uLnTx/>
                <a:uFillTx/>
                <a:latin typeface="Arial" charset="0"/>
                <a:cs typeface="Arial" charset="0"/>
              </a:rPr>
              <a:t>FINANCIAL</a:t>
            </a:r>
            <a:br>
              <a:rPr kumimoji="0" lang="en-US" sz="1600" b="1" i="0" u="none" strike="noStrike" kern="1200" cap="none" spc="300" normalizeH="0" baseline="0" noProof="0">
                <a:ln>
                  <a:noFill/>
                </a:ln>
                <a:solidFill>
                  <a:srgbClr val="373637"/>
                </a:solidFill>
                <a:effectLst/>
                <a:uLnTx/>
                <a:uFillTx/>
                <a:latin typeface="Arial" charset="0"/>
                <a:cs typeface="Arial" charset="0"/>
              </a:rPr>
            </a:br>
            <a:r>
              <a:rPr kumimoji="0" lang="en-US" sz="1600" b="1" i="0" u="none" strike="noStrike" kern="1200" cap="none" spc="300" normalizeH="0" baseline="0" noProof="0">
                <a:ln>
                  <a:noFill/>
                </a:ln>
                <a:solidFill>
                  <a:srgbClr val="373637"/>
                </a:solidFill>
                <a:effectLst/>
                <a:uLnTx/>
                <a:uFillTx/>
                <a:latin typeface="Arial" charset="0"/>
                <a:cs typeface="Arial" charset="0"/>
              </a:rPr>
              <a:t>ADVISORY</a:t>
            </a:r>
          </a:p>
        </p:txBody>
      </p:sp>
      <p:sp>
        <p:nvSpPr>
          <p:cNvPr id="21" name="Content Placeholder 4"/>
          <p:cNvSpPr>
            <a:spLocks noGrp="1"/>
          </p:cNvSpPr>
          <p:nvPr>
            <p:ph idx="4294967295"/>
          </p:nvPr>
        </p:nvSpPr>
        <p:spPr>
          <a:xfrm>
            <a:off x="1163293" y="1929851"/>
            <a:ext cx="2024497" cy="599331"/>
          </a:xfrm>
          <a:prstGeom prst="rect">
            <a:avLst/>
          </a:prstGeom>
        </p:spPr>
        <p:txBody>
          <a:bodyPr numCol="1"/>
          <a:lstStyle/>
          <a:p>
            <a:pPr marL="0" lvl="0" indent="0">
              <a:lnSpc>
                <a:spcPts val="1600"/>
              </a:lnSpc>
              <a:spcBef>
                <a:spcPts val="0"/>
              </a:spcBef>
              <a:buClrTx/>
              <a:buNone/>
              <a:defRPr/>
            </a:pPr>
            <a:r>
              <a:rPr lang="en-US" sz="1200">
                <a:latin typeface="+mn-lt"/>
              </a:rPr>
              <a:t>transaction management &amp; bond pricing | credit strategies | capital planning</a:t>
            </a:r>
          </a:p>
        </p:txBody>
      </p:sp>
      <p:sp>
        <p:nvSpPr>
          <p:cNvPr id="22" name="Text Placeholder 2"/>
          <p:cNvSpPr txBox="1">
            <a:spLocks/>
          </p:cNvSpPr>
          <p:nvPr/>
        </p:nvSpPr>
        <p:spPr>
          <a:xfrm>
            <a:off x="2036394" y="5317113"/>
            <a:ext cx="3891065" cy="334082"/>
          </a:xfrm>
          <a:prstGeom prst="rect">
            <a:avLst/>
          </a:prstGeom>
        </p:spPr>
        <p:txBody>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a:ln>
                  <a:noFill/>
                </a:ln>
                <a:solidFill>
                  <a:srgbClr val="373637"/>
                </a:solidFill>
                <a:effectLst/>
                <a:uLnTx/>
                <a:uFillTx/>
                <a:latin typeface="Arial" charset="0"/>
                <a:cs typeface="Arial" charset="0"/>
              </a:rPr>
              <a:t>CONSULTING</a:t>
            </a:r>
          </a:p>
        </p:txBody>
      </p:sp>
      <p:sp>
        <p:nvSpPr>
          <p:cNvPr id="23" name="Content Placeholder 4"/>
          <p:cNvSpPr>
            <a:spLocks noGrp="1"/>
          </p:cNvSpPr>
          <p:nvPr>
            <p:ph idx="4294967295"/>
          </p:nvPr>
        </p:nvSpPr>
        <p:spPr>
          <a:xfrm>
            <a:off x="2184796" y="5681174"/>
            <a:ext cx="3081685" cy="804516"/>
          </a:xfrm>
          <a:prstGeom prst="rect">
            <a:avLst/>
          </a:prstGeom>
        </p:spPr>
        <p:txBody>
          <a:bodyPr numCol="1"/>
          <a:lstStyle/>
          <a:p>
            <a:pPr marL="0" lvl="0" indent="0">
              <a:lnSpc>
                <a:spcPts val="1600"/>
              </a:lnSpc>
              <a:spcBef>
                <a:spcPts val="0"/>
              </a:spcBef>
              <a:buClrTx/>
              <a:buNone/>
              <a:defRPr/>
            </a:pPr>
            <a:r>
              <a:rPr lang="en-US" sz="1200">
                <a:latin typeface="+mn-lt"/>
              </a:rPr>
              <a:t>fiscal planning &amp; budgeting | organizational efficiency &amp; effectiveness | policy &amp; program analysis | workforce strategy &amp; negotiation support</a:t>
            </a:r>
          </a:p>
        </p:txBody>
      </p:sp>
      <p:sp>
        <p:nvSpPr>
          <p:cNvPr id="25" name="Text Placeholder 2"/>
          <p:cNvSpPr txBox="1">
            <a:spLocks/>
          </p:cNvSpPr>
          <p:nvPr/>
        </p:nvSpPr>
        <p:spPr>
          <a:xfrm>
            <a:off x="4546045" y="749383"/>
            <a:ext cx="3891065" cy="535127"/>
          </a:xfrm>
          <a:prstGeom prst="rect">
            <a:avLst/>
          </a:prstGeom>
        </p:spPr>
        <p:txBody>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a:ln>
                  <a:noFill/>
                </a:ln>
                <a:solidFill>
                  <a:srgbClr val="373637"/>
                </a:solidFill>
                <a:effectLst/>
                <a:uLnTx/>
                <a:uFillTx/>
                <a:latin typeface="Arial" charset="0"/>
                <a:cs typeface="Arial" charset="0"/>
              </a:rPr>
              <a:t>FINANCIAL</a:t>
            </a:r>
            <a:br>
              <a:rPr kumimoji="0" lang="en-US" sz="1600" b="1" i="0" u="none" strike="noStrike" kern="1200" cap="none" spc="300" normalizeH="0" baseline="0" noProof="0">
                <a:ln>
                  <a:noFill/>
                </a:ln>
                <a:solidFill>
                  <a:srgbClr val="373637"/>
                </a:solidFill>
                <a:effectLst/>
                <a:uLnTx/>
                <a:uFillTx/>
                <a:latin typeface="Arial" charset="0"/>
                <a:cs typeface="Arial" charset="0"/>
              </a:rPr>
            </a:br>
            <a:r>
              <a:rPr kumimoji="0" lang="en-US" sz="1600" b="1" i="0" u="none" strike="noStrike" kern="1200" cap="none" spc="300" normalizeH="0" baseline="0" noProof="0">
                <a:ln>
                  <a:noFill/>
                </a:ln>
                <a:solidFill>
                  <a:srgbClr val="373637"/>
                </a:solidFill>
                <a:effectLst/>
                <a:uLnTx/>
                <a:uFillTx/>
                <a:latin typeface="Arial" charset="0"/>
                <a:cs typeface="Arial" charset="0"/>
              </a:rPr>
              <a:t>PLANNING</a:t>
            </a:r>
          </a:p>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endParaRPr kumimoji="0" lang="en-US" sz="1600" b="1" i="0" u="none" strike="noStrike" kern="1200" cap="none" spc="300" normalizeH="0" baseline="0" noProof="0">
              <a:ln>
                <a:noFill/>
              </a:ln>
              <a:solidFill>
                <a:srgbClr val="373637"/>
              </a:solidFill>
              <a:effectLst/>
              <a:uLnTx/>
              <a:uFillTx/>
              <a:latin typeface="Arial" charset="0"/>
              <a:cs typeface="Arial" charset="0"/>
            </a:endParaRPr>
          </a:p>
        </p:txBody>
      </p:sp>
      <p:sp>
        <p:nvSpPr>
          <p:cNvPr id="27" name="Text Placeholder 2"/>
          <p:cNvSpPr txBox="1">
            <a:spLocks/>
          </p:cNvSpPr>
          <p:nvPr/>
        </p:nvSpPr>
        <p:spPr>
          <a:xfrm>
            <a:off x="6477805" y="2123477"/>
            <a:ext cx="3891065" cy="568928"/>
          </a:xfrm>
          <a:prstGeom prst="rect">
            <a:avLst/>
          </a:prstGeom>
        </p:spPr>
        <p:txBody>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a:ln>
                  <a:noFill/>
                </a:ln>
                <a:solidFill>
                  <a:srgbClr val="373637"/>
                </a:solidFill>
                <a:effectLst/>
                <a:uLnTx/>
                <a:uFillTx/>
                <a:latin typeface="Arial" charset="0"/>
                <a:cs typeface="Arial" charset="0"/>
              </a:rPr>
              <a:t>ALTERNATIVE</a:t>
            </a:r>
            <a:br>
              <a:rPr kumimoji="0" lang="en-US" sz="1600" b="1" i="0" u="none" strike="noStrike" kern="1200" cap="none" spc="300" normalizeH="0" baseline="0" noProof="0">
                <a:ln>
                  <a:noFill/>
                </a:ln>
                <a:solidFill>
                  <a:srgbClr val="373637"/>
                </a:solidFill>
                <a:effectLst/>
                <a:uLnTx/>
                <a:uFillTx/>
                <a:latin typeface="Arial" charset="0"/>
                <a:cs typeface="Arial" charset="0"/>
              </a:rPr>
            </a:br>
            <a:r>
              <a:rPr kumimoji="0" lang="en-US" sz="1600" b="1" i="0" u="none" strike="noStrike" kern="1200" cap="none" spc="300" normalizeH="0" baseline="0" noProof="0">
                <a:ln>
                  <a:noFill/>
                </a:ln>
                <a:solidFill>
                  <a:srgbClr val="373637"/>
                </a:solidFill>
                <a:effectLst/>
                <a:uLnTx/>
                <a:uFillTx/>
                <a:latin typeface="Arial" charset="0"/>
                <a:cs typeface="Arial" charset="0"/>
              </a:rPr>
              <a:t>FINANCE</a:t>
            </a:r>
          </a:p>
        </p:txBody>
      </p:sp>
      <p:sp>
        <p:nvSpPr>
          <p:cNvPr id="28" name="Content Placeholder 4"/>
          <p:cNvSpPr>
            <a:spLocks noGrp="1"/>
          </p:cNvSpPr>
          <p:nvPr>
            <p:ph idx="4294967295"/>
          </p:nvPr>
        </p:nvSpPr>
        <p:spPr>
          <a:xfrm>
            <a:off x="6593487" y="2690509"/>
            <a:ext cx="2415232" cy="2035622"/>
          </a:xfrm>
          <a:prstGeom prst="rect">
            <a:avLst/>
          </a:prstGeom>
        </p:spPr>
        <p:txBody>
          <a:bodyPr numCol="1"/>
          <a:lstStyle/>
          <a:p>
            <a:pPr marL="0" lvl="0" indent="0">
              <a:lnSpc>
                <a:spcPts val="1600"/>
              </a:lnSpc>
              <a:spcBef>
                <a:spcPts val="0"/>
              </a:spcBef>
              <a:buClrTx/>
              <a:buNone/>
              <a:defRPr/>
            </a:pPr>
            <a:r>
              <a:rPr lang="en-US" sz="1200">
                <a:latin typeface="+mn-lt"/>
              </a:rPr>
              <a:t>public private partnerships &amp; economic development | developer selection &amp; negotiation | asset &amp; real estate portfolio analysis &amp; monetization | environmental finance | tax credit &amp; incentive policies</a:t>
            </a:r>
          </a:p>
          <a:p>
            <a:pPr marL="0" lvl="0" indent="0">
              <a:lnSpc>
                <a:spcPts val="1600"/>
              </a:lnSpc>
              <a:spcBef>
                <a:spcPts val="0"/>
              </a:spcBef>
              <a:buClrTx/>
              <a:buNone/>
              <a:defRPr/>
            </a:pPr>
            <a:endParaRPr lang="en-US" sz="1200">
              <a:latin typeface="+mn-lt"/>
            </a:endParaRPr>
          </a:p>
          <a:p>
            <a:pPr marL="0" lvl="0" indent="0">
              <a:lnSpc>
                <a:spcPts val="1600"/>
              </a:lnSpc>
              <a:spcBef>
                <a:spcPts val="0"/>
              </a:spcBef>
              <a:buClrTx/>
              <a:buNone/>
              <a:defRPr/>
            </a:pPr>
            <a:endParaRPr lang="en-US" sz="1200">
              <a:latin typeface="+mn-lt"/>
            </a:endParaRPr>
          </a:p>
          <a:p>
            <a:pPr marL="0" lvl="0" indent="0">
              <a:lnSpc>
                <a:spcPts val="1600"/>
              </a:lnSpc>
              <a:spcBef>
                <a:spcPts val="0"/>
              </a:spcBef>
              <a:buClrTx/>
              <a:buNone/>
              <a:defRPr/>
            </a:pPr>
            <a:endParaRPr lang="en-US" sz="1200">
              <a:latin typeface="+mn-lt"/>
            </a:endParaRPr>
          </a:p>
        </p:txBody>
      </p:sp>
      <p:sp>
        <p:nvSpPr>
          <p:cNvPr id="31" name="Text Placeholder 2"/>
          <p:cNvSpPr txBox="1">
            <a:spLocks/>
          </p:cNvSpPr>
          <p:nvPr/>
        </p:nvSpPr>
        <p:spPr>
          <a:xfrm>
            <a:off x="5900724" y="4968112"/>
            <a:ext cx="3891065" cy="174873"/>
          </a:xfrm>
          <a:prstGeom prst="rect">
            <a:avLst/>
          </a:prstGeom>
        </p:spPr>
        <p:txBody>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a:ln>
                  <a:noFill/>
                </a:ln>
                <a:solidFill>
                  <a:srgbClr val="373637"/>
                </a:solidFill>
                <a:effectLst/>
                <a:uLnTx/>
                <a:uFillTx/>
                <a:latin typeface="Arial" charset="0"/>
                <a:cs typeface="Arial" charset="0"/>
              </a:rPr>
              <a:t>SPECIALIZED</a:t>
            </a:r>
            <a:br>
              <a:rPr kumimoji="0" lang="en-US" sz="1600" b="1" i="0" u="none" strike="noStrike" kern="1200" cap="none" spc="300" normalizeH="0" baseline="0" noProof="0">
                <a:ln>
                  <a:noFill/>
                </a:ln>
                <a:solidFill>
                  <a:srgbClr val="373637"/>
                </a:solidFill>
                <a:effectLst/>
                <a:uLnTx/>
                <a:uFillTx/>
                <a:latin typeface="Arial" charset="0"/>
                <a:cs typeface="Arial" charset="0"/>
              </a:rPr>
            </a:br>
            <a:r>
              <a:rPr kumimoji="0" lang="en-US" sz="1600" b="1" i="0" u="none" strike="noStrike" kern="1200" cap="none" spc="300" normalizeH="0" baseline="0" noProof="0">
                <a:ln>
                  <a:noFill/>
                </a:ln>
                <a:solidFill>
                  <a:srgbClr val="373637"/>
                </a:solidFill>
                <a:effectLst/>
                <a:uLnTx/>
                <a:uFillTx/>
                <a:latin typeface="Arial" charset="0"/>
                <a:cs typeface="Arial" charset="0"/>
              </a:rPr>
              <a:t>SERVICES</a:t>
            </a:r>
          </a:p>
        </p:txBody>
      </p:sp>
      <p:sp>
        <p:nvSpPr>
          <p:cNvPr id="32" name="Content Placeholder 4"/>
          <p:cNvSpPr>
            <a:spLocks noGrp="1"/>
          </p:cNvSpPr>
          <p:nvPr>
            <p:ph idx="4294967295"/>
          </p:nvPr>
        </p:nvSpPr>
        <p:spPr>
          <a:xfrm>
            <a:off x="6051322" y="5606633"/>
            <a:ext cx="2747904" cy="1231106"/>
          </a:xfrm>
          <a:prstGeom prst="rect">
            <a:avLst/>
          </a:prstGeom>
        </p:spPr>
        <p:txBody>
          <a:bodyPr vert="horz" wrap="square" lIns="0" tIns="0" rIns="0" bIns="0" numCol="1" rtlCol="0" anchor="t">
            <a:noAutofit/>
          </a:bodyPr>
          <a:lstStyle/>
          <a:p>
            <a:pPr marL="0" indent="0">
              <a:lnSpc>
                <a:spcPts val="1600"/>
              </a:lnSpc>
              <a:spcBef>
                <a:spcPts val="0"/>
              </a:spcBef>
              <a:buClrTx/>
              <a:buNone/>
              <a:defRPr/>
            </a:pPr>
            <a:r>
              <a:rPr lang="en-US" sz="1200">
                <a:latin typeface="+mn-lt"/>
                <a:cs typeface="Arial"/>
              </a:rPr>
              <a:t>derivatives advisory | treasury management consulting | retirement finance</a:t>
            </a:r>
          </a:p>
          <a:p>
            <a:pPr marL="0" lvl="0" indent="0">
              <a:lnSpc>
                <a:spcPts val="1600"/>
              </a:lnSpc>
              <a:spcBef>
                <a:spcPts val="0"/>
              </a:spcBef>
              <a:buClrTx/>
              <a:buNone/>
              <a:defRPr/>
            </a:pPr>
            <a:endParaRPr lang="en-US" sz="1200">
              <a:latin typeface="+mn-lt"/>
            </a:endParaRPr>
          </a:p>
          <a:p>
            <a:pPr marL="0" lvl="0" indent="0">
              <a:lnSpc>
                <a:spcPts val="1600"/>
              </a:lnSpc>
              <a:spcBef>
                <a:spcPts val="0"/>
              </a:spcBef>
              <a:buClrTx/>
              <a:buNone/>
              <a:defRPr/>
            </a:pPr>
            <a:endParaRPr lang="en-US" sz="1200">
              <a:latin typeface="+mn-lt"/>
            </a:endParaRPr>
          </a:p>
        </p:txBody>
      </p:sp>
      <p:cxnSp>
        <p:nvCxnSpPr>
          <p:cNvPr id="39" name="Straight Connector 38"/>
          <p:cNvCxnSpPr/>
          <p:nvPr/>
        </p:nvCxnSpPr>
        <p:spPr>
          <a:xfrm flipV="1">
            <a:off x="5953186" y="3098595"/>
            <a:ext cx="417738" cy="220013"/>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9256" y="2029528"/>
            <a:ext cx="423920" cy="247144"/>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70227" y="4598429"/>
            <a:ext cx="423920" cy="247144"/>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770054" y="3540840"/>
            <a:ext cx="417738" cy="220013"/>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173544" y="1687773"/>
            <a:ext cx="0" cy="485547"/>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962718" y="4698509"/>
            <a:ext cx="0" cy="485547"/>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0C52C45F-1F56-42A7-9CC1-CACBCB904DF1}"/>
              </a:ext>
            </a:extLst>
          </p:cNvPr>
          <p:cNvSpPr txBox="1">
            <a:spLocks/>
          </p:cNvSpPr>
          <p:nvPr/>
        </p:nvSpPr>
        <p:spPr>
          <a:xfrm>
            <a:off x="778698" y="3363105"/>
            <a:ext cx="2309059" cy="848234"/>
          </a:xfrm>
          <a:prstGeom prst="rect">
            <a:avLst/>
          </a:prstGeom>
        </p:spPr>
        <p:txBody>
          <a:bodyPr lIns="91440" tIns="45720" rIns="91440" bIns="45720" anchor="t"/>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r>
              <a:rPr kumimoji="0" lang="en-US" sz="1600" b="1" i="0" u="none" strike="noStrike" kern="1200" cap="none" spc="300" normalizeH="0" baseline="0" noProof="0" dirty="0">
                <a:ln>
                  <a:noFill/>
                </a:ln>
                <a:solidFill>
                  <a:srgbClr val="373637"/>
                </a:solidFill>
                <a:effectLst/>
                <a:uLnTx/>
                <a:uFillTx/>
                <a:latin typeface="Arial"/>
                <a:cs typeface="Arial"/>
              </a:rPr>
              <a:t>INVESTOR RELATIONS</a:t>
            </a:r>
          </a:p>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endParaRPr kumimoji="0" lang="en-US" sz="1600" b="1" i="0" u="none" strike="noStrike" kern="1200" cap="none" spc="300" normalizeH="0" baseline="0" noProof="0" dirty="0">
              <a:ln>
                <a:noFill/>
              </a:ln>
              <a:solidFill>
                <a:srgbClr val="373637"/>
              </a:solidFill>
              <a:effectLst/>
              <a:uLnTx/>
              <a:uFillTx/>
              <a:latin typeface="Arial"/>
              <a:cs typeface="Arial"/>
            </a:endParaRPr>
          </a:p>
          <a:p>
            <a:pPr marL="45720" marR="0" lvl="0" indent="0" algn="l" defTabSz="914400" rtl="0" eaLnBrk="1" fontAlgn="auto" latinLnBrk="0" hangingPunct="1">
              <a:lnSpc>
                <a:spcPct val="100000"/>
              </a:lnSpc>
              <a:spcBef>
                <a:spcPts val="1000"/>
              </a:spcBef>
              <a:spcAft>
                <a:spcPts val="0"/>
              </a:spcAft>
              <a:buClr>
                <a:srgbClr val="3E6BB3"/>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373637"/>
              </a:solidFill>
              <a:effectLst/>
              <a:uLnTx/>
              <a:uFillTx/>
              <a:latin typeface="Arial" charset="0"/>
              <a:cs typeface="Arial" charset="0"/>
            </a:endParaRPr>
          </a:p>
        </p:txBody>
      </p:sp>
      <p:sp>
        <p:nvSpPr>
          <p:cNvPr id="4" name="Content Placeholder 4">
            <a:extLst>
              <a:ext uri="{FF2B5EF4-FFF2-40B4-BE49-F238E27FC236}">
                <a16:creationId xmlns:a16="http://schemas.microsoft.com/office/drawing/2014/main" id="{0169EC23-AB1A-4EBE-8864-6D04FE650DE7}"/>
              </a:ext>
            </a:extLst>
          </p:cNvPr>
          <p:cNvSpPr txBox="1">
            <a:spLocks/>
          </p:cNvSpPr>
          <p:nvPr/>
        </p:nvSpPr>
        <p:spPr>
          <a:xfrm>
            <a:off x="904371" y="3901559"/>
            <a:ext cx="2074219" cy="804516"/>
          </a:xfrm>
          <a:prstGeom prst="rect">
            <a:avLst/>
          </a:prstGeom>
        </p:spPr>
        <p:txBody>
          <a:bodyPr vert="horz" wrap="square" lIns="0" tIns="0" rIns="0" bIns="0" numCol="1" rtlCol="0" anchor="t">
            <a:spAutoFit/>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srgbClr val="373637"/>
                </a:solidFill>
                <a:effectLst/>
                <a:uLnTx/>
                <a:uFillTx/>
                <a:latin typeface="Arial"/>
                <a:cs typeface="Arial"/>
              </a:rPr>
              <a:t>powered by Munite</a:t>
            </a:r>
            <a:r>
              <a:rPr kumimoji="0" lang="en-US" sz="1050" b="0" i="1" u="none" strike="noStrike" kern="1200" cap="none" spc="0" normalizeH="0" baseline="30000" noProof="0" dirty="0">
                <a:ln>
                  <a:noFill/>
                </a:ln>
                <a:solidFill>
                  <a:srgbClr val="373637"/>
                </a:solidFill>
                <a:effectLst/>
                <a:uLnTx/>
                <a:uFillTx/>
                <a:latin typeface="Arial"/>
                <a:cs typeface="Arial"/>
              </a:rPr>
              <a:t>®</a:t>
            </a:r>
            <a:r>
              <a:rPr kumimoji="0" lang="en-US" sz="1050" b="0" i="1" u="none" strike="noStrike" kern="1200" cap="none" spc="0" normalizeH="0" baseline="0" noProof="0" dirty="0">
                <a:ln>
                  <a:noFill/>
                </a:ln>
                <a:solidFill>
                  <a:srgbClr val="373637"/>
                </a:solidFill>
                <a:effectLst/>
                <a:uLnTx/>
                <a:uFillTx/>
                <a:latin typeface="Arial"/>
                <a:cs typeface="Arial"/>
              </a:rPr>
              <a:t> </a:t>
            </a:r>
          </a:p>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73637"/>
                </a:solidFill>
                <a:effectLst/>
                <a:uLnTx/>
                <a:uFillTx/>
                <a:latin typeface="Arial"/>
                <a:cs typeface="Arial"/>
              </a:rPr>
              <a:t>investor intelligence &amp; outreach | analytics </a:t>
            </a:r>
          </a:p>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73637"/>
                </a:solidFill>
                <a:effectLst/>
                <a:uLnTx/>
                <a:uFillTx/>
                <a:latin typeface="Arial"/>
                <a:cs typeface="Arial"/>
              </a:rPr>
              <a:t>| customized dashboards</a:t>
            </a:r>
          </a:p>
        </p:txBody>
      </p:sp>
      <p:pic>
        <p:nvPicPr>
          <p:cNvPr id="26" name="Picture 25" descr="Icon&#10;&#10;Description automatically generated">
            <a:extLst>
              <a:ext uri="{FF2B5EF4-FFF2-40B4-BE49-F238E27FC236}">
                <a16:creationId xmlns:a16="http://schemas.microsoft.com/office/drawing/2014/main" id="{298B1B70-EF8A-46F2-BA07-9D9AC4AA9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92" y="2017572"/>
            <a:ext cx="2710056" cy="2710056"/>
          </a:xfrm>
          <a:prstGeom prst="rect">
            <a:avLst/>
          </a:prstGeom>
        </p:spPr>
      </p:pic>
      <p:sp>
        <p:nvSpPr>
          <p:cNvPr id="29" name="Content Placeholder 4">
            <a:extLst>
              <a:ext uri="{FF2B5EF4-FFF2-40B4-BE49-F238E27FC236}">
                <a16:creationId xmlns:a16="http://schemas.microsoft.com/office/drawing/2014/main" id="{3BA3EE7E-07B5-4EAD-8034-695EFC4872D3}"/>
              </a:ext>
            </a:extLst>
          </p:cNvPr>
          <p:cNvSpPr txBox="1">
            <a:spLocks/>
          </p:cNvSpPr>
          <p:nvPr/>
        </p:nvSpPr>
        <p:spPr>
          <a:xfrm>
            <a:off x="4675405" y="1302707"/>
            <a:ext cx="2444885" cy="188962"/>
          </a:xfrm>
          <a:prstGeom prst="rect">
            <a:avLst/>
          </a:prstGeom>
        </p:spPr>
        <p:txBody>
          <a:bodyPr vert="horz" wrap="square" lIns="0" tIns="0" rIns="0" bIns="0" numCol="1" rtlCol="0" anchor="t">
            <a:spAutoFit/>
          </a:bodyPr>
          <a:lstStyle>
            <a:lvl1pPr marL="137160" indent="-91440" algn="l" defTabSz="914400" rtl="0" eaLnBrk="1" latinLnBrk="0" hangingPunct="1">
              <a:lnSpc>
                <a:spcPts val="1500"/>
              </a:lnSpc>
              <a:spcBef>
                <a:spcPts val="1000"/>
              </a:spcBef>
              <a:buClr>
                <a:schemeClr val="accent2"/>
              </a:buClr>
              <a:buFont typeface="Arial" panose="020B0604020202020204" pitchFamily="34" charset="0"/>
              <a:buChar char="•"/>
              <a:defRPr sz="1100" kern="1200">
                <a:solidFill>
                  <a:schemeClr val="tx2"/>
                </a:solidFill>
                <a:latin typeface="Arial" charset="0"/>
                <a:ea typeface="Arial" charset="0"/>
                <a:cs typeface="Arial" charset="0"/>
              </a:defRPr>
            </a:lvl1pPr>
            <a:lvl2pPr marL="411480" indent="-91440" algn="l" defTabSz="914400" rtl="0" eaLnBrk="1" latinLnBrk="0" hangingPunct="1">
              <a:lnSpc>
                <a:spcPts val="1500"/>
              </a:lnSpc>
              <a:spcBef>
                <a:spcPts val="1000"/>
              </a:spcBef>
              <a:buClr>
                <a:schemeClr val="accent2"/>
              </a:buClr>
              <a:buFont typeface="Arial" charset="0"/>
              <a:buChar char="•"/>
              <a:defRPr sz="1000" kern="1200">
                <a:solidFill>
                  <a:schemeClr val="tx2"/>
                </a:solidFill>
                <a:latin typeface="Arial" charset="0"/>
                <a:ea typeface="Arial" charset="0"/>
                <a:cs typeface="Arial" charset="0"/>
              </a:defRPr>
            </a:lvl2pPr>
            <a:lvl3pPr marL="68580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3pPr>
            <a:lvl4pPr marL="960120" indent="-91440" algn="l" defTabSz="914400" rtl="0" eaLnBrk="1" latinLnBrk="0" hangingPunct="1">
              <a:lnSpc>
                <a:spcPts val="1500"/>
              </a:lnSpc>
              <a:spcBef>
                <a:spcPts val="1000"/>
              </a:spcBef>
              <a:buClr>
                <a:schemeClr val="accent2"/>
              </a:buClr>
              <a:buSzPct val="100000"/>
              <a:buFont typeface="Arial" charset="0"/>
              <a:buChar char="•"/>
              <a:defRPr sz="1000" kern="1200">
                <a:solidFill>
                  <a:schemeClr val="tx2"/>
                </a:solidFill>
                <a:latin typeface="Arial" charset="0"/>
                <a:ea typeface="Arial" charset="0"/>
                <a:cs typeface="Arial" charset="0"/>
              </a:defRPr>
            </a:lvl4pPr>
            <a:lvl5pPr marL="822960" indent="-91440" algn="l" defTabSz="914400" rtl="0" eaLnBrk="1" latinLnBrk="0" hangingPunct="1">
              <a:lnSpc>
                <a:spcPct val="150000"/>
              </a:lnSpc>
              <a:spcBef>
                <a:spcPts val="400"/>
              </a:spcBef>
              <a:buClr>
                <a:schemeClr val="accent2"/>
              </a:buClr>
              <a:buSzPct val="60000"/>
              <a:buFont typeface="Courier New" charset="0"/>
              <a:buChar char="o"/>
              <a:defRPr sz="110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srgbClr val="373637"/>
                </a:solidFill>
                <a:effectLst/>
                <a:uLnTx/>
                <a:uFillTx/>
                <a:latin typeface="Arial"/>
                <a:cs typeface="Arial"/>
              </a:rPr>
              <a:t>Synopsis powered by Synario</a:t>
            </a:r>
            <a:r>
              <a:rPr kumimoji="0" lang="en-US" sz="800" b="0" i="1" u="none" strike="noStrike" kern="1200" cap="none" spc="0" normalizeH="0" baseline="38000" noProof="0" dirty="0">
                <a:ln>
                  <a:noFill/>
                </a:ln>
                <a:solidFill>
                  <a:srgbClr val="373637"/>
                </a:solidFill>
                <a:effectLst/>
                <a:uLnTx/>
                <a:uFillTx/>
                <a:latin typeface="Arial"/>
                <a:cs typeface="Arial"/>
              </a:rPr>
              <a:t>TM</a:t>
            </a:r>
            <a:endParaRPr kumimoji="0" lang="en-US" sz="1050" b="0" i="1" u="none" strike="noStrike" kern="1200" cap="none" spc="0" normalizeH="0" baseline="38000" noProof="0" dirty="0">
              <a:ln>
                <a:noFill/>
              </a:ln>
              <a:solidFill>
                <a:srgbClr val="373637"/>
              </a:solidFill>
              <a:effectLst/>
              <a:uLnTx/>
              <a:uFillTx/>
              <a:latin typeface="Arial"/>
              <a:cs typeface="Arial"/>
            </a:endParaRPr>
          </a:p>
        </p:txBody>
      </p:sp>
    </p:spTree>
    <p:extLst>
      <p:ext uri="{BB962C8B-B14F-4D97-AF65-F5344CB8AC3E}">
        <p14:creationId xmlns:p14="http://schemas.microsoft.com/office/powerpoint/2010/main" val="57601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397" y="839094"/>
            <a:ext cx="6670531" cy="442856"/>
          </a:xfrm>
        </p:spPr>
        <p:txBody>
          <a:bodyPr>
            <a:normAutofit/>
          </a:bodyPr>
          <a:lstStyle/>
          <a:p>
            <a:r>
              <a:rPr lang="en-US" sz="2200" dirty="0">
                <a:solidFill>
                  <a:schemeClr val="tx2">
                    <a:lumMod val="50000"/>
                  </a:schemeClr>
                </a:solidFill>
                <a:latin typeface="Arial" panose="020B0604020202020204" pitchFamily="34" charset="0"/>
                <a:cs typeface="Arial" panose="020B0604020202020204" pitchFamily="34" charset="0"/>
              </a:rPr>
              <a:t>Role of an Independent Financial Advisor</a:t>
            </a:r>
          </a:p>
        </p:txBody>
      </p:sp>
      <p:sp>
        <p:nvSpPr>
          <p:cNvPr id="7" name="Content Placeholder 1"/>
          <p:cNvSpPr>
            <a:spLocks noGrp="1"/>
          </p:cNvSpPr>
          <p:nvPr/>
        </p:nvSpPr>
        <p:spPr>
          <a:xfrm>
            <a:off x="442140" y="1390763"/>
            <a:ext cx="8503920" cy="5303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4501"/>
              </a:buClr>
              <a:buFont typeface="Arial" pitchFamily="34" charset="0"/>
              <a:buChar char="•"/>
              <a:defRPr lang="en-US"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1700" b="1" dirty="0"/>
              <a:t>An Independent Financial Advisor/Registered Municipal Advisor:</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The only outside financial expert with fiduciary responsibility solely to you, the issuer.  We work for you and protect your interests.</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Represents your interests and advises you in the fast-changing markets. </a:t>
            </a:r>
          </a:p>
          <a:p>
            <a:pPr>
              <a:spcBef>
                <a:spcPts val="1200"/>
              </a:spcBef>
              <a:buFontTx/>
              <a:buNone/>
            </a:pPr>
            <a:r>
              <a:rPr lang="en-US" sz="1700" b="1" dirty="0"/>
              <a:t>Doesn’t the Underwriter Do This?</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Federal regulations prohibit an underwriter from representing that it is offering you independent advice if it is also a purchaser of your bonds, certificates or notes.  </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The underwriter must represent itself and bond purchasers, as well as you, the issuer.  Such a representation can present a conflict of interest.</a:t>
            </a:r>
          </a:p>
          <a:p>
            <a:pPr>
              <a:spcBef>
                <a:spcPts val="1200"/>
              </a:spcBef>
              <a:buFontTx/>
              <a:buNone/>
            </a:pPr>
            <a:r>
              <a:rPr lang="en-US" sz="1700" b="1" dirty="0"/>
              <a:t>What about PFM?</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PFM is an independent full-time financial advisory firm with a fiduciary responsibility to its clients.</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PFM does not underwrite bonds, which eliminates any conflict of interest.</a:t>
            </a:r>
          </a:p>
          <a:p>
            <a:pPr marL="225425" indent="-225425">
              <a:lnSpc>
                <a:spcPct val="110000"/>
              </a:lnSpc>
              <a:spcBef>
                <a:spcPts val="1200"/>
              </a:spcBef>
              <a:buClr>
                <a:schemeClr val="accent2"/>
              </a:buClr>
              <a:buSzPct val="90000"/>
              <a:buFont typeface="Wingdings 2" panose="05020102010507070707" pitchFamily="18" charset="2"/>
              <a:buChar char="Ã"/>
            </a:pPr>
            <a:r>
              <a:rPr lang="en-US" sz="1400" dirty="0">
                <a:latin typeface="+mn-lt"/>
                <a:cs typeface="Arial" charset="0"/>
              </a:rPr>
              <a:t>PFM’s only interest is that of the issuer in providing the optimal financing at the lowest possible cost.</a:t>
            </a:r>
          </a:p>
        </p:txBody>
      </p:sp>
    </p:spTree>
    <p:extLst>
      <p:ext uri="{BB962C8B-B14F-4D97-AF65-F5344CB8AC3E}">
        <p14:creationId xmlns:p14="http://schemas.microsoft.com/office/powerpoint/2010/main" val="239364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F55E1-F4B0-4328-B68A-22CF9F9E07D6}"/>
              </a:ext>
            </a:extLst>
          </p:cNvPr>
          <p:cNvSpPr>
            <a:spLocks noGrp="1"/>
          </p:cNvSpPr>
          <p:nvPr>
            <p:ph type="title"/>
          </p:nvPr>
        </p:nvSpPr>
        <p:spPr/>
        <p:txBody>
          <a:bodyPr/>
          <a:lstStyle/>
          <a:p>
            <a:r>
              <a:rPr lang="en-US" dirty="0"/>
              <a:t>National Footprint with Deep Local and National Knowledge and Expertise</a:t>
            </a:r>
          </a:p>
        </p:txBody>
      </p:sp>
      <p:sp>
        <p:nvSpPr>
          <p:cNvPr id="105" name="Text Placeholder 104">
            <a:extLst>
              <a:ext uri="{FF2B5EF4-FFF2-40B4-BE49-F238E27FC236}">
                <a16:creationId xmlns:a16="http://schemas.microsoft.com/office/drawing/2014/main" id="{4B846DAF-534E-44C3-8197-518E6BB98E09}"/>
              </a:ext>
            </a:extLst>
          </p:cNvPr>
          <p:cNvSpPr>
            <a:spLocks noGrp="1"/>
          </p:cNvSpPr>
          <p:nvPr>
            <p:ph type="body" sz="quarter" idx="10"/>
          </p:nvPr>
        </p:nvSpPr>
        <p:spPr>
          <a:xfrm>
            <a:off x="-1150343" y="1637414"/>
            <a:ext cx="6092399" cy="3459347"/>
          </a:xfrm>
        </p:spPr>
        <p:txBody>
          <a:bodyPr/>
          <a:lstStyle/>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BD76E8A5-7703-41ED-36AF-00E600B04050}"/>
              </a:ext>
            </a:extLst>
          </p:cNvPr>
          <p:cNvSpPr txBox="1"/>
          <p:nvPr/>
        </p:nvSpPr>
        <p:spPr>
          <a:xfrm>
            <a:off x="2242196" y="6524394"/>
            <a:ext cx="4507449" cy="187077"/>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000" baseline="30000" dirty="0">
                <a:ea typeface="Soleil" charset="0"/>
                <a:cs typeface="Soleil" charset="0"/>
              </a:rPr>
              <a:t>1 </a:t>
            </a:r>
            <a:r>
              <a:rPr lang="en-US" sz="800" dirty="0">
                <a:ea typeface="Soleil" charset="0"/>
                <a:cs typeface="Soleil" charset="0"/>
              </a:rPr>
              <a:t>Source: PFM internal data.</a:t>
            </a:r>
          </a:p>
          <a:p>
            <a:pPr marL="0" marR="0" indent="0" algn="l" defTabSz="914400" rtl="0" eaLnBrk="1" fontAlgn="auto" latinLnBrk="0" hangingPunct="1">
              <a:lnSpc>
                <a:spcPct val="100000"/>
              </a:lnSpc>
              <a:spcBef>
                <a:spcPts val="0"/>
              </a:spcBef>
              <a:spcAft>
                <a:spcPts val="0"/>
              </a:spcAft>
              <a:buClrTx/>
              <a:buSzTx/>
              <a:buFontTx/>
              <a:buNone/>
              <a:tabLst/>
            </a:pPr>
            <a:endParaRPr lang="en-US" sz="1000" dirty="0">
              <a:ea typeface="Soleil" charset="0"/>
              <a:cs typeface="Soleil" charset="0"/>
            </a:endParaRPr>
          </a:p>
        </p:txBody>
      </p:sp>
      <p:pic>
        <p:nvPicPr>
          <p:cNvPr id="8" name="Picture 7" descr="A blue and white rectangular sign with white text&#10;&#10;Description automatically generated">
            <a:extLst>
              <a:ext uri="{FF2B5EF4-FFF2-40B4-BE49-F238E27FC236}">
                <a16:creationId xmlns:a16="http://schemas.microsoft.com/office/drawing/2014/main" id="{A2ED68EA-1C29-36FD-AC77-667CC7570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851" y="1695263"/>
            <a:ext cx="1274521" cy="1844854"/>
          </a:xfrm>
          <a:prstGeom prst="rect">
            <a:avLst/>
          </a:prstGeom>
        </p:spPr>
      </p:pic>
      <p:grpSp>
        <p:nvGrpSpPr>
          <p:cNvPr id="9" name="Group 8">
            <a:extLst>
              <a:ext uri="{FF2B5EF4-FFF2-40B4-BE49-F238E27FC236}">
                <a16:creationId xmlns:a16="http://schemas.microsoft.com/office/drawing/2014/main" id="{337D1BA7-49A9-F0B5-CC5D-3E8C173BDAC2}"/>
              </a:ext>
            </a:extLst>
          </p:cNvPr>
          <p:cNvGrpSpPr/>
          <p:nvPr/>
        </p:nvGrpSpPr>
        <p:grpSpPr>
          <a:xfrm>
            <a:off x="5483468" y="1912432"/>
            <a:ext cx="1504282" cy="1293487"/>
            <a:chOff x="1027563" y="1636395"/>
            <a:chExt cx="1592631" cy="1242613"/>
          </a:xfrm>
        </p:grpSpPr>
        <p:grpSp>
          <p:nvGrpSpPr>
            <p:cNvPr id="10" name="Group 9">
              <a:extLst>
                <a:ext uri="{FF2B5EF4-FFF2-40B4-BE49-F238E27FC236}">
                  <a16:creationId xmlns:a16="http://schemas.microsoft.com/office/drawing/2014/main" id="{48EB3781-7FC1-16AE-5D33-F7E82A8E55DF}"/>
                </a:ext>
              </a:extLst>
            </p:cNvPr>
            <p:cNvGrpSpPr/>
            <p:nvPr/>
          </p:nvGrpSpPr>
          <p:grpSpPr>
            <a:xfrm>
              <a:off x="1281796" y="1636395"/>
              <a:ext cx="1084167" cy="1052608"/>
              <a:chOff x="2805796" y="2341789"/>
              <a:chExt cx="1084167" cy="1052608"/>
            </a:xfrm>
          </p:grpSpPr>
          <p:pic>
            <p:nvPicPr>
              <p:cNvPr id="12" name="Picture 11" descr="Icon&#10;&#10;Description automatically generated with low confidence">
                <a:extLst>
                  <a:ext uri="{FF2B5EF4-FFF2-40B4-BE49-F238E27FC236}">
                    <a16:creationId xmlns:a16="http://schemas.microsoft.com/office/drawing/2014/main" id="{95562A60-4019-812E-E0C7-7BBF7EC2C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64" t="13505" r="60593" b="32111"/>
              <a:stretch/>
            </p:blipFill>
            <p:spPr>
              <a:xfrm>
                <a:off x="2831902" y="2341789"/>
                <a:ext cx="1031954" cy="769458"/>
              </a:xfrm>
              <a:prstGeom prst="rect">
                <a:avLst/>
              </a:prstGeom>
            </p:spPr>
          </p:pic>
          <p:sp>
            <p:nvSpPr>
              <p:cNvPr id="13" name="TextBox 12">
                <a:extLst>
                  <a:ext uri="{FF2B5EF4-FFF2-40B4-BE49-F238E27FC236}">
                    <a16:creationId xmlns:a16="http://schemas.microsoft.com/office/drawing/2014/main" id="{F9C5150E-2FAB-2D03-AF26-CD580679E5EF}"/>
                  </a:ext>
                </a:extLst>
              </p:cNvPr>
              <p:cNvSpPr txBox="1"/>
              <p:nvPr/>
            </p:nvSpPr>
            <p:spPr>
              <a:xfrm>
                <a:off x="2805796" y="3092741"/>
                <a:ext cx="1084167" cy="301656"/>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000" dirty="0">
                    <a:solidFill>
                      <a:schemeClr val="accent2"/>
                    </a:solidFill>
                    <a:latin typeface="Soleil"/>
                    <a:ea typeface="Soleil" charset="0"/>
                    <a:cs typeface="Soleil" charset="0"/>
                  </a:rPr>
                  <a:t>300</a:t>
                </a:r>
                <a:endParaRPr lang="en-US" sz="900" dirty="0">
                  <a:solidFill>
                    <a:schemeClr val="accent2"/>
                  </a:solidFill>
                  <a:latin typeface="Soleil"/>
                  <a:ea typeface="Soleil" charset="0"/>
                  <a:cs typeface="Soleil" charset="0"/>
                </a:endParaRPr>
              </a:p>
              <a:p>
                <a:pPr marL="0" marR="0" indent="0" algn="ctr" defTabSz="914400" rtl="0" eaLnBrk="1" fontAlgn="auto" latinLnBrk="0" hangingPunct="1">
                  <a:lnSpc>
                    <a:spcPct val="100000"/>
                  </a:lnSpc>
                  <a:spcBef>
                    <a:spcPts val="0"/>
                  </a:spcBef>
                  <a:spcAft>
                    <a:spcPts val="0"/>
                  </a:spcAft>
                  <a:buClrTx/>
                  <a:buSzTx/>
                  <a:buFontTx/>
                  <a:buNone/>
                  <a:tabLst/>
                </a:pPr>
                <a:r>
                  <a:rPr lang="en-US" sz="900" dirty="0">
                    <a:solidFill>
                      <a:schemeClr val="accent2"/>
                    </a:solidFill>
                    <a:latin typeface="Soleil"/>
                    <a:ea typeface="Soleil" charset="0"/>
                    <a:cs typeface="Soleil" charset="0"/>
                  </a:rPr>
                  <a:t>EMPLOYEES</a:t>
                </a:r>
                <a:endParaRPr lang="en-US" sz="900" baseline="30000" dirty="0">
                  <a:solidFill>
                    <a:schemeClr val="accent2"/>
                  </a:solidFill>
                  <a:latin typeface="Soleil"/>
                  <a:ea typeface="Soleil" charset="0"/>
                  <a:cs typeface="Soleil" charset="0"/>
                </a:endParaRPr>
              </a:p>
            </p:txBody>
          </p:sp>
        </p:grpSp>
        <p:sp>
          <p:nvSpPr>
            <p:cNvPr id="11" name="TextBox 10">
              <a:extLst>
                <a:ext uri="{FF2B5EF4-FFF2-40B4-BE49-F238E27FC236}">
                  <a16:creationId xmlns:a16="http://schemas.microsoft.com/office/drawing/2014/main" id="{3655FECF-E13E-6060-38C3-1BA19146B4AC}"/>
                </a:ext>
              </a:extLst>
            </p:cNvPr>
            <p:cNvSpPr txBox="1"/>
            <p:nvPr/>
          </p:nvSpPr>
          <p:spPr>
            <a:xfrm>
              <a:off x="1027563" y="2672038"/>
              <a:ext cx="1592631" cy="2069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700" b="0" i="1" spc="0" dirty="0">
                  <a:latin typeface="Arial"/>
                  <a:cs typeface="Arial"/>
                </a:rPr>
                <a:t>Estimated according to PFM internal </a:t>
              </a:r>
              <a:r>
                <a:rPr lang="en-US" sz="700" i="1" dirty="0">
                  <a:latin typeface="Arial"/>
                  <a:cs typeface="Arial"/>
                </a:rPr>
                <a:t>r</a:t>
              </a:r>
              <a:r>
                <a:rPr lang="en-US" sz="700" b="0" i="1" spc="0" dirty="0">
                  <a:latin typeface="Arial"/>
                  <a:cs typeface="Arial"/>
                </a:rPr>
                <a:t>esources a</a:t>
              </a:r>
              <a:r>
                <a:rPr lang="en-US" sz="700" i="1" dirty="0">
                  <a:latin typeface="Arial"/>
                  <a:cs typeface="Arial"/>
                </a:rPr>
                <a:t>s of December 31, 2023</a:t>
              </a:r>
              <a:endParaRPr lang="en-US" sz="700" i="1"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60F9995B-7A7B-29F2-D830-0A569137BFEB}"/>
              </a:ext>
            </a:extLst>
          </p:cNvPr>
          <p:cNvGrpSpPr/>
          <p:nvPr/>
        </p:nvGrpSpPr>
        <p:grpSpPr>
          <a:xfrm>
            <a:off x="125265" y="2312912"/>
            <a:ext cx="4695648" cy="3337635"/>
            <a:chOff x="2674625" y="1511599"/>
            <a:chExt cx="5306718" cy="3771980"/>
          </a:xfrm>
        </p:grpSpPr>
        <p:grpSp>
          <p:nvGrpSpPr>
            <p:cNvPr id="14" name="Group 13">
              <a:extLst>
                <a:ext uri="{FF2B5EF4-FFF2-40B4-BE49-F238E27FC236}">
                  <a16:creationId xmlns:a16="http://schemas.microsoft.com/office/drawing/2014/main" id="{70E4C411-C5CB-7AD1-4614-1DC2CAED63C8}"/>
                </a:ext>
              </a:extLst>
            </p:cNvPr>
            <p:cNvGrpSpPr/>
            <p:nvPr/>
          </p:nvGrpSpPr>
          <p:grpSpPr>
            <a:xfrm>
              <a:off x="2674625" y="1511599"/>
              <a:ext cx="5306718" cy="3771980"/>
              <a:chOff x="978569" y="1209372"/>
              <a:chExt cx="5306718" cy="3771980"/>
            </a:xfrm>
          </p:grpSpPr>
          <p:grpSp>
            <p:nvGrpSpPr>
              <p:cNvPr id="17" name="Group 16">
                <a:extLst>
                  <a:ext uri="{FF2B5EF4-FFF2-40B4-BE49-F238E27FC236}">
                    <a16:creationId xmlns:a16="http://schemas.microsoft.com/office/drawing/2014/main" id="{4B2CFE2C-AADD-3442-968A-71D2B452A352}"/>
                  </a:ext>
                </a:extLst>
              </p:cNvPr>
              <p:cNvGrpSpPr/>
              <p:nvPr/>
            </p:nvGrpSpPr>
            <p:grpSpPr>
              <a:xfrm>
                <a:off x="978569" y="1209372"/>
                <a:ext cx="5306718" cy="3771980"/>
                <a:chOff x="978569" y="1209372"/>
                <a:chExt cx="5306718" cy="3771980"/>
              </a:xfrm>
            </p:grpSpPr>
            <p:sp>
              <p:nvSpPr>
                <p:cNvPr id="20" name="Oval 19">
                  <a:extLst>
                    <a:ext uri="{FF2B5EF4-FFF2-40B4-BE49-F238E27FC236}">
                      <a16:creationId xmlns:a16="http://schemas.microsoft.com/office/drawing/2014/main" id="{74B62179-3ED5-CF1D-2B7D-61AA3F93987E}"/>
                    </a:ext>
                  </a:extLst>
                </p:cNvPr>
                <p:cNvSpPr>
                  <a:spLocks noChangeArrowheads="1"/>
                </p:cNvSpPr>
                <p:nvPr/>
              </p:nvSpPr>
              <p:spPr bwMode="auto">
                <a:xfrm>
                  <a:off x="3719593" y="3779551"/>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Oval 20">
                  <a:extLst>
                    <a:ext uri="{FF2B5EF4-FFF2-40B4-BE49-F238E27FC236}">
                      <a16:creationId xmlns:a16="http://schemas.microsoft.com/office/drawing/2014/main" id="{9DB98644-B00F-BA9F-F4D0-74085FF9E2F5}"/>
                    </a:ext>
                  </a:extLst>
                </p:cNvPr>
                <p:cNvSpPr>
                  <a:spLocks noChangeArrowheads="1"/>
                </p:cNvSpPr>
                <p:nvPr/>
              </p:nvSpPr>
              <p:spPr bwMode="auto">
                <a:xfrm>
                  <a:off x="5276502" y="3228376"/>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nvGrpSpPr>
                <p:cNvPr id="22" name="Group 21">
                  <a:extLst>
                    <a:ext uri="{FF2B5EF4-FFF2-40B4-BE49-F238E27FC236}">
                      <a16:creationId xmlns:a16="http://schemas.microsoft.com/office/drawing/2014/main" id="{0FDEDBD0-3FA3-2595-E16A-873D133F8716}"/>
                    </a:ext>
                  </a:extLst>
                </p:cNvPr>
                <p:cNvGrpSpPr/>
                <p:nvPr/>
              </p:nvGrpSpPr>
              <p:grpSpPr>
                <a:xfrm>
                  <a:off x="978569" y="1209372"/>
                  <a:ext cx="5306718" cy="3771980"/>
                  <a:chOff x="762000" y="1265314"/>
                  <a:chExt cx="5306718" cy="3771980"/>
                </a:xfrm>
              </p:grpSpPr>
              <p:grpSp>
                <p:nvGrpSpPr>
                  <p:cNvPr id="25" name="Group 24">
                    <a:extLst>
                      <a:ext uri="{FF2B5EF4-FFF2-40B4-BE49-F238E27FC236}">
                        <a16:creationId xmlns:a16="http://schemas.microsoft.com/office/drawing/2014/main" id="{A54BAE8C-0B47-4E58-39AE-A13E332BA535}"/>
                      </a:ext>
                    </a:extLst>
                  </p:cNvPr>
                  <p:cNvGrpSpPr/>
                  <p:nvPr/>
                </p:nvGrpSpPr>
                <p:grpSpPr>
                  <a:xfrm>
                    <a:off x="762000" y="1265314"/>
                    <a:ext cx="5306718" cy="3230486"/>
                    <a:chOff x="762000" y="1265314"/>
                    <a:chExt cx="5306718" cy="3230486"/>
                  </a:xfrm>
                </p:grpSpPr>
                <p:sp>
                  <p:nvSpPr>
                    <p:cNvPr id="27" name="Oval 26">
                      <a:extLst>
                        <a:ext uri="{FF2B5EF4-FFF2-40B4-BE49-F238E27FC236}">
                          <a16:creationId xmlns:a16="http://schemas.microsoft.com/office/drawing/2014/main" id="{013DBB40-792F-FD66-E3F7-590F24E93EEA}"/>
                        </a:ext>
                      </a:extLst>
                    </p:cNvPr>
                    <p:cNvSpPr>
                      <a:spLocks noChangeArrowheads="1"/>
                    </p:cNvSpPr>
                    <p:nvPr/>
                  </p:nvSpPr>
                  <p:spPr bwMode="auto">
                    <a:xfrm>
                      <a:off x="4787850" y="3200811"/>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sp>
                  <p:nvSpPr>
                    <p:cNvPr id="28" name="Oval 27">
                      <a:extLst>
                        <a:ext uri="{FF2B5EF4-FFF2-40B4-BE49-F238E27FC236}">
                          <a16:creationId xmlns:a16="http://schemas.microsoft.com/office/drawing/2014/main" id="{E445A3B4-176B-59E1-0569-265863EA0096}"/>
                        </a:ext>
                      </a:extLst>
                    </p:cNvPr>
                    <p:cNvSpPr>
                      <a:spLocks noChangeArrowheads="1"/>
                    </p:cNvSpPr>
                    <p:nvPr/>
                  </p:nvSpPr>
                  <p:spPr bwMode="auto">
                    <a:xfrm>
                      <a:off x="4133598" y="2705044"/>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nvGrpSpPr>
                    <p:cNvPr id="29" name="Group 28">
                      <a:extLst>
                        <a:ext uri="{FF2B5EF4-FFF2-40B4-BE49-F238E27FC236}">
                          <a16:creationId xmlns:a16="http://schemas.microsoft.com/office/drawing/2014/main" id="{61159D1E-6044-5A31-79DC-B0BFA5881360}"/>
                        </a:ext>
                      </a:extLst>
                    </p:cNvPr>
                    <p:cNvGrpSpPr/>
                    <p:nvPr/>
                  </p:nvGrpSpPr>
                  <p:grpSpPr>
                    <a:xfrm>
                      <a:off x="762000" y="1265314"/>
                      <a:ext cx="5306718" cy="3230486"/>
                      <a:chOff x="762000" y="1265314"/>
                      <a:chExt cx="5306718" cy="3230486"/>
                    </a:xfrm>
                  </p:grpSpPr>
                  <p:grpSp>
                    <p:nvGrpSpPr>
                      <p:cNvPr id="30" name="Group 29">
                        <a:extLst>
                          <a:ext uri="{FF2B5EF4-FFF2-40B4-BE49-F238E27FC236}">
                            <a16:creationId xmlns:a16="http://schemas.microsoft.com/office/drawing/2014/main" id="{86F4D3A0-308D-58B6-14F9-1F26523036CB}"/>
                          </a:ext>
                        </a:extLst>
                      </p:cNvPr>
                      <p:cNvGrpSpPr/>
                      <p:nvPr/>
                    </p:nvGrpSpPr>
                    <p:grpSpPr>
                      <a:xfrm>
                        <a:off x="762000" y="1265314"/>
                        <a:ext cx="5306718" cy="3230486"/>
                        <a:chOff x="762000" y="1218287"/>
                        <a:chExt cx="5306718" cy="3230486"/>
                      </a:xfrm>
                    </p:grpSpPr>
                    <p:grpSp>
                      <p:nvGrpSpPr>
                        <p:cNvPr id="96" name="Group 95">
                          <a:extLst>
                            <a:ext uri="{FF2B5EF4-FFF2-40B4-BE49-F238E27FC236}">
                              <a16:creationId xmlns:a16="http://schemas.microsoft.com/office/drawing/2014/main" id="{39AC1125-7F49-B6DA-DACC-ABCCDBC7ACF9}"/>
                            </a:ext>
                          </a:extLst>
                        </p:cNvPr>
                        <p:cNvGrpSpPr/>
                        <p:nvPr/>
                      </p:nvGrpSpPr>
                      <p:grpSpPr>
                        <a:xfrm>
                          <a:off x="762000" y="1218287"/>
                          <a:ext cx="5306718" cy="3230486"/>
                          <a:chOff x="762000" y="1218287"/>
                          <a:chExt cx="5306718" cy="3230486"/>
                        </a:xfrm>
                      </p:grpSpPr>
                      <p:grpSp>
                        <p:nvGrpSpPr>
                          <p:cNvPr id="98" name="Group 97">
                            <a:extLst>
                              <a:ext uri="{FF2B5EF4-FFF2-40B4-BE49-F238E27FC236}">
                                <a16:creationId xmlns:a16="http://schemas.microsoft.com/office/drawing/2014/main" id="{D1192119-4723-542E-718C-8A835BB531C3}"/>
                              </a:ext>
                            </a:extLst>
                          </p:cNvPr>
                          <p:cNvGrpSpPr/>
                          <p:nvPr/>
                        </p:nvGrpSpPr>
                        <p:grpSpPr>
                          <a:xfrm>
                            <a:off x="762000" y="1218287"/>
                            <a:ext cx="5306718" cy="3230486"/>
                            <a:chOff x="457200" y="2286000"/>
                            <a:chExt cx="5086206" cy="3096248"/>
                          </a:xfrm>
                        </p:grpSpPr>
                        <p:sp>
                          <p:nvSpPr>
                            <p:cNvPr id="101" name="Oval 100">
                              <a:extLst>
                                <a:ext uri="{FF2B5EF4-FFF2-40B4-BE49-F238E27FC236}">
                                  <a16:creationId xmlns:a16="http://schemas.microsoft.com/office/drawing/2014/main" id="{0A4A687B-8F3B-6B26-7223-3614ED95407E}"/>
                                </a:ext>
                              </a:extLst>
                            </p:cNvPr>
                            <p:cNvSpPr>
                              <a:spLocks noChangeArrowheads="1"/>
                            </p:cNvSpPr>
                            <p:nvPr/>
                          </p:nvSpPr>
                          <p:spPr bwMode="auto">
                            <a:xfrm>
                              <a:off x="3808236" y="3060692"/>
                              <a:ext cx="75983" cy="76724"/>
                            </a:xfrm>
                            <a:prstGeom prst="ellipse">
                              <a:avLst/>
                            </a:prstGeom>
                            <a:solidFill>
                              <a:srgbClr val="000066"/>
                            </a:solidFill>
                            <a:ln w="9525">
                              <a:solidFill>
                                <a:srgbClr val="000000"/>
                              </a:solidFill>
                              <a:round/>
                              <a:headEnd/>
                              <a:tailEnd/>
                            </a:ln>
                          </p:spPr>
                          <p:txBody>
                            <a:bodyPr rot="0" vert="horz" wrap="square" lIns="91440" tIns="45720" rIns="91440" bIns="45720" anchor="ctr" anchorCtr="0" upright="1">
                              <a:noAutofit/>
                            </a:bodyPr>
                            <a:lstStyle/>
                            <a:p>
                              <a:endParaRPr lang="en-US" dirty="0"/>
                            </a:p>
                          </p:txBody>
                        </p:sp>
                        <p:grpSp>
                          <p:nvGrpSpPr>
                            <p:cNvPr id="102" name="Group 101">
                              <a:extLst>
                                <a:ext uri="{FF2B5EF4-FFF2-40B4-BE49-F238E27FC236}">
                                  <a16:creationId xmlns:a16="http://schemas.microsoft.com/office/drawing/2014/main" id="{661464D0-D0D0-60DD-2670-2DC400FA367D}"/>
                                </a:ext>
                              </a:extLst>
                            </p:cNvPr>
                            <p:cNvGrpSpPr>
                              <a:grpSpLocks/>
                            </p:cNvGrpSpPr>
                            <p:nvPr/>
                          </p:nvGrpSpPr>
                          <p:grpSpPr bwMode="auto">
                            <a:xfrm>
                              <a:off x="1649087" y="4839276"/>
                              <a:ext cx="595944" cy="455877"/>
                              <a:chOff x="2107" y="3028"/>
                              <a:chExt cx="580" cy="443"/>
                            </a:xfrm>
                          </p:grpSpPr>
                          <p:grpSp>
                            <p:nvGrpSpPr>
                              <p:cNvPr id="1078" name="Group 1077">
                                <a:extLst>
                                  <a:ext uri="{FF2B5EF4-FFF2-40B4-BE49-F238E27FC236}">
                                    <a16:creationId xmlns:a16="http://schemas.microsoft.com/office/drawing/2014/main" id="{338A13FB-C971-0915-7856-006273A4E563}"/>
                                  </a:ext>
                                </a:extLst>
                              </p:cNvPr>
                              <p:cNvGrpSpPr>
                                <a:grpSpLocks/>
                              </p:cNvGrpSpPr>
                              <p:nvPr/>
                            </p:nvGrpSpPr>
                            <p:grpSpPr bwMode="auto">
                              <a:xfrm>
                                <a:off x="2107" y="3028"/>
                                <a:ext cx="580" cy="443"/>
                                <a:chOff x="2107" y="3028"/>
                                <a:chExt cx="580" cy="443"/>
                              </a:xfrm>
                            </p:grpSpPr>
                            <p:sp>
                              <p:nvSpPr>
                                <p:cNvPr id="1080" name="Freeform 215">
                                  <a:extLst>
                                    <a:ext uri="{FF2B5EF4-FFF2-40B4-BE49-F238E27FC236}">
                                      <a16:creationId xmlns:a16="http://schemas.microsoft.com/office/drawing/2014/main" id="{837093D5-B6BE-0FC6-5303-D4685949215B}"/>
                                    </a:ext>
                                  </a:extLst>
                                </p:cNvPr>
                                <p:cNvSpPr>
                                  <a:spLocks/>
                                </p:cNvSpPr>
                                <p:nvPr/>
                              </p:nvSpPr>
                              <p:spPr bwMode="auto">
                                <a:xfrm>
                                  <a:off x="2107" y="3080"/>
                                  <a:ext cx="44" cy="64"/>
                                </a:xfrm>
                                <a:custGeom>
                                  <a:avLst/>
                                  <a:gdLst>
                                    <a:gd name="T0" fmla="*/ 0 w 88"/>
                                    <a:gd name="T1" fmla="*/ 128 h 128"/>
                                    <a:gd name="T2" fmla="*/ 0 w 88"/>
                                    <a:gd name="T3" fmla="*/ 90 h 128"/>
                                    <a:gd name="T4" fmla="*/ 50 w 88"/>
                                    <a:gd name="T5" fmla="*/ 0 h 128"/>
                                    <a:gd name="T6" fmla="*/ 88 w 88"/>
                                    <a:gd name="T7" fmla="*/ 26 h 128"/>
                                    <a:gd name="T8" fmla="*/ 46 w 88"/>
                                    <a:gd name="T9" fmla="*/ 128 h 128"/>
                                    <a:gd name="T10" fmla="*/ 0 w 88"/>
                                    <a:gd name="T11" fmla="*/ 128 h 128"/>
                                  </a:gdLst>
                                  <a:ahLst/>
                                  <a:cxnLst>
                                    <a:cxn ang="0">
                                      <a:pos x="T0" y="T1"/>
                                    </a:cxn>
                                    <a:cxn ang="0">
                                      <a:pos x="T2" y="T3"/>
                                    </a:cxn>
                                    <a:cxn ang="0">
                                      <a:pos x="T4" y="T5"/>
                                    </a:cxn>
                                    <a:cxn ang="0">
                                      <a:pos x="T6" y="T7"/>
                                    </a:cxn>
                                    <a:cxn ang="0">
                                      <a:pos x="T8" y="T9"/>
                                    </a:cxn>
                                    <a:cxn ang="0">
                                      <a:pos x="T10" y="T11"/>
                                    </a:cxn>
                                  </a:cxnLst>
                                  <a:rect l="0" t="0" r="r" b="b"/>
                                  <a:pathLst>
                                    <a:path w="88" h="128">
                                      <a:moveTo>
                                        <a:pt x="0" y="128"/>
                                      </a:moveTo>
                                      <a:lnTo>
                                        <a:pt x="0" y="90"/>
                                      </a:lnTo>
                                      <a:lnTo>
                                        <a:pt x="50" y="0"/>
                                      </a:lnTo>
                                      <a:lnTo>
                                        <a:pt x="88" y="26"/>
                                      </a:lnTo>
                                      <a:lnTo>
                                        <a:pt x="46" y="128"/>
                                      </a:lnTo>
                                      <a:lnTo>
                                        <a:pt x="0" y="128"/>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1" name="Freeform 216">
                                  <a:extLst>
                                    <a:ext uri="{FF2B5EF4-FFF2-40B4-BE49-F238E27FC236}">
                                      <a16:creationId xmlns:a16="http://schemas.microsoft.com/office/drawing/2014/main" id="{4CB7434E-975E-E961-4F9C-2E07D7232ACB}"/>
                                    </a:ext>
                                  </a:extLst>
                                </p:cNvPr>
                                <p:cNvSpPr>
                                  <a:spLocks/>
                                </p:cNvSpPr>
                                <p:nvPr/>
                              </p:nvSpPr>
                              <p:spPr bwMode="auto">
                                <a:xfrm>
                                  <a:off x="2174" y="3028"/>
                                  <a:ext cx="83" cy="81"/>
                                </a:xfrm>
                                <a:custGeom>
                                  <a:avLst/>
                                  <a:gdLst>
                                    <a:gd name="T0" fmla="*/ 36 w 166"/>
                                    <a:gd name="T1" fmla="*/ 18 h 162"/>
                                    <a:gd name="T2" fmla="*/ 0 w 166"/>
                                    <a:gd name="T3" fmla="*/ 96 h 162"/>
                                    <a:gd name="T4" fmla="*/ 64 w 166"/>
                                    <a:gd name="T5" fmla="*/ 148 h 162"/>
                                    <a:gd name="T6" fmla="*/ 138 w 166"/>
                                    <a:gd name="T7" fmla="*/ 162 h 162"/>
                                    <a:gd name="T8" fmla="*/ 166 w 166"/>
                                    <a:gd name="T9" fmla="*/ 98 h 162"/>
                                    <a:gd name="T10" fmla="*/ 148 w 166"/>
                                    <a:gd name="T11" fmla="*/ 0 h 162"/>
                                    <a:gd name="T12" fmla="*/ 36 w 166"/>
                                    <a:gd name="T13" fmla="*/ 18 h 162"/>
                                  </a:gdLst>
                                  <a:ahLst/>
                                  <a:cxnLst>
                                    <a:cxn ang="0">
                                      <a:pos x="T0" y="T1"/>
                                    </a:cxn>
                                    <a:cxn ang="0">
                                      <a:pos x="T2" y="T3"/>
                                    </a:cxn>
                                    <a:cxn ang="0">
                                      <a:pos x="T4" y="T5"/>
                                    </a:cxn>
                                    <a:cxn ang="0">
                                      <a:pos x="T6" y="T7"/>
                                    </a:cxn>
                                    <a:cxn ang="0">
                                      <a:pos x="T8" y="T9"/>
                                    </a:cxn>
                                    <a:cxn ang="0">
                                      <a:pos x="T10" y="T11"/>
                                    </a:cxn>
                                    <a:cxn ang="0">
                                      <a:pos x="T12" y="T13"/>
                                    </a:cxn>
                                  </a:cxnLst>
                                  <a:rect l="0" t="0" r="r" b="b"/>
                                  <a:pathLst>
                                    <a:path w="166" h="162">
                                      <a:moveTo>
                                        <a:pt x="36" y="18"/>
                                      </a:moveTo>
                                      <a:lnTo>
                                        <a:pt x="0" y="96"/>
                                      </a:lnTo>
                                      <a:lnTo>
                                        <a:pt x="64" y="148"/>
                                      </a:lnTo>
                                      <a:lnTo>
                                        <a:pt x="138" y="162"/>
                                      </a:lnTo>
                                      <a:lnTo>
                                        <a:pt x="166" y="98"/>
                                      </a:lnTo>
                                      <a:lnTo>
                                        <a:pt x="148" y="0"/>
                                      </a:lnTo>
                                      <a:lnTo>
                                        <a:pt x="36" y="18"/>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2" name="Freeform 217">
                                  <a:extLst>
                                    <a:ext uri="{FF2B5EF4-FFF2-40B4-BE49-F238E27FC236}">
                                      <a16:creationId xmlns:a16="http://schemas.microsoft.com/office/drawing/2014/main" id="{3FABA054-45C2-25C4-A5FE-F785A0C23E85}"/>
                                    </a:ext>
                                  </a:extLst>
                                </p:cNvPr>
                                <p:cNvSpPr>
                                  <a:spLocks/>
                                </p:cNvSpPr>
                                <p:nvPr/>
                              </p:nvSpPr>
                              <p:spPr bwMode="auto">
                                <a:xfrm>
                                  <a:off x="2252" y="3084"/>
                                  <a:ext cx="123" cy="91"/>
                                </a:xfrm>
                                <a:custGeom>
                                  <a:avLst/>
                                  <a:gdLst>
                                    <a:gd name="T0" fmla="*/ 0 w 246"/>
                                    <a:gd name="T1" fmla="*/ 64 h 182"/>
                                    <a:gd name="T2" fmla="*/ 168 w 246"/>
                                    <a:gd name="T3" fmla="*/ 0 h 182"/>
                                    <a:gd name="T4" fmla="*/ 200 w 246"/>
                                    <a:gd name="T5" fmla="*/ 78 h 182"/>
                                    <a:gd name="T6" fmla="*/ 232 w 246"/>
                                    <a:gd name="T7" fmla="*/ 96 h 182"/>
                                    <a:gd name="T8" fmla="*/ 246 w 246"/>
                                    <a:gd name="T9" fmla="*/ 160 h 182"/>
                                    <a:gd name="T10" fmla="*/ 162 w 246"/>
                                    <a:gd name="T11" fmla="*/ 170 h 182"/>
                                    <a:gd name="T12" fmla="*/ 102 w 246"/>
                                    <a:gd name="T13" fmla="*/ 182 h 182"/>
                                    <a:gd name="T14" fmla="*/ 0 w 246"/>
                                    <a:gd name="T15" fmla="*/ 64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82">
                                      <a:moveTo>
                                        <a:pt x="0" y="64"/>
                                      </a:moveTo>
                                      <a:lnTo>
                                        <a:pt x="168" y="0"/>
                                      </a:lnTo>
                                      <a:lnTo>
                                        <a:pt x="200" y="78"/>
                                      </a:lnTo>
                                      <a:lnTo>
                                        <a:pt x="232" y="96"/>
                                      </a:lnTo>
                                      <a:lnTo>
                                        <a:pt x="246" y="160"/>
                                      </a:lnTo>
                                      <a:lnTo>
                                        <a:pt x="162" y="170"/>
                                      </a:lnTo>
                                      <a:lnTo>
                                        <a:pt x="102" y="182"/>
                                      </a:lnTo>
                                      <a:lnTo>
                                        <a:pt x="0" y="64"/>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3" name="Freeform 218">
                                  <a:extLst>
                                    <a:ext uri="{FF2B5EF4-FFF2-40B4-BE49-F238E27FC236}">
                                      <a16:creationId xmlns:a16="http://schemas.microsoft.com/office/drawing/2014/main" id="{E663D4BB-0A4F-D268-AB4B-5977900338ED}"/>
                                    </a:ext>
                                  </a:extLst>
                                </p:cNvPr>
                                <p:cNvSpPr>
                                  <a:spLocks/>
                                </p:cNvSpPr>
                                <p:nvPr/>
                              </p:nvSpPr>
                              <p:spPr bwMode="auto">
                                <a:xfrm>
                                  <a:off x="2379" y="3153"/>
                                  <a:ext cx="98" cy="48"/>
                                </a:xfrm>
                                <a:custGeom>
                                  <a:avLst/>
                                  <a:gdLst>
                                    <a:gd name="T0" fmla="*/ 30 w 195"/>
                                    <a:gd name="T1" fmla="*/ 4 h 95"/>
                                    <a:gd name="T2" fmla="*/ 0 w 195"/>
                                    <a:gd name="T3" fmla="*/ 89 h 95"/>
                                    <a:gd name="T4" fmla="*/ 51 w 195"/>
                                    <a:gd name="T5" fmla="*/ 95 h 95"/>
                                    <a:gd name="T6" fmla="*/ 83 w 195"/>
                                    <a:gd name="T7" fmla="*/ 76 h 95"/>
                                    <a:gd name="T8" fmla="*/ 143 w 195"/>
                                    <a:gd name="T9" fmla="*/ 78 h 95"/>
                                    <a:gd name="T10" fmla="*/ 195 w 195"/>
                                    <a:gd name="T11" fmla="*/ 40 h 95"/>
                                    <a:gd name="T12" fmla="*/ 161 w 195"/>
                                    <a:gd name="T13" fmla="*/ 26 h 95"/>
                                    <a:gd name="T14" fmla="*/ 135 w 195"/>
                                    <a:gd name="T15" fmla="*/ 0 h 95"/>
                                    <a:gd name="T16" fmla="*/ 30 w 195"/>
                                    <a:gd name="T17"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5">
                                      <a:moveTo>
                                        <a:pt x="30" y="4"/>
                                      </a:moveTo>
                                      <a:lnTo>
                                        <a:pt x="0" y="89"/>
                                      </a:lnTo>
                                      <a:lnTo>
                                        <a:pt x="51" y="95"/>
                                      </a:lnTo>
                                      <a:lnTo>
                                        <a:pt x="83" y="76"/>
                                      </a:lnTo>
                                      <a:lnTo>
                                        <a:pt x="143" y="78"/>
                                      </a:lnTo>
                                      <a:lnTo>
                                        <a:pt x="195" y="40"/>
                                      </a:lnTo>
                                      <a:lnTo>
                                        <a:pt x="161" y="26"/>
                                      </a:lnTo>
                                      <a:lnTo>
                                        <a:pt x="135" y="0"/>
                                      </a:lnTo>
                                      <a:lnTo>
                                        <a:pt x="30" y="4"/>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4" name="Freeform 219">
                                  <a:extLst>
                                    <a:ext uri="{FF2B5EF4-FFF2-40B4-BE49-F238E27FC236}">
                                      <a16:creationId xmlns:a16="http://schemas.microsoft.com/office/drawing/2014/main" id="{5F43FAC5-171D-BC49-D41F-97A8DC56DFAF}"/>
                                    </a:ext>
                                  </a:extLst>
                                </p:cNvPr>
                                <p:cNvSpPr>
                                  <a:spLocks/>
                                </p:cNvSpPr>
                                <p:nvPr/>
                              </p:nvSpPr>
                              <p:spPr bwMode="auto">
                                <a:xfrm>
                                  <a:off x="2408" y="3221"/>
                                  <a:ext cx="40" cy="35"/>
                                </a:xfrm>
                                <a:custGeom>
                                  <a:avLst/>
                                  <a:gdLst>
                                    <a:gd name="T0" fmla="*/ 70 w 80"/>
                                    <a:gd name="T1" fmla="*/ 0 h 70"/>
                                    <a:gd name="T2" fmla="*/ 0 w 80"/>
                                    <a:gd name="T3" fmla="*/ 6 h 70"/>
                                    <a:gd name="T4" fmla="*/ 12 w 80"/>
                                    <a:gd name="T5" fmla="*/ 70 h 70"/>
                                    <a:gd name="T6" fmla="*/ 80 w 80"/>
                                    <a:gd name="T7" fmla="*/ 54 h 70"/>
                                    <a:gd name="T8" fmla="*/ 70 w 80"/>
                                    <a:gd name="T9" fmla="*/ 0 h 70"/>
                                  </a:gdLst>
                                  <a:ahLst/>
                                  <a:cxnLst>
                                    <a:cxn ang="0">
                                      <a:pos x="T0" y="T1"/>
                                    </a:cxn>
                                    <a:cxn ang="0">
                                      <a:pos x="T2" y="T3"/>
                                    </a:cxn>
                                    <a:cxn ang="0">
                                      <a:pos x="T4" y="T5"/>
                                    </a:cxn>
                                    <a:cxn ang="0">
                                      <a:pos x="T6" y="T7"/>
                                    </a:cxn>
                                    <a:cxn ang="0">
                                      <a:pos x="T8" y="T9"/>
                                    </a:cxn>
                                  </a:cxnLst>
                                  <a:rect l="0" t="0" r="r" b="b"/>
                                  <a:pathLst>
                                    <a:path w="80" h="70">
                                      <a:moveTo>
                                        <a:pt x="70" y="0"/>
                                      </a:moveTo>
                                      <a:lnTo>
                                        <a:pt x="0" y="6"/>
                                      </a:lnTo>
                                      <a:lnTo>
                                        <a:pt x="12" y="70"/>
                                      </a:lnTo>
                                      <a:lnTo>
                                        <a:pt x="80" y="54"/>
                                      </a:lnTo>
                                      <a:lnTo>
                                        <a:pt x="70"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5" name="Freeform 220">
                                  <a:extLst>
                                    <a:ext uri="{FF2B5EF4-FFF2-40B4-BE49-F238E27FC236}">
                                      <a16:creationId xmlns:a16="http://schemas.microsoft.com/office/drawing/2014/main" id="{00362163-A2E7-4E84-5B36-56F8AAB77413}"/>
                                    </a:ext>
                                  </a:extLst>
                                </p:cNvPr>
                                <p:cNvSpPr>
                                  <a:spLocks/>
                                </p:cNvSpPr>
                                <p:nvPr/>
                              </p:nvSpPr>
                              <p:spPr bwMode="auto">
                                <a:xfrm>
                                  <a:off x="2452" y="3259"/>
                                  <a:ext cx="27" cy="33"/>
                                </a:xfrm>
                                <a:custGeom>
                                  <a:avLst/>
                                  <a:gdLst>
                                    <a:gd name="T0" fmla="*/ 0 w 54"/>
                                    <a:gd name="T1" fmla="*/ 26 h 68"/>
                                    <a:gd name="T2" fmla="*/ 54 w 54"/>
                                    <a:gd name="T3" fmla="*/ 0 h 68"/>
                                    <a:gd name="T4" fmla="*/ 54 w 54"/>
                                    <a:gd name="T5" fmla="*/ 60 h 68"/>
                                    <a:gd name="T6" fmla="*/ 18 w 54"/>
                                    <a:gd name="T7" fmla="*/ 68 h 68"/>
                                    <a:gd name="T8" fmla="*/ 0 w 54"/>
                                    <a:gd name="T9" fmla="*/ 26 h 68"/>
                                  </a:gdLst>
                                  <a:ahLst/>
                                  <a:cxnLst>
                                    <a:cxn ang="0">
                                      <a:pos x="T0" y="T1"/>
                                    </a:cxn>
                                    <a:cxn ang="0">
                                      <a:pos x="T2" y="T3"/>
                                    </a:cxn>
                                    <a:cxn ang="0">
                                      <a:pos x="T4" y="T5"/>
                                    </a:cxn>
                                    <a:cxn ang="0">
                                      <a:pos x="T6" y="T7"/>
                                    </a:cxn>
                                    <a:cxn ang="0">
                                      <a:pos x="T8" y="T9"/>
                                    </a:cxn>
                                  </a:cxnLst>
                                  <a:rect l="0" t="0" r="r" b="b"/>
                                  <a:pathLst>
                                    <a:path w="54" h="68">
                                      <a:moveTo>
                                        <a:pt x="0" y="26"/>
                                      </a:moveTo>
                                      <a:lnTo>
                                        <a:pt x="54" y="0"/>
                                      </a:lnTo>
                                      <a:lnTo>
                                        <a:pt x="54" y="60"/>
                                      </a:lnTo>
                                      <a:lnTo>
                                        <a:pt x="18" y="68"/>
                                      </a:lnTo>
                                      <a:lnTo>
                                        <a:pt x="0" y="26"/>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6" name="Freeform 221">
                                  <a:extLst>
                                    <a:ext uri="{FF2B5EF4-FFF2-40B4-BE49-F238E27FC236}">
                                      <a16:creationId xmlns:a16="http://schemas.microsoft.com/office/drawing/2014/main" id="{E27F85B4-483F-F362-2738-A9D7174D372D}"/>
                                    </a:ext>
                                  </a:extLst>
                                </p:cNvPr>
                                <p:cNvSpPr>
                                  <a:spLocks/>
                                </p:cNvSpPr>
                                <p:nvPr/>
                              </p:nvSpPr>
                              <p:spPr bwMode="auto">
                                <a:xfrm>
                                  <a:off x="2521" y="3275"/>
                                  <a:ext cx="166" cy="196"/>
                                </a:xfrm>
                                <a:custGeom>
                                  <a:avLst/>
                                  <a:gdLst>
                                    <a:gd name="T0" fmla="*/ 56 w 334"/>
                                    <a:gd name="T1" fmla="*/ 0 h 393"/>
                                    <a:gd name="T2" fmla="*/ 0 w 334"/>
                                    <a:gd name="T3" fmla="*/ 150 h 393"/>
                                    <a:gd name="T4" fmla="*/ 40 w 334"/>
                                    <a:gd name="T5" fmla="*/ 223 h 393"/>
                                    <a:gd name="T6" fmla="*/ 40 w 334"/>
                                    <a:gd name="T7" fmla="*/ 357 h 393"/>
                                    <a:gd name="T8" fmla="*/ 120 w 334"/>
                                    <a:gd name="T9" fmla="*/ 393 h 393"/>
                                    <a:gd name="T10" fmla="*/ 156 w 334"/>
                                    <a:gd name="T11" fmla="*/ 315 h 393"/>
                                    <a:gd name="T12" fmla="*/ 258 w 334"/>
                                    <a:gd name="T13" fmla="*/ 297 h 393"/>
                                    <a:gd name="T14" fmla="*/ 334 w 334"/>
                                    <a:gd name="T15" fmla="*/ 212 h 393"/>
                                    <a:gd name="T16" fmla="*/ 254 w 334"/>
                                    <a:gd name="T17" fmla="*/ 78 h 393"/>
                                    <a:gd name="T18" fmla="*/ 56 w 334"/>
                                    <a:gd name="T1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93">
                                      <a:moveTo>
                                        <a:pt x="56" y="0"/>
                                      </a:moveTo>
                                      <a:lnTo>
                                        <a:pt x="0" y="150"/>
                                      </a:lnTo>
                                      <a:lnTo>
                                        <a:pt x="40" y="223"/>
                                      </a:lnTo>
                                      <a:lnTo>
                                        <a:pt x="40" y="357"/>
                                      </a:lnTo>
                                      <a:lnTo>
                                        <a:pt x="120" y="393"/>
                                      </a:lnTo>
                                      <a:lnTo>
                                        <a:pt x="156" y="315"/>
                                      </a:lnTo>
                                      <a:lnTo>
                                        <a:pt x="258" y="297"/>
                                      </a:lnTo>
                                      <a:lnTo>
                                        <a:pt x="334" y="212"/>
                                      </a:lnTo>
                                      <a:lnTo>
                                        <a:pt x="254" y="78"/>
                                      </a:lnTo>
                                      <a:lnTo>
                                        <a:pt x="56"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grpSp>
                          <p:sp>
                            <p:nvSpPr>
                              <p:cNvPr id="1079" name="Freeform 214">
                                <a:extLst>
                                  <a:ext uri="{FF2B5EF4-FFF2-40B4-BE49-F238E27FC236}">
                                    <a16:creationId xmlns:a16="http://schemas.microsoft.com/office/drawing/2014/main" id="{C438A2C5-CE19-8F09-C3FB-587D20D11249}"/>
                                  </a:ext>
                                </a:extLst>
                              </p:cNvPr>
                              <p:cNvSpPr>
                                <a:spLocks/>
                              </p:cNvSpPr>
                              <p:nvPr/>
                            </p:nvSpPr>
                            <p:spPr bwMode="auto">
                              <a:xfrm>
                                <a:off x="2462" y="3183"/>
                                <a:ext cx="92" cy="77"/>
                              </a:xfrm>
                              <a:custGeom>
                                <a:avLst/>
                                <a:gdLst>
                                  <a:gd name="T0" fmla="*/ 38 w 184"/>
                                  <a:gd name="T1" fmla="*/ 0 h 153"/>
                                  <a:gd name="T2" fmla="*/ 0 w 184"/>
                                  <a:gd name="T3" fmla="*/ 45 h 153"/>
                                  <a:gd name="T4" fmla="*/ 16 w 184"/>
                                  <a:gd name="T5" fmla="*/ 81 h 153"/>
                                  <a:gd name="T6" fmla="*/ 50 w 184"/>
                                  <a:gd name="T7" fmla="*/ 93 h 153"/>
                                  <a:gd name="T8" fmla="*/ 86 w 184"/>
                                  <a:gd name="T9" fmla="*/ 153 h 153"/>
                                  <a:gd name="T10" fmla="*/ 182 w 184"/>
                                  <a:gd name="T11" fmla="*/ 129 h 153"/>
                                  <a:gd name="T12" fmla="*/ 184 w 184"/>
                                  <a:gd name="T13" fmla="*/ 65 h 153"/>
                                  <a:gd name="T14" fmla="*/ 114 w 184"/>
                                  <a:gd name="T15" fmla="*/ 12 h 153"/>
                                  <a:gd name="T16" fmla="*/ 38 w 184"/>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53">
                                    <a:moveTo>
                                      <a:pt x="38" y="0"/>
                                    </a:moveTo>
                                    <a:lnTo>
                                      <a:pt x="0" y="45"/>
                                    </a:lnTo>
                                    <a:lnTo>
                                      <a:pt x="16" y="81"/>
                                    </a:lnTo>
                                    <a:lnTo>
                                      <a:pt x="50" y="93"/>
                                    </a:lnTo>
                                    <a:lnTo>
                                      <a:pt x="86" y="153"/>
                                    </a:lnTo>
                                    <a:lnTo>
                                      <a:pt x="182" y="129"/>
                                    </a:lnTo>
                                    <a:lnTo>
                                      <a:pt x="184" y="65"/>
                                    </a:lnTo>
                                    <a:lnTo>
                                      <a:pt x="114" y="12"/>
                                    </a:lnTo>
                                    <a:lnTo>
                                      <a:pt x="38"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grpSp>
                        <p:sp>
                          <p:nvSpPr>
                            <p:cNvPr id="103" name="Freeform 120">
                              <a:extLst>
                                <a:ext uri="{FF2B5EF4-FFF2-40B4-BE49-F238E27FC236}">
                                  <a16:creationId xmlns:a16="http://schemas.microsoft.com/office/drawing/2014/main" id="{315EA29D-F757-D61A-93F8-98CC23D2D812}"/>
                                </a:ext>
                              </a:extLst>
                            </p:cNvPr>
                            <p:cNvSpPr>
                              <a:spLocks/>
                            </p:cNvSpPr>
                            <p:nvPr/>
                          </p:nvSpPr>
                          <p:spPr bwMode="auto">
                            <a:xfrm>
                              <a:off x="457200" y="4330454"/>
                              <a:ext cx="1080148" cy="1051794"/>
                            </a:xfrm>
                            <a:custGeom>
                              <a:avLst/>
                              <a:gdLst>
                                <a:gd name="T0" fmla="*/ 335 w 2103"/>
                                <a:gd name="T1" fmla="*/ 305 h 2051"/>
                                <a:gd name="T2" fmla="*/ 759 w 2103"/>
                                <a:gd name="T3" fmla="*/ 0 h 2051"/>
                                <a:gd name="T4" fmla="*/ 960 w 2103"/>
                                <a:gd name="T5" fmla="*/ 54 h 2051"/>
                                <a:gd name="T6" fmla="*/ 1058 w 2103"/>
                                <a:gd name="T7" fmla="*/ 152 h 2051"/>
                                <a:gd name="T8" fmla="*/ 1456 w 2103"/>
                                <a:gd name="T9" fmla="*/ 190 h 2051"/>
                                <a:gd name="T10" fmla="*/ 1468 w 2103"/>
                                <a:gd name="T11" fmla="*/ 1205 h 2051"/>
                                <a:gd name="T12" fmla="*/ 1597 w 2103"/>
                                <a:gd name="T13" fmla="*/ 1235 h 2051"/>
                                <a:gd name="T14" fmla="*/ 1657 w 2103"/>
                                <a:gd name="T15" fmla="*/ 1356 h 2051"/>
                                <a:gd name="T16" fmla="*/ 1749 w 2103"/>
                                <a:gd name="T17" fmla="*/ 1315 h 2051"/>
                                <a:gd name="T18" fmla="*/ 1939 w 2103"/>
                                <a:gd name="T19" fmla="*/ 1590 h 2051"/>
                                <a:gd name="T20" fmla="*/ 2103 w 2103"/>
                                <a:gd name="T21" fmla="*/ 1717 h 2051"/>
                                <a:gd name="T22" fmla="*/ 2097 w 2103"/>
                                <a:gd name="T23" fmla="*/ 1827 h 2051"/>
                                <a:gd name="T24" fmla="*/ 1891 w 2103"/>
                                <a:gd name="T25" fmla="*/ 1841 h 2051"/>
                                <a:gd name="T26" fmla="*/ 1799 w 2103"/>
                                <a:gd name="T27" fmla="*/ 1504 h 2051"/>
                                <a:gd name="T28" fmla="*/ 1144 w 2103"/>
                                <a:gd name="T29" fmla="*/ 1173 h 2051"/>
                                <a:gd name="T30" fmla="*/ 1162 w 2103"/>
                                <a:gd name="T31" fmla="*/ 1277 h 2051"/>
                                <a:gd name="T32" fmla="*/ 1014 w 2103"/>
                                <a:gd name="T33" fmla="*/ 1412 h 2051"/>
                                <a:gd name="T34" fmla="*/ 990 w 2103"/>
                                <a:gd name="T35" fmla="*/ 1362 h 2051"/>
                                <a:gd name="T36" fmla="*/ 949 w 2103"/>
                                <a:gd name="T37" fmla="*/ 1362 h 2051"/>
                                <a:gd name="T38" fmla="*/ 831 w 2103"/>
                                <a:gd name="T39" fmla="*/ 1644 h 2051"/>
                                <a:gd name="T40" fmla="*/ 465 w 2103"/>
                                <a:gd name="T41" fmla="*/ 1919 h 2051"/>
                                <a:gd name="T42" fmla="*/ 104 w 2103"/>
                                <a:gd name="T43" fmla="*/ 2051 h 2051"/>
                                <a:gd name="T44" fmla="*/ 0 w 2103"/>
                                <a:gd name="T45" fmla="*/ 2033 h 2051"/>
                                <a:gd name="T46" fmla="*/ 415 w 2103"/>
                                <a:gd name="T47" fmla="*/ 1797 h 2051"/>
                                <a:gd name="T48" fmla="*/ 465 w 2103"/>
                                <a:gd name="T49" fmla="*/ 1797 h 2051"/>
                                <a:gd name="T50" fmla="*/ 617 w 2103"/>
                                <a:gd name="T51" fmla="*/ 1614 h 2051"/>
                                <a:gd name="T52" fmla="*/ 685 w 2103"/>
                                <a:gd name="T53" fmla="*/ 1608 h 2051"/>
                                <a:gd name="T54" fmla="*/ 789 w 2103"/>
                                <a:gd name="T55" fmla="*/ 1468 h 2051"/>
                                <a:gd name="T56" fmla="*/ 753 w 2103"/>
                                <a:gd name="T57" fmla="*/ 1406 h 2051"/>
                                <a:gd name="T58" fmla="*/ 531 w 2103"/>
                                <a:gd name="T59" fmla="*/ 1436 h 2051"/>
                                <a:gd name="T60" fmla="*/ 379 w 2103"/>
                                <a:gd name="T61" fmla="*/ 1087 h 2051"/>
                                <a:gd name="T62" fmla="*/ 465 w 2103"/>
                                <a:gd name="T63" fmla="*/ 930 h 2051"/>
                                <a:gd name="T64" fmla="*/ 605 w 2103"/>
                                <a:gd name="T65" fmla="*/ 874 h 2051"/>
                                <a:gd name="T66" fmla="*/ 555 w 2103"/>
                                <a:gd name="T67" fmla="*/ 734 h 2051"/>
                                <a:gd name="T68" fmla="*/ 409 w 2103"/>
                                <a:gd name="T69" fmla="*/ 800 h 2051"/>
                                <a:gd name="T70" fmla="*/ 300 w 2103"/>
                                <a:gd name="T71" fmla="*/ 598 h 2051"/>
                                <a:gd name="T72" fmla="*/ 421 w 2103"/>
                                <a:gd name="T73" fmla="*/ 551 h 2051"/>
                                <a:gd name="T74" fmla="*/ 531 w 2103"/>
                                <a:gd name="T75" fmla="*/ 604 h 2051"/>
                                <a:gd name="T76" fmla="*/ 581 w 2103"/>
                                <a:gd name="T77" fmla="*/ 574 h 2051"/>
                                <a:gd name="T78" fmla="*/ 489 w 2103"/>
                                <a:gd name="T79" fmla="*/ 403 h 2051"/>
                                <a:gd name="T80" fmla="*/ 329 w 2103"/>
                                <a:gd name="T81" fmla="*/ 391 h 2051"/>
                                <a:gd name="T82" fmla="*/ 335 w 2103"/>
                                <a:gd name="T83" fmla="*/ 305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3" h="2051">
                                  <a:moveTo>
                                    <a:pt x="335" y="305"/>
                                  </a:moveTo>
                                  <a:lnTo>
                                    <a:pt x="759" y="0"/>
                                  </a:lnTo>
                                  <a:lnTo>
                                    <a:pt x="960" y="54"/>
                                  </a:lnTo>
                                  <a:lnTo>
                                    <a:pt x="1058" y="152"/>
                                  </a:lnTo>
                                  <a:lnTo>
                                    <a:pt x="1456" y="190"/>
                                  </a:lnTo>
                                  <a:lnTo>
                                    <a:pt x="1468" y="1205"/>
                                  </a:lnTo>
                                  <a:lnTo>
                                    <a:pt x="1597" y="1235"/>
                                  </a:lnTo>
                                  <a:lnTo>
                                    <a:pt x="1657" y="1356"/>
                                  </a:lnTo>
                                  <a:lnTo>
                                    <a:pt x="1749" y="1315"/>
                                  </a:lnTo>
                                  <a:lnTo>
                                    <a:pt x="1939" y="1590"/>
                                  </a:lnTo>
                                  <a:lnTo>
                                    <a:pt x="2103" y="1717"/>
                                  </a:lnTo>
                                  <a:lnTo>
                                    <a:pt x="2097" y="1827"/>
                                  </a:lnTo>
                                  <a:lnTo>
                                    <a:pt x="1891" y="1841"/>
                                  </a:lnTo>
                                  <a:lnTo>
                                    <a:pt x="1799" y="1504"/>
                                  </a:lnTo>
                                  <a:lnTo>
                                    <a:pt x="1144" y="1173"/>
                                  </a:lnTo>
                                  <a:lnTo>
                                    <a:pt x="1162" y="1277"/>
                                  </a:lnTo>
                                  <a:lnTo>
                                    <a:pt x="1014" y="1412"/>
                                  </a:lnTo>
                                  <a:lnTo>
                                    <a:pt x="990" y="1362"/>
                                  </a:lnTo>
                                  <a:lnTo>
                                    <a:pt x="949" y="1362"/>
                                  </a:lnTo>
                                  <a:lnTo>
                                    <a:pt x="831" y="1644"/>
                                  </a:lnTo>
                                  <a:lnTo>
                                    <a:pt x="465" y="1919"/>
                                  </a:lnTo>
                                  <a:lnTo>
                                    <a:pt x="104" y="2051"/>
                                  </a:lnTo>
                                  <a:lnTo>
                                    <a:pt x="0" y="2033"/>
                                  </a:lnTo>
                                  <a:lnTo>
                                    <a:pt x="415" y="1797"/>
                                  </a:lnTo>
                                  <a:lnTo>
                                    <a:pt x="465" y="1797"/>
                                  </a:lnTo>
                                  <a:lnTo>
                                    <a:pt x="617" y="1614"/>
                                  </a:lnTo>
                                  <a:lnTo>
                                    <a:pt x="685" y="1608"/>
                                  </a:lnTo>
                                  <a:lnTo>
                                    <a:pt x="789" y="1468"/>
                                  </a:lnTo>
                                  <a:lnTo>
                                    <a:pt x="753" y="1406"/>
                                  </a:lnTo>
                                  <a:lnTo>
                                    <a:pt x="531" y="1436"/>
                                  </a:lnTo>
                                  <a:lnTo>
                                    <a:pt x="379" y="1087"/>
                                  </a:lnTo>
                                  <a:lnTo>
                                    <a:pt x="465" y="930"/>
                                  </a:lnTo>
                                  <a:lnTo>
                                    <a:pt x="605" y="874"/>
                                  </a:lnTo>
                                  <a:lnTo>
                                    <a:pt x="555" y="734"/>
                                  </a:lnTo>
                                  <a:lnTo>
                                    <a:pt x="409" y="800"/>
                                  </a:lnTo>
                                  <a:lnTo>
                                    <a:pt x="300" y="598"/>
                                  </a:lnTo>
                                  <a:lnTo>
                                    <a:pt x="421" y="551"/>
                                  </a:lnTo>
                                  <a:lnTo>
                                    <a:pt x="531" y="604"/>
                                  </a:lnTo>
                                  <a:lnTo>
                                    <a:pt x="581" y="574"/>
                                  </a:lnTo>
                                  <a:lnTo>
                                    <a:pt x="489" y="403"/>
                                  </a:lnTo>
                                  <a:lnTo>
                                    <a:pt x="329" y="391"/>
                                  </a:lnTo>
                                  <a:lnTo>
                                    <a:pt x="335" y="305"/>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4" name="Freeform 121">
                              <a:extLst>
                                <a:ext uri="{FF2B5EF4-FFF2-40B4-BE49-F238E27FC236}">
                                  <a16:creationId xmlns:a16="http://schemas.microsoft.com/office/drawing/2014/main" id="{D4030623-2A2D-95F0-5FB7-43D83B3C99EE}"/>
                                </a:ext>
                              </a:extLst>
                            </p:cNvPr>
                            <p:cNvSpPr>
                              <a:spLocks/>
                            </p:cNvSpPr>
                            <p:nvPr/>
                          </p:nvSpPr>
                          <p:spPr bwMode="auto">
                            <a:xfrm>
                              <a:off x="5188075" y="2286000"/>
                              <a:ext cx="355331" cy="543774"/>
                            </a:xfrm>
                            <a:custGeom>
                              <a:avLst/>
                              <a:gdLst>
                                <a:gd name="T0" fmla="*/ 98 w 419"/>
                                <a:gd name="T1" fmla="*/ 20 h 640"/>
                                <a:gd name="T2" fmla="*/ 36 w 419"/>
                                <a:gd name="T3" fmla="*/ 138 h 640"/>
                                <a:gd name="T4" fmla="*/ 66 w 419"/>
                                <a:gd name="T5" fmla="*/ 181 h 640"/>
                                <a:gd name="T6" fmla="*/ 36 w 419"/>
                                <a:gd name="T7" fmla="*/ 235 h 640"/>
                                <a:gd name="T8" fmla="*/ 54 w 419"/>
                                <a:gd name="T9" fmla="*/ 253 h 640"/>
                                <a:gd name="T10" fmla="*/ 42 w 419"/>
                                <a:gd name="T11" fmla="*/ 289 h 640"/>
                                <a:gd name="T12" fmla="*/ 42 w 419"/>
                                <a:gd name="T13" fmla="*/ 349 h 640"/>
                                <a:gd name="T14" fmla="*/ 0 w 419"/>
                                <a:gd name="T15" fmla="*/ 371 h 640"/>
                                <a:gd name="T16" fmla="*/ 16 w 419"/>
                                <a:gd name="T17" fmla="*/ 389 h 640"/>
                                <a:gd name="T18" fmla="*/ 104 w 419"/>
                                <a:gd name="T19" fmla="*/ 612 h 640"/>
                                <a:gd name="T20" fmla="*/ 173 w 419"/>
                                <a:gd name="T21" fmla="*/ 640 h 640"/>
                                <a:gd name="T22" fmla="*/ 169 w 419"/>
                                <a:gd name="T23" fmla="*/ 594 h 640"/>
                                <a:gd name="T24" fmla="*/ 203 w 419"/>
                                <a:gd name="T25" fmla="*/ 558 h 640"/>
                                <a:gd name="T26" fmla="*/ 191 w 419"/>
                                <a:gd name="T27" fmla="*/ 521 h 640"/>
                                <a:gd name="T28" fmla="*/ 277 w 419"/>
                                <a:gd name="T29" fmla="*/ 475 h 640"/>
                                <a:gd name="T30" fmla="*/ 281 w 419"/>
                                <a:gd name="T31" fmla="*/ 413 h 640"/>
                                <a:gd name="T32" fmla="*/ 331 w 419"/>
                                <a:gd name="T33" fmla="*/ 409 h 640"/>
                                <a:gd name="T34" fmla="*/ 371 w 419"/>
                                <a:gd name="T35" fmla="*/ 361 h 640"/>
                                <a:gd name="T36" fmla="*/ 419 w 419"/>
                                <a:gd name="T37" fmla="*/ 329 h 640"/>
                                <a:gd name="T38" fmla="*/ 419 w 419"/>
                                <a:gd name="T39" fmla="*/ 289 h 640"/>
                                <a:gd name="T40" fmla="*/ 353 w 419"/>
                                <a:gd name="T41" fmla="*/ 277 h 640"/>
                                <a:gd name="T42" fmla="*/ 341 w 419"/>
                                <a:gd name="T43" fmla="*/ 233 h 640"/>
                                <a:gd name="T44" fmla="*/ 275 w 419"/>
                                <a:gd name="T45" fmla="*/ 227 h 640"/>
                                <a:gd name="T46" fmla="*/ 221 w 419"/>
                                <a:gd name="T47" fmla="*/ 38 h 640"/>
                                <a:gd name="T48" fmla="*/ 197 w 419"/>
                                <a:gd name="T49" fmla="*/ 0 h 640"/>
                                <a:gd name="T50" fmla="*/ 131 w 419"/>
                                <a:gd name="T51" fmla="*/ 16 h 640"/>
                                <a:gd name="T52" fmla="*/ 119 w 419"/>
                                <a:gd name="T53" fmla="*/ 34 h 640"/>
                                <a:gd name="T54" fmla="*/ 98 w 419"/>
                                <a:gd name="T55" fmla="*/ 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9" h="640">
                                  <a:moveTo>
                                    <a:pt x="98" y="20"/>
                                  </a:moveTo>
                                  <a:lnTo>
                                    <a:pt x="36" y="138"/>
                                  </a:lnTo>
                                  <a:lnTo>
                                    <a:pt x="66" y="181"/>
                                  </a:lnTo>
                                  <a:lnTo>
                                    <a:pt x="36" y="235"/>
                                  </a:lnTo>
                                  <a:lnTo>
                                    <a:pt x="54" y="253"/>
                                  </a:lnTo>
                                  <a:lnTo>
                                    <a:pt x="42" y="289"/>
                                  </a:lnTo>
                                  <a:lnTo>
                                    <a:pt x="42" y="349"/>
                                  </a:lnTo>
                                  <a:lnTo>
                                    <a:pt x="0" y="371"/>
                                  </a:lnTo>
                                  <a:lnTo>
                                    <a:pt x="16" y="389"/>
                                  </a:lnTo>
                                  <a:lnTo>
                                    <a:pt x="104" y="612"/>
                                  </a:lnTo>
                                  <a:lnTo>
                                    <a:pt x="173" y="640"/>
                                  </a:lnTo>
                                  <a:lnTo>
                                    <a:pt x="169" y="594"/>
                                  </a:lnTo>
                                  <a:lnTo>
                                    <a:pt x="203" y="558"/>
                                  </a:lnTo>
                                  <a:lnTo>
                                    <a:pt x="191" y="521"/>
                                  </a:lnTo>
                                  <a:lnTo>
                                    <a:pt x="277" y="475"/>
                                  </a:lnTo>
                                  <a:lnTo>
                                    <a:pt x="281" y="413"/>
                                  </a:lnTo>
                                  <a:lnTo>
                                    <a:pt x="331" y="409"/>
                                  </a:lnTo>
                                  <a:lnTo>
                                    <a:pt x="371" y="361"/>
                                  </a:lnTo>
                                  <a:lnTo>
                                    <a:pt x="419" y="329"/>
                                  </a:lnTo>
                                  <a:lnTo>
                                    <a:pt x="419" y="289"/>
                                  </a:lnTo>
                                  <a:lnTo>
                                    <a:pt x="353" y="277"/>
                                  </a:lnTo>
                                  <a:lnTo>
                                    <a:pt x="341" y="233"/>
                                  </a:lnTo>
                                  <a:lnTo>
                                    <a:pt x="275" y="227"/>
                                  </a:lnTo>
                                  <a:lnTo>
                                    <a:pt x="221" y="38"/>
                                  </a:lnTo>
                                  <a:lnTo>
                                    <a:pt x="197" y="0"/>
                                  </a:lnTo>
                                  <a:lnTo>
                                    <a:pt x="131" y="16"/>
                                  </a:lnTo>
                                  <a:lnTo>
                                    <a:pt x="119" y="34"/>
                                  </a:lnTo>
                                  <a:lnTo>
                                    <a:pt x="98" y="2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 name="Freeform 122">
                              <a:extLst>
                                <a:ext uri="{FF2B5EF4-FFF2-40B4-BE49-F238E27FC236}">
                                  <a16:creationId xmlns:a16="http://schemas.microsoft.com/office/drawing/2014/main" id="{53760F5A-24DD-93D6-6624-54E55A9F12FC}"/>
                                </a:ext>
                              </a:extLst>
                            </p:cNvPr>
                            <p:cNvSpPr>
                              <a:spLocks/>
                            </p:cNvSpPr>
                            <p:nvPr/>
                          </p:nvSpPr>
                          <p:spPr bwMode="auto">
                            <a:xfrm>
                              <a:off x="4656310" y="3358651"/>
                              <a:ext cx="456642" cy="189949"/>
                            </a:xfrm>
                            <a:custGeom>
                              <a:avLst/>
                              <a:gdLst>
                                <a:gd name="T0" fmla="*/ 0 w 539"/>
                                <a:gd name="T1" fmla="*/ 75 h 221"/>
                                <a:gd name="T2" fmla="*/ 401 w 539"/>
                                <a:gd name="T3" fmla="*/ 0 h 221"/>
                                <a:gd name="T4" fmla="*/ 467 w 539"/>
                                <a:gd name="T5" fmla="*/ 151 h 221"/>
                                <a:gd name="T6" fmla="*/ 537 w 539"/>
                                <a:gd name="T7" fmla="*/ 135 h 221"/>
                                <a:gd name="T8" fmla="*/ 539 w 539"/>
                                <a:gd name="T9" fmla="*/ 211 h 221"/>
                                <a:gd name="T10" fmla="*/ 483 w 539"/>
                                <a:gd name="T11" fmla="*/ 221 h 221"/>
                                <a:gd name="T12" fmla="*/ 433 w 539"/>
                                <a:gd name="T13" fmla="*/ 171 h 221"/>
                                <a:gd name="T14" fmla="*/ 401 w 539"/>
                                <a:gd name="T15" fmla="*/ 111 h 221"/>
                                <a:gd name="T16" fmla="*/ 395 w 539"/>
                                <a:gd name="T17" fmla="*/ 28 h 221"/>
                                <a:gd name="T18" fmla="*/ 371 w 539"/>
                                <a:gd name="T19" fmla="*/ 69 h 221"/>
                                <a:gd name="T20" fmla="*/ 399 w 539"/>
                                <a:gd name="T21" fmla="*/ 195 h 221"/>
                                <a:gd name="T22" fmla="*/ 281 w 539"/>
                                <a:gd name="T23" fmla="*/ 213 h 221"/>
                                <a:gd name="T24" fmla="*/ 277 w 539"/>
                                <a:gd name="T25" fmla="*/ 121 h 221"/>
                                <a:gd name="T26" fmla="*/ 205 w 539"/>
                                <a:gd name="T27" fmla="*/ 81 h 221"/>
                                <a:gd name="T28" fmla="*/ 143 w 539"/>
                                <a:gd name="T29" fmla="*/ 71 h 221"/>
                                <a:gd name="T30" fmla="*/ 16 w 539"/>
                                <a:gd name="T31" fmla="*/ 135 h 221"/>
                                <a:gd name="T32" fmla="*/ 0 w 539"/>
                                <a:gd name="T33" fmla="*/ 7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221">
                                  <a:moveTo>
                                    <a:pt x="0" y="75"/>
                                  </a:moveTo>
                                  <a:lnTo>
                                    <a:pt x="401" y="0"/>
                                  </a:lnTo>
                                  <a:lnTo>
                                    <a:pt x="467" y="151"/>
                                  </a:lnTo>
                                  <a:lnTo>
                                    <a:pt x="537" y="135"/>
                                  </a:lnTo>
                                  <a:lnTo>
                                    <a:pt x="539" y="211"/>
                                  </a:lnTo>
                                  <a:lnTo>
                                    <a:pt x="483" y="221"/>
                                  </a:lnTo>
                                  <a:lnTo>
                                    <a:pt x="433" y="171"/>
                                  </a:lnTo>
                                  <a:lnTo>
                                    <a:pt x="401" y="111"/>
                                  </a:lnTo>
                                  <a:lnTo>
                                    <a:pt x="395" y="28"/>
                                  </a:lnTo>
                                  <a:lnTo>
                                    <a:pt x="371" y="69"/>
                                  </a:lnTo>
                                  <a:lnTo>
                                    <a:pt x="399" y="195"/>
                                  </a:lnTo>
                                  <a:lnTo>
                                    <a:pt x="281" y="213"/>
                                  </a:lnTo>
                                  <a:lnTo>
                                    <a:pt x="277" y="121"/>
                                  </a:lnTo>
                                  <a:lnTo>
                                    <a:pt x="205" y="81"/>
                                  </a:lnTo>
                                  <a:lnTo>
                                    <a:pt x="143" y="71"/>
                                  </a:lnTo>
                                  <a:lnTo>
                                    <a:pt x="16" y="135"/>
                                  </a:lnTo>
                                  <a:lnTo>
                                    <a:pt x="0" y="75"/>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 name="Freeform 123">
                              <a:extLst>
                                <a:ext uri="{FF2B5EF4-FFF2-40B4-BE49-F238E27FC236}">
                                  <a16:creationId xmlns:a16="http://schemas.microsoft.com/office/drawing/2014/main" id="{9248053A-D4F4-0AC5-D6E6-104095B2CBD0}"/>
                                </a:ext>
                              </a:extLst>
                            </p:cNvPr>
                            <p:cNvSpPr>
                              <a:spLocks/>
                            </p:cNvSpPr>
                            <p:nvPr/>
                          </p:nvSpPr>
                          <p:spPr bwMode="auto">
                            <a:xfrm>
                              <a:off x="773509" y="2643550"/>
                              <a:ext cx="754614" cy="575805"/>
                            </a:xfrm>
                            <a:custGeom>
                              <a:avLst/>
                              <a:gdLst>
                                <a:gd name="T0" fmla="*/ 193 w 886"/>
                                <a:gd name="T1" fmla="*/ 0 h 676"/>
                                <a:gd name="T2" fmla="*/ 168 w 886"/>
                                <a:gd name="T3" fmla="*/ 14 h 676"/>
                                <a:gd name="T4" fmla="*/ 152 w 886"/>
                                <a:gd name="T5" fmla="*/ 74 h 676"/>
                                <a:gd name="T6" fmla="*/ 136 w 886"/>
                                <a:gd name="T7" fmla="*/ 124 h 676"/>
                                <a:gd name="T8" fmla="*/ 124 w 886"/>
                                <a:gd name="T9" fmla="*/ 163 h 676"/>
                                <a:gd name="T10" fmla="*/ 108 w 886"/>
                                <a:gd name="T11" fmla="*/ 207 h 676"/>
                                <a:gd name="T12" fmla="*/ 90 w 886"/>
                                <a:gd name="T13" fmla="*/ 251 h 676"/>
                                <a:gd name="T14" fmla="*/ 66 w 886"/>
                                <a:gd name="T15" fmla="*/ 299 h 676"/>
                                <a:gd name="T16" fmla="*/ 34 w 886"/>
                                <a:gd name="T17" fmla="*/ 355 h 676"/>
                                <a:gd name="T18" fmla="*/ 0 w 886"/>
                                <a:gd name="T19" fmla="*/ 409 h 676"/>
                                <a:gd name="T20" fmla="*/ 0 w 886"/>
                                <a:gd name="T21" fmla="*/ 526 h 676"/>
                                <a:gd name="T22" fmla="*/ 497 w 886"/>
                                <a:gd name="T23" fmla="*/ 628 h 676"/>
                                <a:gd name="T24" fmla="*/ 727 w 886"/>
                                <a:gd name="T25" fmla="*/ 676 h 676"/>
                                <a:gd name="T26" fmla="*/ 775 w 886"/>
                                <a:gd name="T27" fmla="*/ 441 h 676"/>
                                <a:gd name="T28" fmla="*/ 805 w 886"/>
                                <a:gd name="T29" fmla="*/ 421 h 676"/>
                                <a:gd name="T30" fmla="*/ 777 w 886"/>
                                <a:gd name="T31" fmla="*/ 369 h 676"/>
                                <a:gd name="T32" fmla="*/ 791 w 886"/>
                                <a:gd name="T33" fmla="*/ 315 h 676"/>
                                <a:gd name="T34" fmla="*/ 886 w 886"/>
                                <a:gd name="T35" fmla="*/ 225 h 676"/>
                                <a:gd name="T36" fmla="*/ 820 w 886"/>
                                <a:gd name="T37" fmla="*/ 143 h 676"/>
                                <a:gd name="T38" fmla="*/ 545 w 886"/>
                                <a:gd name="T39" fmla="*/ 86 h 676"/>
                                <a:gd name="T40" fmla="*/ 507 w 886"/>
                                <a:gd name="T41" fmla="*/ 110 h 676"/>
                                <a:gd name="T42" fmla="*/ 457 w 886"/>
                                <a:gd name="T43" fmla="*/ 70 h 676"/>
                                <a:gd name="T44" fmla="*/ 413 w 886"/>
                                <a:gd name="T45" fmla="*/ 112 h 676"/>
                                <a:gd name="T46" fmla="*/ 371 w 886"/>
                                <a:gd name="T47" fmla="*/ 70 h 676"/>
                                <a:gd name="T48" fmla="*/ 261 w 886"/>
                                <a:gd name="T49" fmla="*/ 72 h 676"/>
                                <a:gd name="T50" fmla="*/ 275 w 886"/>
                                <a:gd name="T51" fmla="*/ 6 h 676"/>
                                <a:gd name="T52" fmla="*/ 193 w 886"/>
                                <a:gd name="T5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6" h="676">
                                  <a:moveTo>
                                    <a:pt x="193" y="0"/>
                                  </a:moveTo>
                                  <a:lnTo>
                                    <a:pt x="168" y="14"/>
                                  </a:lnTo>
                                  <a:lnTo>
                                    <a:pt x="152" y="74"/>
                                  </a:lnTo>
                                  <a:lnTo>
                                    <a:pt x="136" y="124"/>
                                  </a:lnTo>
                                  <a:lnTo>
                                    <a:pt x="124" y="163"/>
                                  </a:lnTo>
                                  <a:lnTo>
                                    <a:pt x="108" y="207"/>
                                  </a:lnTo>
                                  <a:lnTo>
                                    <a:pt x="90" y="251"/>
                                  </a:lnTo>
                                  <a:lnTo>
                                    <a:pt x="66" y="299"/>
                                  </a:lnTo>
                                  <a:lnTo>
                                    <a:pt x="34" y="355"/>
                                  </a:lnTo>
                                  <a:lnTo>
                                    <a:pt x="0" y="409"/>
                                  </a:lnTo>
                                  <a:lnTo>
                                    <a:pt x="0" y="526"/>
                                  </a:lnTo>
                                  <a:lnTo>
                                    <a:pt x="497" y="628"/>
                                  </a:lnTo>
                                  <a:lnTo>
                                    <a:pt x="727" y="676"/>
                                  </a:lnTo>
                                  <a:lnTo>
                                    <a:pt x="775" y="441"/>
                                  </a:lnTo>
                                  <a:lnTo>
                                    <a:pt x="805" y="421"/>
                                  </a:lnTo>
                                  <a:lnTo>
                                    <a:pt x="777" y="369"/>
                                  </a:lnTo>
                                  <a:lnTo>
                                    <a:pt x="791" y="315"/>
                                  </a:lnTo>
                                  <a:lnTo>
                                    <a:pt x="886" y="225"/>
                                  </a:lnTo>
                                  <a:lnTo>
                                    <a:pt x="820" y="143"/>
                                  </a:lnTo>
                                  <a:lnTo>
                                    <a:pt x="545" y="86"/>
                                  </a:lnTo>
                                  <a:lnTo>
                                    <a:pt x="507" y="110"/>
                                  </a:lnTo>
                                  <a:lnTo>
                                    <a:pt x="457" y="70"/>
                                  </a:lnTo>
                                  <a:lnTo>
                                    <a:pt x="413" y="112"/>
                                  </a:lnTo>
                                  <a:lnTo>
                                    <a:pt x="371" y="70"/>
                                  </a:lnTo>
                                  <a:lnTo>
                                    <a:pt x="261" y="72"/>
                                  </a:lnTo>
                                  <a:lnTo>
                                    <a:pt x="275" y="6"/>
                                  </a:lnTo>
                                  <a:lnTo>
                                    <a:pt x="193"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8" name="Freeform 124">
                              <a:extLst>
                                <a:ext uri="{FF2B5EF4-FFF2-40B4-BE49-F238E27FC236}">
                                  <a16:creationId xmlns:a16="http://schemas.microsoft.com/office/drawing/2014/main" id="{4AEA1CAC-5224-21F6-C589-3227370A7943}"/>
                                </a:ext>
                              </a:extLst>
                            </p:cNvPr>
                            <p:cNvSpPr>
                              <a:spLocks/>
                            </p:cNvSpPr>
                            <p:nvPr/>
                          </p:nvSpPr>
                          <p:spPr bwMode="auto">
                            <a:xfrm>
                              <a:off x="1057728" y="3170707"/>
                              <a:ext cx="601158" cy="903559"/>
                            </a:xfrm>
                            <a:custGeom>
                              <a:avLst/>
                              <a:gdLst>
                                <a:gd name="T0" fmla="*/ 90 w 707"/>
                                <a:gd name="T1" fmla="*/ 0 h 1065"/>
                                <a:gd name="T2" fmla="*/ 0 w 707"/>
                                <a:gd name="T3" fmla="*/ 421 h 1065"/>
                                <a:gd name="T4" fmla="*/ 481 w 707"/>
                                <a:gd name="T5" fmla="*/ 1065 h 1065"/>
                                <a:gd name="T6" fmla="*/ 511 w 707"/>
                                <a:gd name="T7" fmla="*/ 1037 h 1065"/>
                                <a:gd name="T8" fmla="*/ 509 w 707"/>
                                <a:gd name="T9" fmla="*/ 910 h 1065"/>
                                <a:gd name="T10" fmla="*/ 569 w 707"/>
                                <a:gd name="T11" fmla="*/ 920 h 1065"/>
                                <a:gd name="T12" fmla="*/ 631 w 707"/>
                                <a:gd name="T13" fmla="*/ 529 h 1065"/>
                                <a:gd name="T14" fmla="*/ 673 w 707"/>
                                <a:gd name="T15" fmla="*/ 264 h 1065"/>
                                <a:gd name="T16" fmla="*/ 685 w 707"/>
                                <a:gd name="T17" fmla="*/ 184 h 1065"/>
                                <a:gd name="T18" fmla="*/ 707 w 707"/>
                                <a:gd name="T19" fmla="*/ 112 h 1065"/>
                                <a:gd name="T20" fmla="*/ 390 w 707"/>
                                <a:gd name="T21" fmla="*/ 64 h 1065"/>
                                <a:gd name="T22" fmla="*/ 90 w 707"/>
                                <a:gd name="T23"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 h="1065">
                                  <a:moveTo>
                                    <a:pt x="90" y="0"/>
                                  </a:moveTo>
                                  <a:lnTo>
                                    <a:pt x="0" y="421"/>
                                  </a:lnTo>
                                  <a:lnTo>
                                    <a:pt x="481" y="1065"/>
                                  </a:lnTo>
                                  <a:lnTo>
                                    <a:pt x="511" y="1037"/>
                                  </a:lnTo>
                                  <a:lnTo>
                                    <a:pt x="509" y="910"/>
                                  </a:lnTo>
                                  <a:lnTo>
                                    <a:pt x="569" y="920"/>
                                  </a:lnTo>
                                  <a:lnTo>
                                    <a:pt x="631" y="529"/>
                                  </a:lnTo>
                                  <a:lnTo>
                                    <a:pt x="673" y="264"/>
                                  </a:lnTo>
                                  <a:lnTo>
                                    <a:pt x="685" y="184"/>
                                  </a:lnTo>
                                  <a:lnTo>
                                    <a:pt x="707" y="112"/>
                                  </a:lnTo>
                                  <a:lnTo>
                                    <a:pt x="390" y="64"/>
                                  </a:lnTo>
                                  <a:lnTo>
                                    <a:pt x="90"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9" name="Freeform 125">
                              <a:extLst>
                                <a:ext uri="{FF2B5EF4-FFF2-40B4-BE49-F238E27FC236}">
                                  <a16:creationId xmlns:a16="http://schemas.microsoft.com/office/drawing/2014/main" id="{D3570A76-FB99-26FB-3A8C-568625AB096C}"/>
                                </a:ext>
                              </a:extLst>
                            </p:cNvPr>
                            <p:cNvSpPr>
                              <a:spLocks/>
                            </p:cNvSpPr>
                            <p:nvPr/>
                          </p:nvSpPr>
                          <p:spPr bwMode="auto">
                            <a:xfrm>
                              <a:off x="1387788" y="2423520"/>
                              <a:ext cx="540074" cy="871529"/>
                            </a:xfrm>
                            <a:custGeom>
                              <a:avLst/>
                              <a:gdLst>
                                <a:gd name="T0" fmla="*/ 153 w 637"/>
                                <a:gd name="T1" fmla="*/ 0 h 1029"/>
                                <a:gd name="T2" fmla="*/ 95 w 637"/>
                                <a:gd name="T3" fmla="*/ 402 h 1029"/>
                                <a:gd name="T4" fmla="*/ 155 w 637"/>
                                <a:gd name="T5" fmla="*/ 488 h 1029"/>
                                <a:gd name="T6" fmla="*/ 62 w 637"/>
                                <a:gd name="T7" fmla="*/ 578 h 1029"/>
                                <a:gd name="T8" fmla="*/ 50 w 637"/>
                                <a:gd name="T9" fmla="*/ 640 h 1029"/>
                                <a:gd name="T10" fmla="*/ 76 w 637"/>
                                <a:gd name="T11" fmla="*/ 684 h 1029"/>
                                <a:gd name="T12" fmla="*/ 50 w 637"/>
                                <a:gd name="T13" fmla="*/ 706 h 1029"/>
                                <a:gd name="T14" fmla="*/ 0 w 637"/>
                                <a:gd name="T15" fmla="*/ 939 h 1029"/>
                                <a:gd name="T16" fmla="*/ 303 w 637"/>
                                <a:gd name="T17" fmla="*/ 991 h 1029"/>
                                <a:gd name="T18" fmla="*/ 591 w 637"/>
                                <a:gd name="T19" fmla="*/ 1029 h 1029"/>
                                <a:gd name="T20" fmla="*/ 621 w 637"/>
                                <a:gd name="T21" fmla="*/ 817 h 1029"/>
                                <a:gd name="T22" fmla="*/ 637 w 637"/>
                                <a:gd name="T23" fmla="*/ 700 h 1029"/>
                                <a:gd name="T24" fmla="*/ 609 w 637"/>
                                <a:gd name="T25" fmla="*/ 658 h 1029"/>
                                <a:gd name="T26" fmla="*/ 543 w 637"/>
                                <a:gd name="T27" fmla="*/ 670 h 1029"/>
                                <a:gd name="T28" fmla="*/ 457 w 637"/>
                                <a:gd name="T29" fmla="*/ 680 h 1029"/>
                                <a:gd name="T30" fmla="*/ 441 w 637"/>
                                <a:gd name="T31" fmla="*/ 584 h 1029"/>
                                <a:gd name="T32" fmla="*/ 337 w 637"/>
                                <a:gd name="T33" fmla="*/ 506 h 1029"/>
                                <a:gd name="T34" fmla="*/ 351 w 637"/>
                                <a:gd name="T35" fmla="*/ 456 h 1029"/>
                                <a:gd name="T36" fmla="*/ 361 w 637"/>
                                <a:gd name="T37" fmla="*/ 369 h 1029"/>
                                <a:gd name="T38" fmla="*/ 227 w 637"/>
                                <a:gd name="T39" fmla="*/ 179 h 1029"/>
                                <a:gd name="T40" fmla="*/ 245 w 637"/>
                                <a:gd name="T41" fmla="*/ 12 h 1029"/>
                                <a:gd name="T42" fmla="*/ 153 w 637"/>
                                <a:gd name="T43"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7" h="1029">
                                  <a:moveTo>
                                    <a:pt x="153" y="0"/>
                                  </a:moveTo>
                                  <a:lnTo>
                                    <a:pt x="95" y="402"/>
                                  </a:lnTo>
                                  <a:lnTo>
                                    <a:pt x="155" y="488"/>
                                  </a:lnTo>
                                  <a:lnTo>
                                    <a:pt x="62" y="578"/>
                                  </a:lnTo>
                                  <a:lnTo>
                                    <a:pt x="50" y="640"/>
                                  </a:lnTo>
                                  <a:lnTo>
                                    <a:pt x="76" y="684"/>
                                  </a:lnTo>
                                  <a:lnTo>
                                    <a:pt x="50" y="706"/>
                                  </a:lnTo>
                                  <a:lnTo>
                                    <a:pt x="0" y="939"/>
                                  </a:lnTo>
                                  <a:lnTo>
                                    <a:pt x="303" y="991"/>
                                  </a:lnTo>
                                  <a:lnTo>
                                    <a:pt x="591" y="1029"/>
                                  </a:lnTo>
                                  <a:lnTo>
                                    <a:pt x="621" y="817"/>
                                  </a:lnTo>
                                  <a:lnTo>
                                    <a:pt x="637" y="700"/>
                                  </a:lnTo>
                                  <a:lnTo>
                                    <a:pt x="609" y="658"/>
                                  </a:lnTo>
                                  <a:lnTo>
                                    <a:pt x="543" y="670"/>
                                  </a:lnTo>
                                  <a:lnTo>
                                    <a:pt x="457" y="680"/>
                                  </a:lnTo>
                                  <a:lnTo>
                                    <a:pt x="441" y="584"/>
                                  </a:lnTo>
                                  <a:lnTo>
                                    <a:pt x="337" y="506"/>
                                  </a:lnTo>
                                  <a:lnTo>
                                    <a:pt x="351" y="456"/>
                                  </a:lnTo>
                                  <a:lnTo>
                                    <a:pt x="361" y="369"/>
                                  </a:lnTo>
                                  <a:lnTo>
                                    <a:pt x="227" y="179"/>
                                  </a:lnTo>
                                  <a:lnTo>
                                    <a:pt x="245" y="12"/>
                                  </a:lnTo>
                                  <a:lnTo>
                                    <a:pt x="153"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0" name="Freeform 126">
                              <a:extLst>
                                <a:ext uri="{FF2B5EF4-FFF2-40B4-BE49-F238E27FC236}">
                                  <a16:creationId xmlns:a16="http://schemas.microsoft.com/office/drawing/2014/main" id="{C33F0072-5ACA-3FCB-2C35-FD65F2C73488}"/>
                                </a:ext>
                              </a:extLst>
                            </p:cNvPr>
                            <p:cNvSpPr>
                              <a:spLocks/>
                            </p:cNvSpPr>
                            <p:nvPr/>
                          </p:nvSpPr>
                          <p:spPr bwMode="auto">
                            <a:xfrm>
                              <a:off x="1557403" y="3257804"/>
                              <a:ext cx="501338" cy="648060"/>
                            </a:xfrm>
                            <a:custGeom>
                              <a:avLst/>
                              <a:gdLst>
                                <a:gd name="T0" fmla="*/ 110 w 591"/>
                                <a:gd name="T1" fmla="*/ 0 h 762"/>
                                <a:gd name="T2" fmla="*/ 400 w 591"/>
                                <a:gd name="T3" fmla="*/ 40 h 762"/>
                                <a:gd name="T4" fmla="*/ 380 w 591"/>
                                <a:gd name="T5" fmla="*/ 185 h 762"/>
                                <a:gd name="T6" fmla="*/ 591 w 591"/>
                                <a:gd name="T7" fmla="*/ 205 h 762"/>
                                <a:gd name="T8" fmla="*/ 534 w 591"/>
                                <a:gd name="T9" fmla="*/ 762 h 762"/>
                                <a:gd name="T10" fmla="*/ 0 w 591"/>
                                <a:gd name="T11" fmla="*/ 704 h 762"/>
                                <a:gd name="T12" fmla="*/ 54 w 591"/>
                                <a:gd name="T13" fmla="*/ 349 h 762"/>
                                <a:gd name="T14" fmla="*/ 110 w 591"/>
                                <a:gd name="T15" fmla="*/ 0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762">
                                  <a:moveTo>
                                    <a:pt x="110" y="0"/>
                                  </a:moveTo>
                                  <a:lnTo>
                                    <a:pt x="400" y="40"/>
                                  </a:lnTo>
                                  <a:lnTo>
                                    <a:pt x="380" y="185"/>
                                  </a:lnTo>
                                  <a:lnTo>
                                    <a:pt x="591" y="205"/>
                                  </a:lnTo>
                                  <a:lnTo>
                                    <a:pt x="534" y="762"/>
                                  </a:lnTo>
                                  <a:lnTo>
                                    <a:pt x="0" y="704"/>
                                  </a:lnTo>
                                  <a:lnTo>
                                    <a:pt x="54" y="349"/>
                                  </a:lnTo>
                                  <a:lnTo>
                                    <a:pt x="110"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1" name="Freeform 127">
                              <a:extLst>
                                <a:ext uri="{FF2B5EF4-FFF2-40B4-BE49-F238E27FC236}">
                                  <a16:creationId xmlns:a16="http://schemas.microsoft.com/office/drawing/2014/main" id="{4E37DED1-6B3D-661B-0F2A-FF256B68DD95}"/>
                                </a:ext>
                              </a:extLst>
                            </p:cNvPr>
                            <p:cNvSpPr>
                              <a:spLocks/>
                            </p:cNvSpPr>
                            <p:nvPr/>
                          </p:nvSpPr>
                          <p:spPr bwMode="auto">
                            <a:xfrm>
                              <a:off x="1580324" y="2432687"/>
                              <a:ext cx="942336" cy="586233"/>
                            </a:xfrm>
                            <a:custGeom>
                              <a:avLst/>
                              <a:gdLst>
                                <a:gd name="T0" fmla="*/ 18 w 1109"/>
                                <a:gd name="T1" fmla="*/ 0 h 690"/>
                                <a:gd name="T2" fmla="*/ 236 w 1109"/>
                                <a:gd name="T3" fmla="*/ 27 h 690"/>
                                <a:gd name="T4" fmla="*/ 368 w 1109"/>
                                <a:gd name="T5" fmla="*/ 45 h 690"/>
                                <a:gd name="T6" fmla="*/ 541 w 1109"/>
                                <a:gd name="T7" fmla="*/ 63 h 690"/>
                                <a:gd name="T8" fmla="*/ 701 w 1109"/>
                                <a:gd name="T9" fmla="*/ 79 h 690"/>
                                <a:gd name="T10" fmla="*/ 979 w 1109"/>
                                <a:gd name="T11" fmla="*/ 99 h 690"/>
                                <a:gd name="T12" fmla="*/ 1109 w 1109"/>
                                <a:gd name="T13" fmla="*/ 109 h 690"/>
                                <a:gd name="T14" fmla="*/ 1105 w 1109"/>
                                <a:gd name="T15" fmla="*/ 672 h 690"/>
                                <a:gd name="T16" fmla="*/ 426 w 1109"/>
                                <a:gd name="T17" fmla="*/ 614 h 690"/>
                                <a:gd name="T18" fmla="*/ 412 w 1109"/>
                                <a:gd name="T19" fmla="*/ 690 h 690"/>
                                <a:gd name="T20" fmla="*/ 386 w 1109"/>
                                <a:gd name="T21" fmla="*/ 654 h 690"/>
                                <a:gd name="T22" fmla="*/ 324 w 1109"/>
                                <a:gd name="T23" fmla="*/ 660 h 690"/>
                                <a:gd name="T24" fmla="*/ 234 w 1109"/>
                                <a:gd name="T25" fmla="*/ 674 h 690"/>
                                <a:gd name="T26" fmla="*/ 218 w 1109"/>
                                <a:gd name="T27" fmla="*/ 576 h 690"/>
                                <a:gd name="T28" fmla="*/ 112 w 1109"/>
                                <a:gd name="T29" fmla="*/ 498 h 690"/>
                                <a:gd name="T30" fmla="*/ 128 w 1109"/>
                                <a:gd name="T31" fmla="*/ 424 h 690"/>
                                <a:gd name="T32" fmla="*/ 138 w 1109"/>
                                <a:gd name="T33" fmla="*/ 365 h 690"/>
                                <a:gd name="T34" fmla="*/ 0 w 1109"/>
                                <a:gd name="T35" fmla="*/ 171 h 690"/>
                                <a:gd name="T36" fmla="*/ 18 w 1109"/>
                                <a:gd name="T3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9" h="690">
                                  <a:moveTo>
                                    <a:pt x="18" y="0"/>
                                  </a:moveTo>
                                  <a:lnTo>
                                    <a:pt x="236" y="27"/>
                                  </a:lnTo>
                                  <a:lnTo>
                                    <a:pt x="368" y="45"/>
                                  </a:lnTo>
                                  <a:lnTo>
                                    <a:pt x="541" y="63"/>
                                  </a:lnTo>
                                  <a:lnTo>
                                    <a:pt x="701" y="79"/>
                                  </a:lnTo>
                                  <a:lnTo>
                                    <a:pt x="979" y="99"/>
                                  </a:lnTo>
                                  <a:lnTo>
                                    <a:pt x="1109" y="109"/>
                                  </a:lnTo>
                                  <a:lnTo>
                                    <a:pt x="1105" y="672"/>
                                  </a:lnTo>
                                  <a:lnTo>
                                    <a:pt x="426" y="614"/>
                                  </a:lnTo>
                                  <a:lnTo>
                                    <a:pt x="412" y="690"/>
                                  </a:lnTo>
                                  <a:lnTo>
                                    <a:pt x="386" y="654"/>
                                  </a:lnTo>
                                  <a:lnTo>
                                    <a:pt x="324" y="660"/>
                                  </a:lnTo>
                                  <a:lnTo>
                                    <a:pt x="234" y="674"/>
                                  </a:lnTo>
                                  <a:lnTo>
                                    <a:pt x="218" y="576"/>
                                  </a:lnTo>
                                  <a:lnTo>
                                    <a:pt x="112" y="498"/>
                                  </a:lnTo>
                                  <a:lnTo>
                                    <a:pt x="128" y="424"/>
                                  </a:lnTo>
                                  <a:lnTo>
                                    <a:pt x="138" y="365"/>
                                  </a:lnTo>
                                  <a:lnTo>
                                    <a:pt x="0" y="171"/>
                                  </a:lnTo>
                                  <a:lnTo>
                                    <a:pt x="18"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2" name="Freeform 128">
                              <a:extLst>
                                <a:ext uri="{FF2B5EF4-FFF2-40B4-BE49-F238E27FC236}">
                                  <a16:creationId xmlns:a16="http://schemas.microsoft.com/office/drawing/2014/main" id="{49210258-2B3C-5862-3BF0-8340E1CCACCE}"/>
                                </a:ext>
                              </a:extLst>
                            </p:cNvPr>
                            <p:cNvSpPr>
                              <a:spLocks/>
                            </p:cNvSpPr>
                            <p:nvPr/>
                          </p:nvSpPr>
                          <p:spPr bwMode="auto">
                            <a:xfrm>
                              <a:off x="1873712" y="2946093"/>
                              <a:ext cx="646599" cy="522917"/>
                            </a:xfrm>
                            <a:custGeom>
                              <a:avLst/>
                              <a:gdLst>
                                <a:gd name="T0" fmla="*/ 74 w 759"/>
                                <a:gd name="T1" fmla="*/ 0 h 618"/>
                                <a:gd name="T2" fmla="*/ 46 w 759"/>
                                <a:gd name="T3" fmla="*/ 231 h 618"/>
                                <a:gd name="T4" fmla="*/ 0 w 759"/>
                                <a:gd name="T5" fmla="*/ 560 h 618"/>
                                <a:gd name="T6" fmla="*/ 219 w 759"/>
                                <a:gd name="T7" fmla="*/ 578 h 618"/>
                                <a:gd name="T8" fmla="*/ 733 w 759"/>
                                <a:gd name="T9" fmla="*/ 618 h 618"/>
                                <a:gd name="T10" fmla="*/ 759 w 759"/>
                                <a:gd name="T11" fmla="*/ 64 h 618"/>
                                <a:gd name="T12" fmla="*/ 74 w 759"/>
                                <a:gd name="T13" fmla="*/ 0 h 618"/>
                              </a:gdLst>
                              <a:ahLst/>
                              <a:cxnLst>
                                <a:cxn ang="0">
                                  <a:pos x="T0" y="T1"/>
                                </a:cxn>
                                <a:cxn ang="0">
                                  <a:pos x="T2" y="T3"/>
                                </a:cxn>
                                <a:cxn ang="0">
                                  <a:pos x="T4" y="T5"/>
                                </a:cxn>
                                <a:cxn ang="0">
                                  <a:pos x="T6" y="T7"/>
                                </a:cxn>
                                <a:cxn ang="0">
                                  <a:pos x="T8" y="T9"/>
                                </a:cxn>
                                <a:cxn ang="0">
                                  <a:pos x="T10" y="T11"/>
                                </a:cxn>
                                <a:cxn ang="0">
                                  <a:pos x="T12" y="T13"/>
                                </a:cxn>
                              </a:cxnLst>
                              <a:rect l="0" t="0" r="r" b="b"/>
                              <a:pathLst>
                                <a:path w="759" h="618">
                                  <a:moveTo>
                                    <a:pt x="74" y="0"/>
                                  </a:moveTo>
                                  <a:lnTo>
                                    <a:pt x="46" y="231"/>
                                  </a:lnTo>
                                  <a:lnTo>
                                    <a:pt x="0" y="560"/>
                                  </a:lnTo>
                                  <a:lnTo>
                                    <a:pt x="219" y="578"/>
                                  </a:lnTo>
                                  <a:lnTo>
                                    <a:pt x="733" y="618"/>
                                  </a:lnTo>
                                  <a:lnTo>
                                    <a:pt x="759" y="64"/>
                                  </a:lnTo>
                                  <a:lnTo>
                                    <a:pt x="74"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3" name="Freeform 129">
                              <a:extLst>
                                <a:ext uri="{FF2B5EF4-FFF2-40B4-BE49-F238E27FC236}">
                                  <a16:creationId xmlns:a16="http://schemas.microsoft.com/office/drawing/2014/main" id="{A2590187-E048-D460-C90E-2A4260B6A69B}"/>
                                </a:ext>
                              </a:extLst>
                            </p:cNvPr>
                            <p:cNvSpPr>
                              <a:spLocks/>
                            </p:cNvSpPr>
                            <p:nvPr/>
                          </p:nvSpPr>
                          <p:spPr bwMode="auto">
                            <a:xfrm>
                              <a:off x="2002069" y="3436579"/>
                              <a:ext cx="674161" cy="499081"/>
                            </a:xfrm>
                            <a:custGeom>
                              <a:avLst/>
                              <a:gdLst>
                                <a:gd name="T0" fmla="*/ 65 w 790"/>
                                <a:gd name="T1" fmla="*/ 0 h 589"/>
                                <a:gd name="T2" fmla="*/ 25 w 790"/>
                                <a:gd name="T3" fmla="*/ 353 h 589"/>
                                <a:gd name="T4" fmla="*/ 0 w 790"/>
                                <a:gd name="T5" fmla="*/ 557 h 589"/>
                                <a:gd name="T6" fmla="*/ 395 w 790"/>
                                <a:gd name="T7" fmla="*/ 577 h 589"/>
                                <a:gd name="T8" fmla="*/ 772 w 790"/>
                                <a:gd name="T9" fmla="*/ 589 h 589"/>
                                <a:gd name="T10" fmla="*/ 784 w 790"/>
                                <a:gd name="T11" fmla="*/ 314 h 589"/>
                                <a:gd name="T12" fmla="*/ 790 w 790"/>
                                <a:gd name="T13" fmla="*/ 44 h 589"/>
                                <a:gd name="T14" fmla="*/ 575 w 790"/>
                                <a:gd name="T15" fmla="*/ 40 h 589"/>
                                <a:gd name="T16" fmla="*/ 65 w 790"/>
                                <a:gd name="T17"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589">
                                  <a:moveTo>
                                    <a:pt x="65" y="0"/>
                                  </a:moveTo>
                                  <a:lnTo>
                                    <a:pt x="25" y="353"/>
                                  </a:lnTo>
                                  <a:lnTo>
                                    <a:pt x="0" y="557"/>
                                  </a:lnTo>
                                  <a:lnTo>
                                    <a:pt x="395" y="577"/>
                                  </a:lnTo>
                                  <a:lnTo>
                                    <a:pt x="772" y="589"/>
                                  </a:lnTo>
                                  <a:lnTo>
                                    <a:pt x="784" y="314"/>
                                  </a:lnTo>
                                  <a:lnTo>
                                    <a:pt x="790" y="44"/>
                                  </a:lnTo>
                                  <a:lnTo>
                                    <a:pt x="575" y="40"/>
                                  </a:lnTo>
                                  <a:lnTo>
                                    <a:pt x="65"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4" name="Freeform 130">
                              <a:extLst>
                                <a:ext uri="{FF2B5EF4-FFF2-40B4-BE49-F238E27FC236}">
                                  <a16:creationId xmlns:a16="http://schemas.microsoft.com/office/drawing/2014/main" id="{1EA6B686-F778-176A-BC75-0C963A27A797}"/>
                                </a:ext>
                              </a:extLst>
                            </p:cNvPr>
                            <p:cNvSpPr>
                              <a:spLocks/>
                            </p:cNvSpPr>
                            <p:nvPr/>
                          </p:nvSpPr>
                          <p:spPr bwMode="auto">
                            <a:xfrm>
                              <a:off x="1401541" y="3858304"/>
                              <a:ext cx="607118" cy="674131"/>
                            </a:xfrm>
                            <a:custGeom>
                              <a:avLst/>
                              <a:gdLst>
                                <a:gd name="T0" fmla="*/ 181 w 717"/>
                                <a:gd name="T1" fmla="*/ 0 h 796"/>
                                <a:gd name="T2" fmla="*/ 167 w 717"/>
                                <a:gd name="T3" fmla="*/ 104 h 796"/>
                                <a:gd name="T4" fmla="*/ 105 w 717"/>
                                <a:gd name="T5" fmla="*/ 92 h 796"/>
                                <a:gd name="T6" fmla="*/ 109 w 717"/>
                                <a:gd name="T7" fmla="*/ 225 h 796"/>
                                <a:gd name="T8" fmla="*/ 79 w 717"/>
                                <a:gd name="T9" fmla="*/ 251 h 796"/>
                                <a:gd name="T10" fmla="*/ 123 w 717"/>
                                <a:gd name="T11" fmla="*/ 333 h 796"/>
                                <a:gd name="T12" fmla="*/ 79 w 717"/>
                                <a:gd name="T13" fmla="*/ 369 h 796"/>
                                <a:gd name="T14" fmla="*/ 56 w 717"/>
                                <a:gd name="T15" fmla="*/ 429 h 796"/>
                                <a:gd name="T16" fmla="*/ 22 w 717"/>
                                <a:gd name="T17" fmla="*/ 487 h 796"/>
                                <a:gd name="T18" fmla="*/ 46 w 717"/>
                                <a:gd name="T19" fmla="*/ 521 h 796"/>
                                <a:gd name="T20" fmla="*/ 4 w 717"/>
                                <a:gd name="T21" fmla="*/ 535 h 796"/>
                                <a:gd name="T22" fmla="*/ 0 w 717"/>
                                <a:gd name="T23" fmla="*/ 588 h 796"/>
                                <a:gd name="T24" fmla="*/ 403 w 717"/>
                                <a:gd name="T25" fmla="*/ 792 h 796"/>
                                <a:gd name="T26" fmla="*/ 631 w 717"/>
                                <a:gd name="T27" fmla="*/ 796 h 796"/>
                                <a:gd name="T28" fmla="*/ 717 w 717"/>
                                <a:gd name="T29" fmla="*/ 62 h 796"/>
                                <a:gd name="T30" fmla="*/ 181 w 717"/>
                                <a:gd name="T31"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796">
                                  <a:moveTo>
                                    <a:pt x="181" y="0"/>
                                  </a:moveTo>
                                  <a:lnTo>
                                    <a:pt x="167" y="104"/>
                                  </a:lnTo>
                                  <a:lnTo>
                                    <a:pt x="105" y="92"/>
                                  </a:lnTo>
                                  <a:lnTo>
                                    <a:pt x="109" y="225"/>
                                  </a:lnTo>
                                  <a:lnTo>
                                    <a:pt x="79" y="251"/>
                                  </a:lnTo>
                                  <a:lnTo>
                                    <a:pt x="123" y="333"/>
                                  </a:lnTo>
                                  <a:lnTo>
                                    <a:pt x="79" y="369"/>
                                  </a:lnTo>
                                  <a:lnTo>
                                    <a:pt x="56" y="429"/>
                                  </a:lnTo>
                                  <a:lnTo>
                                    <a:pt x="22" y="487"/>
                                  </a:lnTo>
                                  <a:lnTo>
                                    <a:pt x="46" y="521"/>
                                  </a:lnTo>
                                  <a:lnTo>
                                    <a:pt x="4" y="535"/>
                                  </a:lnTo>
                                  <a:lnTo>
                                    <a:pt x="0" y="588"/>
                                  </a:lnTo>
                                  <a:lnTo>
                                    <a:pt x="403" y="792"/>
                                  </a:lnTo>
                                  <a:lnTo>
                                    <a:pt x="631" y="796"/>
                                  </a:lnTo>
                                  <a:lnTo>
                                    <a:pt x="717" y="62"/>
                                  </a:lnTo>
                                  <a:lnTo>
                                    <a:pt x="181"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5" name="Freeform 131">
                              <a:extLst>
                                <a:ext uri="{FF2B5EF4-FFF2-40B4-BE49-F238E27FC236}">
                                  <a16:creationId xmlns:a16="http://schemas.microsoft.com/office/drawing/2014/main" id="{3BAEFC6B-E5B1-524A-1605-BD85EA35F1BD}"/>
                                </a:ext>
                              </a:extLst>
                            </p:cNvPr>
                            <p:cNvSpPr>
                              <a:spLocks/>
                            </p:cNvSpPr>
                            <p:nvPr/>
                          </p:nvSpPr>
                          <p:spPr bwMode="auto">
                            <a:xfrm>
                              <a:off x="1928722" y="3904144"/>
                              <a:ext cx="645854" cy="640611"/>
                            </a:xfrm>
                            <a:custGeom>
                              <a:avLst/>
                              <a:gdLst>
                                <a:gd name="T0" fmla="*/ 92 w 760"/>
                                <a:gd name="T1" fmla="*/ 0 h 754"/>
                                <a:gd name="T2" fmla="*/ 760 w 760"/>
                                <a:gd name="T3" fmla="*/ 30 h 754"/>
                                <a:gd name="T4" fmla="*/ 729 w 760"/>
                                <a:gd name="T5" fmla="*/ 696 h 754"/>
                                <a:gd name="T6" fmla="*/ 511 w 760"/>
                                <a:gd name="T7" fmla="*/ 684 h 754"/>
                                <a:gd name="T8" fmla="*/ 307 w 760"/>
                                <a:gd name="T9" fmla="*/ 678 h 754"/>
                                <a:gd name="T10" fmla="*/ 307 w 760"/>
                                <a:gd name="T11" fmla="*/ 704 h 754"/>
                                <a:gd name="T12" fmla="*/ 137 w 760"/>
                                <a:gd name="T13" fmla="*/ 704 h 754"/>
                                <a:gd name="T14" fmla="*/ 127 w 760"/>
                                <a:gd name="T15" fmla="*/ 754 h 754"/>
                                <a:gd name="T16" fmla="*/ 0 w 760"/>
                                <a:gd name="T17" fmla="*/ 738 h 754"/>
                                <a:gd name="T18" fmla="*/ 72 w 760"/>
                                <a:gd name="T19" fmla="*/ 173 h 754"/>
                                <a:gd name="T20" fmla="*/ 92 w 760"/>
                                <a:gd name="T21"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754">
                                  <a:moveTo>
                                    <a:pt x="92" y="0"/>
                                  </a:moveTo>
                                  <a:lnTo>
                                    <a:pt x="760" y="30"/>
                                  </a:lnTo>
                                  <a:lnTo>
                                    <a:pt x="729" y="696"/>
                                  </a:lnTo>
                                  <a:lnTo>
                                    <a:pt x="511" y="684"/>
                                  </a:lnTo>
                                  <a:lnTo>
                                    <a:pt x="307" y="678"/>
                                  </a:lnTo>
                                  <a:lnTo>
                                    <a:pt x="307" y="704"/>
                                  </a:lnTo>
                                  <a:lnTo>
                                    <a:pt x="137" y="704"/>
                                  </a:lnTo>
                                  <a:lnTo>
                                    <a:pt x="127" y="754"/>
                                  </a:lnTo>
                                  <a:lnTo>
                                    <a:pt x="0" y="738"/>
                                  </a:lnTo>
                                  <a:lnTo>
                                    <a:pt x="72" y="173"/>
                                  </a:lnTo>
                                  <a:lnTo>
                                    <a:pt x="92"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6" name="Freeform 132">
                              <a:extLst>
                                <a:ext uri="{FF2B5EF4-FFF2-40B4-BE49-F238E27FC236}">
                                  <a16:creationId xmlns:a16="http://schemas.microsoft.com/office/drawing/2014/main" id="{612C8E97-3FF4-7A23-5D48-166B62D2F66F}"/>
                                </a:ext>
                              </a:extLst>
                            </p:cNvPr>
                            <p:cNvSpPr>
                              <a:spLocks/>
                            </p:cNvSpPr>
                            <p:nvPr/>
                          </p:nvSpPr>
                          <p:spPr bwMode="auto">
                            <a:xfrm>
                              <a:off x="2520081" y="2524367"/>
                              <a:ext cx="630955" cy="367234"/>
                            </a:xfrm>
                            <a:custGeom>
                              <a:avLst/>
                              <a:gdLst>
                                <a:gd name="T0" fmla="*/ 2 w 742"/>
                                <a:gd name="T1" fmla="*/ 0 h 435"/>
                                <a:gd name="T2" fmla="*/ 623 w 742"/>
                                <a:gd name="T3" fmla="*/ 14 h 435"/>
                                <a:gd name="T4" fmla="*/ 669 w 742"/>
                                <a:gd name="T5" fmla="*/ 142 h 435"/>
                                <a:gd name="T6" fmla="*/ 712 w 742"/>
                                <a:gd name="T7" fmla="*/ 240 h 435"/>
                                <a:gd name="T8" fmla="*/ 742 w 742"/>
                                <a:gd name="T9" fmla="*/ 399 h 435"/>
                                <a:gd name="T10" fmla="*/ 724 w 742"/>
                                <a:gd name="T11" fmla="*/ 435 h 435"/>
                                <a:gd name="T12" fmla="*/ 495 w 742"/>
                                <a:gd name="T13" fmla="*/ 429 h 435"/>
                                <a:gd name="T14" fmla="*/ 0 w 742"/>
                                <a:gd name="T15" fmla="*/ 421 h 435"/>
                                <a:gd name="T16" fmla="*/ 2 w 74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435">
                                  <a:moveTo>
                                    <a:pt x="2" y="0"/>
                                  </a:moveTo>
                                  <a:lnTo>
                                    <a:pt x="623" y="14"/>
                                  </a:lnTo>
                                  <a:lnTo>
                                    <a:pt x="669" y="142"/>
                                  </a:lnTo>
                                  <a:lnTo>
                                    <a:pt x="712" y="240"/>
                                  </a:lnTo>
                                  <a:lnTo>
                                    <a:pt x="742" y="399"/>
                                  </a:lnTo>
                                  <a:lnTo>
                                    <a:pt x="724" y="435"/>
                                  </a:lnTo>
                                  <a:lnTo>
                                    <a:pt x="495" y="429"/>
                                  </a:lnTo>
                                  <a:lnTo>
                                    <a:pt x="0" y="421"/>
                                  </a:lnTo>
                                  <a:lnTo>
                                    <a:pt x="2"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7" name="Freeform 133">
                              <a:extLst>
                                <a:ext uri="{FF2B5EF4-FFF2-40B4-BE49-F238E27FC236}">
                                  <a16:creationId xmlns:a16="http://schemas.microsoft.com/office/drawing/2014/main" id="{97D21614-EB11-BD6F-0BAF-9B7E95992078}"/>
                                </a:ext>
                              </a:extLst>
                            </p:cNvPr>
                            <p:cNvSpPr>
                              <a:spLocks/>
                            </p:cNvSpPr>
                            <p:nvPr/>
                          </p:nvSpPr>
                          <p:spPr bwMode="auto">
                            <a:xfrm>
                              <a:off x="2506329" y="2881917"/>
                              <a:ext cx="662987" cy="430550"/>
                            </a:xfrm>
                            <a:custGeom>
                              <a:avLst/>
                              <a:gdLst>
                                <a:gd name="T0" fmla="*/ 14 w 780"/>
                                <a:gd name="T1" fmla="*/ 0 h 507"/>
                                <a:gd name="T2" fmla="*/ 12 w 780"/>
                                <a:gd name="T3" fmla="*/ 198 h 507"/>
                                <a:gd name="T4" fmla="*/ 0 w 780"/>
                                <a:gd name="T5" fmla="*/ 427 h 507"/>
                                <a:gd name="T6" fmla="*/ 567 w 780"/>
                                <a:gd name="T7" fmla="*/ 435 h 507"/>
                                <a:gd name="T8" fmla="*/ 627 w 780"/>
                                <a:gd name="T9" fmla="*/ 467 h 507"/>
                                <a:gd name="T10" fmla="*/ 669 w 780"/>
                                <a:gd name="T11" fmla="*/ 423 h 507"/>
                                <a:gd name="T12" fmla="*/ 780 w 780"/>
                                <a:gd name="T13" fmla="*/ 507 h 507"/>
                                <a:gd name="T14" fmla="*/ 764 w 780"/>
                                <a:gd name="T15" fmla="*/ 419 h 507"/>
                                <a:gd name="T16" fmla="*/ 774 w 780"/>
                                <a:gd name="T17" fmla="*/ 353 h 507"/>
                                <a:gd name="T18" fmla="*/ 780 w 780"/>
                                <a:gd name="T19" fmla="*/ 122 h 507"/>
                                <a:gd name="T20" fmla="*/ 730 w 780"/>
                                <a:gd name="T21" fmla="*/ 72 h 507"/>
                                <a:gd name="T22" fmla="*/ 750 w 780"/>
                                <a:gd name="T23" fmla="*/ 8 h 507"/>
                                <a:gd name="T24" fmla="*/ 379 w 780"/>
                                <a:gd name="T25" fmla="*/ 6 h 507"/>
                                <a:gd name="T26" fmla="*/ 14 w 780"/>
                                <a:gd name="T2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0" h="507">
                                  <a:moveTo>
                                    <a:pt x="14" y="0"/>
                                  </a:moveTo>
                                  <a:lnTo>
                                    <a:pt x="12" y="198"/>
                                  </a:lnTo>
                                  <a:lnTo>
                                    <a:pt x="0" y="427"/>
                                  </a:lnTo>
                                  <a:lnTo>
                                    <a:pt x="567" y="435"/>
                                  </a:lnTo>
                                  <a:lnTo>
                                    <a:pt x="627" y="467"/>
                                  </a:lnTo>
                                  <a:lnTo>
                                    <a:pt x="669" y="423"/>
                                  </a:lnTo>
                                  <a:lnTo>
                                    <a:pt x="780" y="507"/>
                                  </a:lnTo>
                                  <a:lnTo>
                                    <a:pt x="764" y="419"/>
                                  </a:lnTo>
                                  <a:lnTo>
                                    <a:pt x="774" y="353"/>
                                  </a:lnTo>
                                  <a:lnTo>
                                    <a:pt x="780" y="122"/>
                                  </a:lnTo>
                                  <a:lnTo>
                                    <a:pt x="730" y="72"/>
                                  </a:lnTo>
                                  <a:lnTo>
                                    <a:pt x="750" y="8"/>
                                  </a:lnTo>
                                  <a:lnTo>
                                    <a:pt x="379" y="6"/>
                                  </a:lnTo>
                                  <a:lnTo>
                                    <a:pt x="14"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8" name="Freeform 134">
                              <a:extLst>
                                <a:ext uri="{FF2B5EF4-FFF2-40B4-BE49-F238E27FC236}">
                                  <a16:creationId xmlns:a16="http://schemas.microsoft.com/office/drawing/2014/main" id="{5445ED09-6D9E-E1AA-D1E3-44AAAA185F2A}"/>
                                </a:ext>
                              </a:extLst>
                            </p:cNvPr>
                            <p:cNvSpPr>
                              <a:spLocks/>
                            </p:cNvSpPr>
                            <p:nvPr/>
                          </p:nvSpPr>
                          <p:spPr bwMode="auto">
                            <a:xfrm>
                              <a:off x="2497161" y="3239467"/>
                              <a:ext cx="789625" cy="356060"/>
                            </a:xfrm>
                            <a:custGeom>
                              <a:avLst/>
                              <a:gdLst>
                                <a:gd name="T0" fmla="*/ 10 w 930"/>
                                <a:gd name="T1" fmla="*/ 0 h 419"/>
                                <a:gd name="T2" fmla="*/ 0 w 930"/>
                                <a:gd name="T3" fmla="*/ 277 h 419"/>
                                <a:gd name="T4" fmla="*/ 209 w 930"/>
                                <a:gd name="T5" fmla="*/ 283 h 419"/>
                                <a:gd name="T6" fmla="*/ 207 w 930"/>
                                <a:gd name="T7" fmla="*/ 419 h 419"/>
                                <a:gd name="T8" fmla="*/ 491 w 930"/>
                                <a:gd name="T9" fmla="*/ 415 h 419"/>
                                <a:gd name="T10" fmla="*/ 744 w 930"/>
                                <a:gd name="T11" fmla="*/ 411 h 419"/>
                                <a:gd name="T12" fmla="*/ 930 w 930"/>
                                <a:gd name="T13" fmla="*/ 415 h 419"/>
                                <a:gd name="T14" fmla="*/ 872 w 930"/>
                                <a:gd name="T15" fmla="*/ 297 h 419"/>
                                <a:gd name="T16" fmla="*/ 832 w 930"/>
                                <a:gd name="T17" fmla="*/ 187 h 419"/>
                                <a:gd name="T18" fmla="*/ 788 w 930"/>
                                <a:gd name="T19" fmla="*/ 74 h 419"/>
                                <a:gd name="T20" fmla="*/ 683 w 930"/>
                                <a:gd name="T21" fmla="*/ 2 h 419"/>
                                <a:gd name="T22" fmla="*/ 635 w 930"/>
                                <a:gd name="T23" fmla="*/ 44 h 419"/>
                                <a:gd name="T24" fmla="*/ 577 w 930"/>
                                <a:gd name="T25" fmla="*/ 14 h 419"/>
                                <a:gd name="T26" fmla="*/ 323 w 930"/>
                                <a:gd name="T27" fmla="*/ 6 h 419"/>
                                <a:gd name="T28" fmla="*/ 10 w 930"/>
                                <a:gd name="T29"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0" h="419">
                                  <a:moveTo>
                                    <a:pt x="10" y="0"/>
                                  </a:moveTo>
                                  <a:lnTo>
                                    <a:pt x="0" y="277"/>
                                  </a:lnTo>
                                  <a:lnTo>
                                    <a:pt x="209" y="283"/>
                                  </a:lnTo>
                                  <a:lnTo>
                                    <a:pt x="207" y="419"/>
                                  </a:lnTo>
                                  <a:lnTo>
                                    <a:pt x="491" y="415"/>
                                  </a:lnTo>
                                  <a:lnTo>
                                    <a:pt x="744" y="411"/>
                                  </a:lnTo>
                                  <a:lnTo>
                                    <a:pt x="930" y="415"/>
                                  </a:lnTo>
                                  <a:lnTo>
                                    <a:pt x="872" y="297"/>
                                  </a:lnTo>
                                  <a:lnTo>
                                    <a:pt x="832" y="187"/>
                                  </a:lnTo>
                                  <a:lnTo>
                                    <a:pt x="788" y="74"/>
                                  </a:lnTo>
                                  <a:lnTo>
                                    <a:pt x="683" y="2"/>
                                  </a:lnTo>
                                  <a:lnTo>
                                    <a:pt x="635" y="44"/>
                                  </a:lnTo>
                                  <a:lnTo>
                                    <a:pt x="577" y="14"/>
                                  </a:lnTo>
                                  <a:lnTo>
                                    <a:pt x="323" y="6"/>
                                  </a:lnTo>
                                  <a:lnTo>
                                    <a:pt x="10"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19" name="Freeform 135">
                              <a:extLst>
                                <a:ext uri="{FF2B5EF4-FFF2-40B4-BE49-F238E27FC236}">
                                  <a16:creationId xmlns:a16="http://schemas.microsoft.com/office/drawing/2014/main" id="{C2E90A4E-6127-2043-0C3B-14B67D4571B3}"/>
                                </a:ext>
                              </a:extLst>
                            </p:cNvPr>
                            <p:cNvSpPr>
                              <a:spLocks/>
                            </p:cNvSpPr>
                            <p:nvPr/>
                          </p:nvSpPr>
                          <p:spPr bwMode="auto">
                            <a:xfrm>
                              <a:off x="2662191" y="3583266"/>
                              <a:ext cx="694274" cy="351591"/>
                            </a:xfrm>
                            <a:custGeom>
                              <a:avLst/>
                              <a:gdLst>
                                <a:gd name="T0" fmla="*/ 8 w 819"/>
                                <a:gd name="T1" fmla="*/ 4 h 417"/>
                                <a:gd name="T2" fmla="*/ 6 w 819"/>
                                <a:gd name="T3" fmla="*/ 243 h 417"/>
                                <a:gd name="T4" fmla="*/ 0 w 819"/>
                                <a:gd name="T5" fmla="*/ 413 h 417"/>
                                <a:gd name="T6" fmla="*/ 819 w 819"/>
                                <a:gd name="T7" fmla="*/ 417 h 417"/>
                                <a:gd name="T8" fmla="*/ 803 w 819"/>
                                <a:gd name="T9" fmla="*/ 199 h 417"/>
                                <a:gd name="T10" fmla="*/ 803 w 819"/>
                                <a:gd name="T11" fmla="*/ 118 h 417"/>
                                <a:gd name="T12" fmla="*/ 737 w 819"/>
                                <a:gd name="T13" fmla="*/ 68 h 417"/>
                                <a:gd name="T14" fmla="*/ 757 w 819"/>
                                <a:gd name="T15" fmla="*/ 24 h 417"/>
                                <a:gd name="T16" fmla="*/ 729 w 819"/>
                                <a:gd name="T17" fmla="*/ 0 h 417"/>
                                <a:gd name="T18" fmla="*/ 358 w 819"/>
                                <a:gd name="T19" fmla="*/ 4 h 417"/>
                                <a:gd name="T20" fmla="*/ 8 w 819"/>
                                <a:gd name="T21" fmla="*/ 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9" h="417">
                                  <a:moveTo>
                                    <a:pt x="8" y="4"/>
                                  </a:moveTo>
                                  <a:lnTo>
                                    <a:pt x="6" y="243"/>
                                  </a:lnTo>
                                  <a:lnTo>
                                    <a:pt x="0" y="413"/>
                                  </a:lnTo>
                                  <a:lnTo>
                                    <a:pt x="819" y="417"/>
                                  </a:lnTo>
                                  <a:lnTo>
                                    <a:pt x="803" y="199"/>
                                  </a:lnTo>
                                  <a:lnTo>
                                    <a:pt x="803" y="118"/>
                                  </a:lnTo>
                                  <a:lnTo>
                                    <a:pt x="737" y="68"/>
                                  </a:lnTo>
                                  <a:lnTo>
                                    <a:pt x="757" y="24"/>
                                  </a:lnTo>
                                  <a:lnTo>
                                    <a:pt x="729" y="0"/>
                                  </a:lnTo>
                                  <a:lnTo>
                                    <a:pt x="358" y="4"/>
                                  </a:lnTo>
                                  <a:lnTo>
                                    <a:pt x="8" y="4"/>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0" name="Freeform 136">
                              <a:extLst>
                                <a:ext uri="{FF2B5EF4-FFF2-40B4-BE49-F238E27FC236}">
                                  <a16:creationId xmlns:a16="http://schemas.microsoft.com/office/drawing/2014/main" id="{1AA58194-5894-3193-B5F1-F6AC82749130}"/>
                                </a:ext>
                              </a:extLst>
                            </p:cNvPr>
                            <p:cNvSpPr>
                              <a:spLocks/>
                            </p:cNvSpPr>
                            <p:nvPr/>
                          </p:nvSpPr>
                          <p:spPr bwMode="auto">
                            <a:xfrm>
                              <a:off x="2565923" y="3931647"/>
                              <a:ext cx="809738" cy="392560"/>
                            </a:xfrm>
                            <a:custGeom>
                              <a:avLst/>
                              <a:gdLst>
                                <a:gd name="T0" fmla="*/ 6 w 955"/>
                                <a:gd name="T1" fmla="*/ 0 h 459"/>
                                <a:gd name="T2" fmla="*/ 0 w 955"/>
                                <a:gd name="T3" fmla="*/ 82 h 459"/>
                                <a:gd name="T4" fmla="*/ 340 w 955"/>
                                <a:gd name="T5" fmla="*/ 94 h 459"/>
                                <a:gd name="T6" fmla="*/ 342 w 955"/>
                                <a:gd name="T7" fmla="*/ 355 h 459"/>
                                <a:gd name="T8" fmla="*/ 516 w 955"/>
                                <a:gd name="T9" fmla="*/ 427 h 459"/>
                                <a:gd name="T10" fmla="*/ 564 w 955"/>
                                <a:gd name="T11" fmla="*/ 401 h 459"/>
                                <a:gd name="T12" fmla="*/ 673 w 955"/>
                                <a:gd name="T13" fmla="*/ 459 h 459"/>
                                <a:gd name="T14" fmla="*/ 745 w 955"/>
                                <a:gd name="T15" fmla="*/ 457 h 459"/>
                                <a:gd name="T16" fmla="*/ 877 w 955"/>
                                <a:gd name="T17" fmla="*/ 401 h 459"/>
                                <a:gd name="T18" fmla="*/ 955 w 955"/>
                                <a:gd name="T19" fmla="*/ 455 h 459"/>
                                <a:gd name="T20" fmla="*/ 955 w 955"/>
                                <a:gd name="T21" fmla="*/ 171 h 459"/>
                                <a:gd name="T22" fmla="*/ 931 w 955"/>
                                <a:gd name="T23" fmla="*/ 6 h 459"/>
                                <a:gd name="T24" fmla="*/ 6 w 955"/>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5" h="459">
                                  <a:moveTo>
                                    <a:pt x="6" y="0"/>
                                  </a:moveTo>
                                  <a:lnTo>
                                    <a:pt x="0" y="82"/>
                                  </a:lnTo>
                                  <a:lnTo>
                                    <a:pt x="340" y="94"/>
                                  </a:lnTo>
                                  <a:lnTo>
                                    <a:pt x="342" y="355"/>
                                  </a:lnTo>
                                  <a:lnTo>
                                    <a:pt x="516" y="427"/>
                                  </a:lnTo>
                                  <a:lnTo>
                                    <a:pt x="564" y="401"/>
                                  </a:lnTo>
                                  <a:lnTo>
                                    <a:pt x="673" y="459"/>
                                  </a:lnTo>
                                  <a:lnTo>
                                    <a:pt x="745" y="457"/>
                                  </a:lnTo>
                                  <a:lnTo>
                                    <a:pt x="877" y="401"/>
                                  </a:lnTo>
                                  <a:lnTo>
                                    <a:pt x="955" y="455"/>
                                  </a:lnTo>
                                  <a:lnTo>
                                    <a:pt x="955" y="171"/>
                                  </a:lnTo>
                                  <a:lnTo>
                                    <a:pt x="931" y="6"/>
                                  </a:lnTo>
                                  <a:lnTo>
                                    <a:pt x="6"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1" name="Freeform 137">
                              <a:extLst>
                                <a:ext uri="{FF2B5EF4-FFF2-40B4-BE49-F238E27FC236}">
                                  <a16:creationId xmlns:a16="http://schemas.microsoft.com/office/drawing/2014/main" id="{252621B7-4187-D250-0686-906F21BCBF8A}"/>
                                </a:ext>
                              </a:extLst>
                            </p:cNvPr>
                            <p:cNvSpPr>
                              <a:spLocks/>
                            </p:cNvSpPr>
                            <p:nvPr/>
                          </p:nvSpPr>
                          <p:spPr bwMode="auto">
                            <a:xfrm>
                              <a:off x="3363571" y="3949984"/>
                              <a:ext cx="456642" cy="426826"/>
                            </a:xfrm>
                            <a:custGeom>
                              <a:avLst/>
                              <a:gdLst>
                                <a:gd name="T0" fmla="*/ 0 w 537"/>
                                <a:gd name="T1" fmla="*/ 46 h 500"/>
                                <a:gd name="T2" fmla="*/ 212 w 537"/>
                                <a:gd name="T3" fmla="*/ 20 h 500"/>
                                <a:gd name="T4" fmla="*/ 473 w 537"/>
                                <a:gd name="T5" fmla="*/ 0 h 500"/>
                                <a:gd name="T6" fmla="*/ 459 w 537"/>
                                <a:gd name="T7" fmla="*/ 66 h 500"/>
                                <a:gd name="T8" fmla="*/ 517 w 537"/>
                                <a:gd name="T9" fmla="*/ 52 h 500"/>
                                <a:gd name="T10" fmla="*/ 537 w 537"/>
                                <a:gd name="T11" fmla="*/ 96 h 500"/>
                                <a:gd name="T12" fmla="*/ 477 w 537"/>
                                <a:gd name="T13" fmla="*/ 135 h 500"/>
                                <a:gd name="T14" fmla="*/ 491 w 537"/>
                                <a:gd name="T15" fmla="*/ 205 h 500"/>
                                <a:gd name="T16" fmla="*/ 429 w 537"/>
                                <a:gd name="T17" fmla="*/ 321 h 500"/>
                                <a:gd name="T18" fmla="*/ 383 w 537"/>
                                <a:gd name="T19" fmla="*/ 393 h 500"/>
                                <a:gd name="T20" fmla="*/ 409 w 537"/>
                                <a:gd name="T21" fmla="*/ 484 h 500"/>
                                <a:gd name="T22" fmla="*/ 78 w 537"/>
                                <a:gd name="T23" fmla="*/ 500 h 500"/>
                                <a:gd name="T24" fmla="*/ 76 w 537"/>
                                <a:gd name="T25" fmla="*/ 445 h 500"/>
                                <a:gd name="T26" fmla="*/ 10 w 537"/>
                                <a:gd name="T27" fmla="*/ 433 h 500"/>
                                <a:gd name="T28" fmla="*/ 10 w 537"/>
                                <a:gd name="T29" fmla="*/ 135 h 500"/>
                                <a:gd name="T30" fmla="*/ 0 w 537"/>
                                <a:gd name="T31" fmla="*/ 4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7" h="500">
                                  <a:moveTo>
                                    <a:pt x="0" y="46"/>
                                  </a:moveTo>
                                  <a:lnTo>
                                    <a:pt x="212" y="20"/>
                                  </a:lnTo>
                                  <a:lnTo>
                                    <a:pt x="473" y="0"/>
                                  </a:lnTo>
                                  <a:lnTo>
                                    <a:pt x="459" y="66"/>
                                  </a:lnTo>
                                  <a:lnTo>
                                    <a:pt x="517" y="52"/>
                                  </a:lnTo>
                                  <a:lnTo>
                                    <a:pt x="537" y="96"/>
                                  </a:lnTo>
                                  <a:lnTo>
                                    <a:pt x="477" y="135"/>
                                  </a:lnTo>
                                  <a:lnTo>
                                    <a:pt x="491" y="205"/>
                                  </a:lnTo>
                                  <a:lnTo>
                                    <a:pt x="429" y="321"/>
                                  </a:lnTo>
                                  <a:lnTo>
                                    <a:pt x="383" y="393"/>
                                  </a:lnTo>
                                  <a:lnTo>
                                    <a:pt x="409" y="484"/>
                                  </a:lnTo>
                                  <a:lnTo>
                                    <a:pt x="78" y="500"/>
                                  </a:lnTo>
                                  <a:lnTo>
                                    <a:pt x="76" y="445"/>
                                  </a:lnTo>
                                  <a:lnTo>
                                    <a:pt x="10" y="433"/>
                                  </a:lnTo>
                                  <a:lnTo>
                                    <a:pt x="10" y="135"/>
                                  </a:lnTo>
                                  <a:lnTo>
                                    <a:pt x="0" y="46"/>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2" name="Freeform 138">
                              <a:extLst>
                                <a:ext uri="{FF2B5EF4-FFF2-40B4-BE49-F238E27FC236}">
                                  <a16:creationId xmlns:a16="http://schemas.microsoft.com/office/drawing/2014/main" id="{34C31866-8417-91C5-5B92-50C7307FAC48}"/>
                                </a:ext>
                              </a:extLst>
                            </p:cNvPr>
                            <p:cNvSpPr>
                              <a:spLocks/>
                            </p:cNvSpPr>
                            <p:nvPr/>
                          </p:nvSpPr>
                          <p:spPr bwMode="auto">
                            <a:xfrm>
                              <a:off x="3432333" y="4357958"/>
                              <a:ext cx="553483" cy="445448"/>
                            </a:xfrm>
                            <a:custGeom>
                              <a:avLst/>
                              <a:gdLst>
                                <a:gd name="T0" fmla="*/ 0 w 653"/>
                                <a:gd name="T1" fmla="*/ 12 h 525"/>
                                <a:gd name="T2" fmla="*/ 327 w 653"/>
                                <a:gd name="T3" fmla="*/ 0 h 525"/>
                                <a:gd name="T4" fmla="*/ 385 w 653"/>
                                <a:gd name="T5" fmla="*/ 108 h 525"/>
                                <a:gd name="T6" fmla="*/ 335 w 653"/>
                                <a:gd name="T7" fmla="*/ 236 h 525"/>
                                <a:gd name="T8" fmla="*/ 319 w 653"/>
                                <a:gd name="T9" fmla="*/ 294 h 525"/>
                                <a:gd name="T10" fmla="*/ 539 w 653"/>
                                <a:gd name="T11" fmla="*/ 270 h 525"/>
                                <a:gd name="T12" fmla="*/ 553 w 653"/>
                                <a:gd name="T13" fmla="*/ 354 h 525"/>
                                <a:gd name="T14" fmla="*/ 487 w 653"/>
                                <a:gd name="T15" fmla="*/ 346 h 525"/>
                                <a:gd name="T16" fmla="*/ 457 w 653"/>
                                <a:gd name="T17" fmla="*/ 381 h 525"/>
                                <a:gd name="T18" fmla="*/ 491 w 653"/>
                                <a:gd name="T19" fmla="*/ 405 h 525"/>
                                <a:gd name="T20" fmla="*/ 551 w 653"/>
                                <a:gd name="T21" fmla="*/ 377 h 525"/>
                                <a:gd name="T22" fmla="*/ 553 w 653"/>
                                <a:gd name="T23" fmla="*/ 417 h 525"/>
                                <a:gd name="T24" fmla="*/ 587 w 653"/>
                                <a:gd name="T25" fmla="*/ 383 h 525"/>
                                <a:gd name="T26" fmla="*/ 611 w 653"/>
                                <a:gd name="T27" fmla="*/ 383 h 525"/>
                                <a:gd name="T28" fmla="*/ 583 w 653"/>
                                <a:gd name="T29" fmla="*/ 453 h 525"/>
                                <a:gd name="T30" fmla="*/ 637 w 653"/>
                                <a:gd name="T31" fmla="*/ 465 h 525"/>
                                <a:gd name="T32" fmla="*/ 653 w 653"/>
                                <a:gd name="T33" fmla="*/ 503 h 525"/>
                                <a:gd name="T34" fmla="*/ 629 w 653"/>
                                <a:gd name="T35" fmla="*/ 515 h 525"/>
                                <a:gd name="T36" fmla="*/ 595 w 653"/>
                                <a:gd name="T37" fmla="*/ 491 h 525"/>
                                <a:gd name="T38" fmla="*/ 533 w 653"/>
                                <a:gd name="T39" fmla="*/ 473 h 525"/>
                                <a:gd name="T40" fmla="*/ 547 w 653"/>
                                <a:gd name="T41" fmla="*/ 519 h 525"/>
                                <a:gd name="T42" fmla="*/ 515 w 653"/>
                                <a:gd name="T43" fmla="*/ 525 h 525"/>
                                <a:gd name="T44" fmla="*/ 489 w 653"/>
                                <a:gd name="T45" fmla="*/ 483 h 525"/>
                                <a:gd name="T46" fmla="*/ 473 w 653"/>
                                <a:gd name="T47" fmla="*/ 509 h 525"/>
                                <a:gd name="T48" fmla="*/ 377 w 653"/>
                                <a:gd name="T49" fmla="*/ 509 h 525"/>
                                <a:gd name="T50" fmla="*/ 377 w 653"/>
                                <a:gd name="T51" fmla="*/ 483 h 525"/>
                                <a:gd name="T52" fmla="*/ 341 w 653"/>
                                <a:gd name="T53" fmla="*/ 453 h 525"/>
                                <a:gd name="T54" fmla="*/ 269 w 653"/>
                                <a:gd name="T55" fmla="*/ 449 h 525"/>
                                <a:gd name="T56" fmla="*/ 329 w 653"/>
                                <a:gd name="T57" fmla="*/ 483 h 525"/>
                                <a:gd name="T58" fmla="*/ 246 w 653"/>
                                <a:gd name="T59" fmla="*/ 501 h 525"/>
                                <a:gd name="T60" fmla="*/ 114 w 653"/>
                                <a:gd name="T61" fmla="*/ 477 h 525"/>
                                <a:gd name="T62" fmla="*/ 64 w 653"/>
                                <a:gd name="T63" fmla="*/ 483 h 525"/>
                                <a:gd name="T64" fmla="*/ 82 w 653"/>
                                <a:gd name="T65" fmla="*/ 308 h 525"/>
                                <a:gd name="T66" fmla="*/ 2 w 653"/>
                                <a:gd name="T67" fmla="*/ 168 h 525"/>
                                <a:gd name="T68" fmla="*/ 0 w 653"/>
                                <a:gd name="T69"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3" h="525">
                                  <a:moveTo>
                                    <a:pt x="0" y="12"/>
                                  </a:moveTo>
                                  <a:lnTo>
                                    <a:pt x="327" y="0"/>
                                  </a:lnTo>
                                  <a:lnTo>
                                    <a:pt x="385" y="108"/>
                                  </a:lnTo>
                                  <a:lnTo>
                                    <a:pt x="335" y="236"/>
                                  </a:lnTo>
                                  <a:lnTo>
                                    <a:pt x="319" y="294"/>
                                  </a:lnTo>
                                  <a:lnTo>
                                    <a:pt x="539" y="270"/>
                                  </a:lnTo>
                                  <a:lnTo>
                                    <a:pt x="553" y="354"/>
                                  </a:lnTo>
                                  <a:lnTo>
                                    <a:pt x="487" y="346"/>
                                  </a:lnTo>
                                  <a:lnTo>
                                    <a:pt x="457" y="381"/>
                                  </a:lnTo>
                                  <a:lnTo>
                                    <a:pt x="491" y="405"/>
                                  </a:lnTo>
                                  <a:lnTo>
                                    <a:pt x="551" y="377"/>
                                  </a:lnTo>
                                  <a:lnTo>
                                    <a:pt x="553" y="417"/>
                                  </a:lnTo>
                                  <a:lnTo>
                                    <a:pt x="587" y="383"/>
                                  </a:lnTo>
                                  <a:lnTo>
                                    <a:pt x="611" y="383"/>
                                  </a:lnTo>
                                  <a:lnTo>
                                    <a:pt x="583" y="453"/>
                                  </a:lnTo>
                                  <a:lnTo>
                                    <a:pt x="637" y="465"/>
                                  </a:lnTo>
                                  <a:lnTo>
                                    <a:pt x="653" y="503"/>
                                  </a:lnTo>
                                  <a:lnTo>
                                    <a:pt x="629" y="515"/>
                                  </a:lnTo>
                                  <a:lnTo>
                                    <a:pt x="595" y="491"/>
                                  </a:lnTo>
                                  <a:lnTo>
                                    <a:pt x="533" y="473"/>
                                  </a:lnTo>
                                  <a:lnTo>
                                    <a:pt x="547" y="519"/>
                                  </a:lnTo>
                                  <a:lnTo>
                                    <a:pt x="515" y="525"/>
                                  </a:lnTo>
                                  <a:lnTo>
                                    <a:pt x="489" y="483"/>
                                  </a:lnTo>
                                  <a:lnTo>
                                    <a:pt x="473" y="509"/>
                                  </a:lnTo>
                                  <a:lnTo>
                                    <a:pt x="377" y="509"/>
                                  </a:lnTo>
                                  <a:lnTo>
                                    <a:pt x="377" y="483"/>
                                  </a:lnTo>
                                  <a:lnTo>
                                    <a:pt x="341" y="453"/>
                                  </a:lnTo>
                                  <a:lnTo>
                                    <a:pt x="269" y="449"/>
                                  </a:lnTo>
                                  <a:lnTo>
                                    <a:pt x="329" y="483"/>
                                  </a:lnTo>
                                  <a:lnTo>
                                    <a:pt x="246" y="501"/>
                                  </a:lnTo>
                                  <a:lnTo>
                                    <a:pt x="114" y="477"/>
                                  </a:lnTo>
                                  <a:lnTo>
                                    <a:pt x="64" y="483"/>
                                  </a:lnTo>
                                  <a:lnTo>
                                    <a:pt x="82" y="308"/>
                                  </a:lnTo>
                                  <a:lnTo>
                                    <a:pt x="2" y="168"/>
                                  </a:lnTo>
                                  <a:lnTo>
                                    <a:pt x="0" y="12"/>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3" name="Freeform 139">
                              <a:extLst>
                                <a:ext uri="{FF2B5EF4-FFF2-40B4-BE49-F238E27FC236}">
                                  <a16:creationId xmlns:a16="http://schemas.microsoft.com/office/drawing/2014/main" id="{9966B601-67B7-C1E4-A6BE-E48968010905}"/>
                                </a:ext>
                              </a:extLst>
                            </p:cNvPr>
                            <p:cNvSpPr>
                              <a:spLocks/>
                            </p:cNvSpPr>
                            <p:nvPr/>
                          </p:nvSpPr>
                          <p:spPr bwMode="auto">
                            <a:xfrm>
                              <a:off x="3047262" y="2483111"/>
                              <a:ext cx="622016" cy="698713"/>
                            </a:xfrm>
                            <a:custGeom>
                              <a:avLst/>
                              <a:gdLst>
                                <a:gd name="T0" fmla="*/ 0 w 730"/>
                                <a:gd name="T1" fmla="*/ 64 h 822"/>
                                <a:gd name="T2" fmla="*/ 191 w 730"/>
                                <a:gd name="T3" fmla="*/ 64 h 822"/>
                                <a:gd name="T4" fmla="*/ 189 w 730"/>
                                <a:gd name="T5" fmla="*/ 0 h 822"/>
                                <a:gd name="T6" fmla="*/ 231 w 730"/>
                                <a:gd name="T7" fmla="*/ 18 h 822"/>
                                <a:gd name="T8" fmla="*/ 239 w 730"/>
                                <a:gd name="T9" fmla="*/ 68 h 822"/>
                                <a:gd name="T10" fmla="*/ 331 w 730"/>
                                <a:gd name="T11" fmla="*/ 122 h 822"/>
                                <a:gd name="T12" fmla="*/ 359 w 730"/>
                                <a:gd name="T13" fmla="*/ 98 h 822"/>
                                <a:gd name="T14" fmla="*/ 413 w 730"/>
                                <a:gd name="T15" fmla="*/ 98 h 822"/>
                                <a:gd name="T16" fmla="*/ 455 w 730"/>
                                <a:gd name="T17" fmla="*/ 146 h 822"/>
                                <a:gd name="T18" fmla="*/ 483 w 730"/>
                                <a:gd name="T19" fmla="*/ 128 h 822"/>
                                <a:gd name="T20" fmla="*/ 563 w 730"/>
                                <a:gd name="T21" fmla="*/ 148 h 822"/>
                                <a:gd name="T22" fmla="*/ 591 w 730"/>
                                <a:gd name="T23" fmla="*/ 112 h 822"/>
                                <a:gd name="T24" fmla="*/ 641 w 730"/>
                                <a:gd name="T25" fmla="*/ 140 h 822"/>
                                <a:gd name="T26" fmla="*/ 730 w 730"/>
                                <a:gd name="T27" fmla="*/ 136 h 822"/>
                                <a:gd name="T28" fmla="*/ 585 w 730"/>
                                <a:gd name="T29" fmla="*/ 238 h 822"/>
                                <a:gd name="T30" fmla="*/ 513 w 730"/>
                                <a:gd name="T31" fmla="*/ 327 h 822"/>
                                <a:gd name="T32" fmla="*/ 527 w 730"/>
                                <a:gd name="T33" fmla="*/ 457 h 822"/>
                                <a:gd name="T34" fmla="*/ 477 w 730"/>
                                <a:gd name="T35" fmla="*/ 511 h 822"/>
                                <a:gd name="T36" fmla="*/ 497 w 730"/>
                                <a:gd name="T37" fmla="*/ 549 h 822"/>
                                <a:gd name="T38" fmla="*/ 497 w 730"/>
                                <a:gd name="T39" fmla="*/ 645 h 822"/>
                                <a:gd name="T40" fmla="*/ 547 w 730"/>
                                <a:gd name="T41" fmla="*/ 645 h 822"/>
                                <a:gd name="T42" fmla="*/ 621 w 730"/>
                                <a:gd name="T43" fmla="*/ 714 h 822"/>
                                <a:gd name="T44" fmla="*/ 651 w 730"/>
                                <a:gd name="T45" fmla="*/ 798 h 822"/>
                                <a:gd name="T46" fmla="*/ 133 w 730"/>
                                <a:gd name="T47" fmla="*/ 822 h 822"/>
                                <a:gd name="T48" fmla="*/ 135 w 730"/>
                                <a:gd name="T49" fmla="*/ 595 h 822"/>
                                <a:gd name="T50" fmla="*/ 89 w 730"/>
                                <a:gd name="T51" fmla="*/ 545 h 822"/>
                                <a:gd name="T52" fmla="*/ 105 w 730"/>
                                <a:gd name="T53" fmla="*/ 485 h 822"/>
                                <a:gd name="T54" fmla="*/ 121 w 730"/>
                                <a:gd name="T55" fmla="*/ 451 h 822"/>
                                <a:gd name="T56" fmla="*/ 89 w 730"/>
                                <a:gd name="T57" fmla="*/ 294 h 822"/>
                                <a:gd name="T58" fmla="*/ 46 w 730"/>
                                <a:gd name="T59" fmla="*/ 190 h 822"/>
                                <a:gd name="T60" fmla="*/ 0 w 730"/>
                                <a:gd name="T61" fmla="*/ 6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0" h="822">
                                  <a:moveTo>
                                    <a:pt x="0" y="64"/>
                                  </a:moveTo>
                                  <a:lnTo>
                                    <a:pt x="191" y="64"/>
                                  </a:lnTo>
                                  <a:lnTo>
                                    <a:pt x="189" y="0"/>
                                  </a:lnTo>
                                  <a:lnTo>
                                    <a:pt x="231" y="18"/>
                                  </a:lnTo>
                                  <a:lnTo>
                                    <a:pt x="239" y="68"/>
                                  </a:lnTo>
                                  <a:lnTo>
                                    <a:pt x="331" y="122"/>
                                  </a:lnTo>
                                  <a:lnTo>
                                    <a:pt x="359" y="98"/>
                                  </a:lnTo>
                                  <a:lnTo>
                                    <a:pt x="413" y="98"/>
                                  </a:lnTo>
                                  <a:lnTo>
                                    <a:pt x="455" y="146"/>
                                  </a:lnTo>
                                  <a:lnTo>
                                    <a:pt x="483" y="128"/>
                                  </a:lnTo>
                                  <a:lnTo>
                                    <a:pt x="563" y="148"/>
                                  </a:lnTo>
                                  <a:lnTo>
                                    <a:pt x="591" y="112"/>
                                  </a:lnTo>
                                  <a:lnTo>
                                    <a:pt x="641" y="140"/>
                                  </a:lnTo>
                                  <a:lnTo>
                                    <a:pt x="730" y="136"/>
                                  </a:lnTo>
                                  <a:lnTo>
                                    <a:pt x="585" y="238"/>
                                  </a:lnTo>
                                  <a:lnTo>
                                    <a:pt x="513" y="327"/>
                                  </a:lnTo>
                                  <a:lnTo>
                                    <a:pt x="527" y="457"/>
                                  </a:lnTo>
                                  <a:lnTo>
                                    <a:pt x="477" y="511"/>
                                  </a:lnTo>
                                  <a:lnTo>
                                    <a:pt x="497" y="549"/>
                                  </a:lnTo>
                                  <a:lnTo>
                                    <a:pt x="497" y="645"/>
                                  </a:lnTo>
                                  <a:lnTo>
                                    <a:pt x="547" y="645"/>
                                  </a:lnTo>
                                  <a:lnTo>
                                    <a:pt x="621" y="714"/>
                                  </a:lnTo>
                                  <a:lnTo>
                                    <a:pt x="651" y="798"/>
                                  </a:lnTo>
                                  <a:lnTo>
                                    <a:pt x="133" y="822"/>
                                  </a:lnTo>
                                  <a:lnTo>
                                    <a:pt x="135" y="595"/>
                                  </a:lnTo>
                                  <a:lnTo>
                                    <a:pt x="89" y="545"/>
                                  </a:lnTo>
                                  <a:lnTo>
                                    <a:pt x="105" y="485"/>
                                  </a:lnTo>
                                  <a:lnTo>
                                    <a:pt x="121" y="451"/>
                                  </a:lnTo>
                                  <a:lnTo>
                                    <a:pt x="89" y="294"/>
                                  </a:lnTo>
                                  <a:lnTo>
                                    <a:pt x="46" y="190"/>
                                  </a:lnTo>
                                  <a:lnTo>
                                    <a:pt x="0" y="64"/>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4" name="Freeform 140">
                              <a:extLst>
                                <a:ext uri="{FF2B5EF4-FFF2-40B4-BE49-F238E27FC236}">
                                  <a16:creationId xmlns:a16="http://schemas.microsoft.com/office/drawing/2014/main" id="{3318E236-A44D-8D39-D9F1-D1497660DE24}"/>
                                </a:ext>
                              </a:extLst>
                            </p:cNvPr>
                            <p:cNvSpPr>
                              <a:spLocks/>
                            </p:cNvSpPr>
                            <p:nvPr/>
                          </p:nvSpPr>
                          <p:spPr bwMode="auto">
                            <a:xfrm>
                              <a:off x="3450670" y="2721478"/>
                              <a:ext cx="470795" cy="549734"/>
                            </a:xfrm>
                            <a:custGeom>
                              <a:avLst/>
                              <a:gdLst>
                                <a:gd name="T0" fmla="*/ 40 w 555"/>
                                <a:gd name="T1" fmla="*/ 43 h 646"/>
                                <a:gd name="T2" fmla="*/ 82 w 555"/>
                                <a:gd name="T3" fmla="*/ 38 h 646"/>
                                <a:gd name="T4" fmla="*/ 120 w 555"/>
                                <a:gd name="T5" fmla="*/ 38 h 646"/>
                                <a:gd name="T6" fmla="*/ 144 w 555"/>
                                <a:gd name="T7" fmla="*/ 0 h 646"/>
                                <a:gd name="T8" fmla="*/ 162 w 555"/>
                                <a:gd name="T9" fmla="*/ 47 h 646"/>
                                <a:gd name="T10" fmla="*/ 222 w 555"/>
                                <a:gd name="T11" fmla="*/ 47 h 646"/>
                                <a:gd name="T12" fmla="*/ 253 w 555"/>
                                <a:gd name="T13" fmla="*/ 91 h 646"/>
                                <a:gd name="T14" fmla="*/ 315 w 555"/>
                                <a:gd name="T15" fmla="*/ 79 h 646"/>
                                <a:gd name="T16" fmla="*/ 357 w 555"/>
                                <a:gd name="T17" fmla="*/ 107 h 646"/>
                                <a:gd name="T18" fmla="*/ 435 w 555"/>
                                <a:gd name="T19" fmla="*/ 127 h 646"/>
                                <a:gd name="T20" fmla="*/ 449 w 555"/>
                                <a:gd name="T21" fmla="*/ 161 h 646"/>
                                <a:gd name="T22" fmla="*/ 489 w 555"/>
                                <a:gd name="T23" fmla="*/ 163 h 646"/>
                                <a:gd name="T24" fmla="*/ 477 w 555"/>
                                <a:gd name="T25" fmla="*/ 197 h 646"/>
                                <a:gd name="T26" fmla="*/ 491 w 555"/>
                                <a:gd name="T27" fmla="*/ 235 h 646"/>
                                <a:gd name="T28" fmla="*/ 465 w 555"/>
                                <a:gd name="T29" fmla="*/ 283 h 646"/>
                                <a:gd name="T30" fmla="*/ 483 w 555"/>
                                <a:gd name="T31" fmla="*/ 293 h 646"/>
                                <a:gd name="T32" fmla="*/ 527 w 555"/>
                                <a:gd name="T33" fmla="*/ 241 h 646"/>
                                <a:gd name="T34" fmla="*/ 525 w 555"/>
                                <a:gd name="T35" fmla="*/ 223 h 646"/>
                                <a:gd name="T36" fmla="*/ 543 w 555"/>
                                <a:gd name="T37" fmla="*/ 215 h 646"/>
                                <a:gd name="T38" fmla="*/ 555 w 555"/>
                                <a:gd name="T39" fmla="*/ 241 h 646"/>
                                <a:gd name="T40" fmla="*/ 521 w 555"/>
                                <a:gd name="T41" fmla="*/ 277 h 646"/>
                                <a:gd name="T42" fmla="*/ 507 w 555"/>
                                <a:gd name="T43" fmla="*/ 359 h 646"/>
                                <a:gd name="T44" fmla="*/ 507 w 555"/>
                                <a:gd name="T45" fmla="*/ 496 h 646"/>
                                <a:gd name="T46" fmla="*/ 527 w 555"/>
                                <a:gd name="T47" fmla="*/ 520 h 646"/>
                                <a:gd name="T48" fmla="*/ 519 w 555"/>
                                <a:gd name="T49" fmla="*/ 604 h 646"/>
                                <a:gd name="T50" fmla="*/ 255 w 555"/>
                                <a:gd name="T51" fmla="*/ 646 h 646"/>
                                <a:gd name="T52" fmla="*/ 190 w 555"/>
                                <a:gd name="T53" fmla="*/ 606 h 646"/>
                                <a:gd name="T54" fmla="*/ 204 w 555"/>
                                <a:gd name="T55" fmla="*/ 556 h 646"/>
                                <a:gd name="T56" fmla="*/ 172 w 555"/>
                                <a:gd name="T57" fmla="*/ 500 h 646"/>
                                <a:gd name="T58" fmla="*/ 144 w 555"/>
                                <a:gd name="T59" fmla="*/ 430 h 646"/>
                                <a:gd name="T60" fmla="*/ 70 w 555"/>
                                <a:gd name="T61" fmla="*/ 361 h 646"/>
                                <a:gd name="T62" fmla="*/ 24 w 555"/>
                                <a:gd name="T63" fmla="*/ 361 h 646"/>
                                <a:gd name="T64" fmla="*/ 24 w 555"/>
                                <a:gd name="T65" fmla="*/ 265 h 646"/>
                                <a:gd name="T66" fmla="*/ 0 w 555"/>
                                <a:gd name="T67" fmla="*/ 229 h 646"/>
                                <a:gd name="T68" fmla="*/ 52 w 555"/>
                                <a:gd name="T69" fmla="*/ 173 h 646"/>
                                <a:gd name="T70" fmla="*/ 40 w 555"/>
                                <a:gd name="T71" fmla="*/ 4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5" h="646">
                                  <a:moveTo>
                                    <a:pt x="40" y="43"/>
                                  </a:moveTo>
                                  <a:lnTo>
                                    <a:pt x="82" y="38"/>
                                  </a:lnTo>
                                  <a:lnTo>
                                    <a:pt x="120" y="38"/>
                                  </a:lnTo>
                                  <a:lnTo>
                                    <a:pt x="144" y="0"/>
                                  </a:lnTo>
                                  <a:lnTo>
                                    <a:pt x="162" y="47"/>
                                  </a:lnTo>
                                  <a:lnTo>
                                    <a:pt x="222" y="47"/>
                                  </a:lnTo>
                                  <a:lnTo>
                                    <a:pt x="253" y="91"/>
                                  </a:lnTo>
                                  <a:lnTo>
                                    <a:pt x="315" y="79"/>
                                  </a:lnTo>
                                  <a:lnTo>
                                    <a:pt x="357" y="107"/>
                                  </a:lnTo>
                                  <a:lnTo>
                                    <a:pt x="435" y="127"/>
                                  </a:lnTo>
                                  <a:lnTo>
                                    <a:pt x="449" y="161"/>
                                  </a:lnTo>
                                  <a:lnTo>
                                    <a:pt x="489" y="163"/>
                                  </a:lnTo>
                                  <a:lnTo>
                                    <a:pt x="477" y="197"/>
                                  </a:lnTo>
                                  <a:lnTo>
                                    <a:pt x="491" y="235"/>
                                  </a:lnTo>
                                  <a:lnTo>
                                    <a:pt x="465" y="283"/>
                                  </a:lnTo>
                                  <a:lnTo>
                                    <a:pt x="483" y="293"/>
                                  </a:lnTo>
                                  <a:lnTo>
                                    <a:pt x="527" y="241"/>
                                  </a:lnTo>
                                  <a:lnTo>
                                    <a:pt x="525" y="223"/>
                                  </a:lnTo>
                                  <a:lnTo>
                                    <a:pt x="543" y="215"/>
                                  </a:lnTo>
                                  <a:lnTo>
                                    <a:pt x="555" y="241"/>
                                  </a:lnTo>
                                  <a:lnTo>
                                    <a:pt x="521" y="277"/>
                                  </a:lnTo>
                                  <a:lnTo>
                                    <a:pt x="507" y="359"/>
                                  </a:lnTo>
                                  <a:lnTo>
                                    <a:pt x="507" y="496"/>
                                  </a:lnTo>
                                  <a:lnTo>
                                    <a:pt x="527" y="520"/>
                                  </a:lnTo>
                                  <a:lnTo>
                                    <a:pt x="519" y="604"/>
                                  </a:lnTo>
                                  <a:lnTo>
                                    <a:pt x="255" y="646"/>
                                  </a:lnTo>
                                  <a:lnTo>
                                    <a:pt x="190" y="606"/>
                                  </a:lnTo>
                                  <a:lnTo>
                                    <a:pt x="204" y="556"/>
                                  </a:lnTo>
                                  <a:lnTo>
                                    <a:pt x="172" y="500"/>
                                  </a:lnTo>
                                  <a:lnTo>
                                    <a:pt x="144" y="430"/>
                                  </a:lnTo>
                                  <a:lnTo>
                                    <a:pt x="70" y="361"/>
                                  </a:lnTo>
                                  <a:lnTo>
                                    <a:pt x="24" y="361"/>
                                  </a:lnTo>
                                  <a:lnTo>
                                    <a:pt x="24" y="265"/>
                                  </a:lnTo>
                                  <a:lnTo>
                                    <a:pt x="0" y="229"/>
                                  </a:lnTo>
                                  <a:lnTo>
                                    <a:pt x="52" y="173"/>
                                  </a:lnTo>
                                  <a:lnTo>
                                    <a:pt x="40" y="43"/>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5" name="Freeform 141">
                              <a:extLst>
                                <a:ext uri="{FF2B5EF4-FFF2-40B4-BE49-F238E27FC236}">
                                  <a16:creationId xmlns:a16="http://schemas.microsoft.com/office/drawing/2014/main" id="{2F7B0850-A308-C449-C4AB-623868BB7481}"/>
                                </a:ext>
                              </a:extLst>
                            </p:cNvPr>
                            <p:cNvSpPr>
                              <a:spLocks/>
                            </p:cNvSpPr>
                            <p:nvPr/>
                          </p:nvSpPr>
                          <p:spPr bwMode="auto">
                            <a:xfrm>
                              <a:off x="3634038" y="2638966"/>
                              <a:ext cx="505062" cy="219744"/>
                            </a:xfrm>
                            <a:custGeom>
                              <a:avLst/>
                              <a:gdLst>
                                <a:gd name="T0" fmla="*/ 0 w 595"/>
                                <a:gd name="T1" fmla="*/ 141 h 257"/>
                                <a:gd name="T2" fmla="*/ 133 w 595"/>
                                <a:gd name="T3" fmla="*/ 0 h 257"/>
                                <a:gd name="T4" fmla="*/ 109 w 595"/>
                                <a:gd name="T5" fmla="*/ 58 h 257"/>
                                <a:gd name="T6" fmla="*/ 127 w 595"/>
                                <a:gd name="T7" fmla="*/ 76 h 257"/>
                                <a:gd name="T8" fmla="*/ 169 w 595"/>
                                <a:gd name="T9" fmla="*/ 52 h 257"/>
                                <a:gd name="T10" fmla="*/ 261 w 595"/>
                                <a:gd name="T11" fmla="*/ 88 h 257"/>
                                <a:gd name="T12" fmla="*/ 301 w 595"/>
                                <a:gd name="T13" fmla="*/ 58 h 257"/>
                                <a:gd name="T14" fmla="*/ 423 w 595"/>
                                <a:gd name="T15" fmla="*/ 42 h 257"/>
                                <a:gd name="T16" fmla="*/ 447 w 595"/>
                                <a:gd name="T17" fmla="*/ 78 h 257"/>
                                <a:gd name="T18" fmla="*/ 495 w 595"/>
                                <a:gd name="T19" fmla="*/ 70 h 257"/>
                                <a:gd name="T20" fmla="*/ 589 w 595"/>
                                <a:gd name="T21" fmla="*/ 108 h 257"/>
                                <a:gd name="T22" fmla="*/ 595 w 595"/>
                                <a:gd name="T23" fmla="*/ 135 h 257"/>
                                <a:gd name="T24" fmla="*/ 493 w 595"/>
                                <a:gd name="T25" fmla="*/ 159 h 257"/>
                                <a:gd name="T26" fmla="*/ 463 w 595"/>
                                <a:gd name="T27" fmla="*/ 141 h 257"/>
                                <a:gd name="T28" fmla="*/ 411 w 595"/>
                                <a:gd name="T29" fmla="*/ 147 h 257"/>
                                <a:gd name="T30" fmla="*/ 351 w 595"/>
                                <a:gd name="T31" fmla="*/ 183 h 257"/>
                                <a:gd name="T32" fmla="*/ 325 w 595"/>
                                <a:gd name="T33" fmla="*/ 185 h 257"/>
                                <a:gd name="T34" fmla="*/ 303 w 595"/>
                                <a:gd name="T35" fmla="*/ 159 h 257"/>
                                <a:gd name="T36" fmla="*/ 269 w 595"/>
                                <a:gd name="T37" fmla="*/ 255 h 257"/>
                                <a:gd name="T38" fmla="*/ 231 w 595"/>
                                <a:gd name="T39" fmla="*/ 257 h 257"/>
                                <a:gd name="T40" fmla="*/ 215 w 595"/>
                                <a:gd name="T41" fmla="*/ 219 h 257"/>
                                <a:gd name="T42" fmla="*/ 135 w 595"/>
                                <a:gd name="T43" fmla="*/ 201 h 257"/>
                                <a:gd name="T44" fmla="*/ 97 w 595"/>
                                <a:gd name="T45" fmla="*/ 173 h 257"/>
                                <a:gd name="T46" fmla="*/ 31 w 595"/>
                                <a:gd name="T47" fmla="*/ 183 h 257"/>
                                <a:gd name="T48" fmla="*/ 0 w 595"/>
                                <a:gd name="T49" fmla="*/ 1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5" h="257">
                                  <a:moveTo>
                                    <a:pt x="0" y="141"/>
                                  </a:moveTo>
                                  <a:lnTo>
                                    <a:pt x="133" y="0"/>
                                  </a:lnTo>
                                  <a:lnTo>
                                    <a:pt x="109" y="58"/>
                                  </a:lnTo>
                                  <a:lnTo>
                                    <a:pt x="127" y="76"/>
                                  </a:lnTo>
                                  <a:lnTo>
                                    <a:pt x="169" y="52"/>
                                  </a:lnTo>
                                  <a:lnTo>
                                    <a:pt x="261" y="88"/>
                                  </a:lnTo>
                                  <a:lnTo>
                                    <a:pt x="301" y="58"/>
                                  </a:lnTo>
                                  <a:lnTo>
                                    <a:pt x="423" y="42"/>
                                  </a:lnTo>
                                  <a:lnTo>
                                    <a:pt x="447" y="78"/>
                                  </a:lnTo>
                                  <a:lnTo>
                                    <a:pt x="495" y="70"/>
                                  </a:lnTo>
                                  <a:lnTo>
                                    <a:pt x="589" y="108"/>
                                  </a:lnTo>
                                  <a:lnTo>
                                    <a:pt x="595" y="135"/>
                                  </a:lnTo>
                                  <a:lnTo>
                                    <a:pt x="493" y="159"/>
                                  </a:lnTo>
                                  <a:lnTo>
                                    <a:pt x="463" y="141"/>
                                  </a:lnTo>
                                  <a:lnTo>
                                    <a:pt x="411" y="147"/>
                                  </a:lnTo>
                                  <a:lnTo>
                                    <a:pt x="351" y="183"/>
                                  </a:lnTo>
                                  <a:lnTo>
                                    <a:pt x="325" y="185"/>
                                  </a:lnTo>
                                  <a:lnTo>
                                    <a:pt x="303" y="159"/>
                                  </a:lnTo>
                                  <a:lnTo>
                                    <a:pt x="269" y="255"/>
                                  </a:lnTo>
                                  <a:lnTo>
                                    <a:pt x="231" y="257"/>
                                  </a:lnTo>
                                  <a:lnTo>
                                    <a:pt x="215" y="219"/>
                                  </a:lnTo>
                                  <a:lnTo>
                                    <a:pt x="135" y="201"/>
                                  </a:lnTo>
                                  <a:lnTo>
                                    <a:pt x="97" y="173"/>
                                  </a:lnTo>
                                  <a:lnTo>
                                    <a:pt x="31" y="183"/>
                                  </a:lnTo>
                                  <a:lnTo>
                                    <a:pt x="0" y="141"/>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6" name="Freeform 142">
                              <a:extLst>
                                <a:ext uri="{FF2B5EF4-FFF2-40B4-BE49-F238E27FC236}">
                                  <a16:creationId xmlns:a16="http://schemas.microsoft.com/office/drawing/2014/main" id="{D4AA3286-DADC-BE43-8438-B24F0D92F41E}"/>
                                </a:ext>
                              </a:extLst>
                            </p:cNvPr>
                            <p:cNvSpPr>
                              <a:spLocks/>
                            </p:cNvSpPr>
                            <p:nvPr/>
                          </p:nvSpPr>
                          <p:spPr bwMode="auto">
                            <a:xfrm>
                              <a:off x="3982435" y="2799405"/>
                              <a:ext cx="362781" cy="487907"/>
                            </a:xfrm>
                            <a:custGeom>
                              <a:avLst/>
                              <a:gdLst>
                                <a:gd name="T0" fmla="*/ 108 w 427"/>
                                <a:gd name="T1" fmla="*/ 24 h 577"/>
                                <a:gd name="T2" fmla="*/ 124 w 427"/>
                                <a:gd name="T3" fmla="*/ 60 h 577"/>
                                <a:gd name="T4" fmla="*/ 94 w 427"/>
                                <a:gd name="T5" fmla="*/ 82 h 577"/>
                                <a:gd name="T6" fmla="*/ 92 w 427"/>
                                <a:gd name="T7" fmla="*/ 174 h 577"/>
                                <a:gd name="T8" fmla="*/ 76 w 427"/>
                                <a:gd name="T9" fmla="*/ 114 h 577"/>
                                <a:gd name="T10" fmla="*/ 14 w 427"/>
                                <a:gd name="T11" fmla="*/ 172 h 577"/>
                                <a:gd name="T12" fmla="*/ 0 w 427"/>
                                <a:gd name="T13" fmla="*/ 337 h 577"/>
                                <a:gd name="T14" fmla="*/ 40 w 427"/>
                                <a:gd name="T15" fmla="*/ 419 h 577"/>
                                <a:gd name="T16" fmla="*/ 44 w 427"/>
                                <a:gd name="T17" fmla="*/ 461 h 577"/>
                                <a:gd name="T18" fmla="*/ 46 w 427"/>
                                <a:gd name="T19" fmla="*/ 495 h 577"/>
                                <a:gd name="T20" fmla="*/ 44 w 427"/>
                                <a:gd name="T21" fmla="*/ 523 h 577"/>
                                <a:gd name="T22" fmla="*/ 36 w 427"/>
                                <a:gd name="T23" fmla="*/ 577 h 577"/>
                                <a:gd name="T24" fmla="*/ 204 w 427"/>
                                <a:gd name="T25" fmla="*/ 567 h 577"/>
                                <a:gd name="T26" fmla="*/ 425 w 427"/>
                                <a:gd name="T27" fmla="*/ 547 h 577"/>
                                <a:gd name="T28" fmla="*/ 385 w 427"/>
                                <a:gd name="T29" fmla="*/ 535 h 577"/>
                                <a:gd name="T30" fmla="*/ 363 w 427"/>
                                <a:gd name="T31" fmla="*/ 507 h 577"/>
                                <a:gd name="T32" fmla="*/ 397 w 427"/>
                                <a:gd name="T33" fmla="*/ 481 h 577"/>
                                <a:gd name="T34" fmla="*/ 397 w 427"/>
                                <a:gd name="T35" fmla="*/ 449 h 577"/>
                                <a:gd name="T36" fmla="*/ 381 w 427"/>
                                <a:gd name="T37" fmla="*/ 421 h 577"/>
                                <a:gd name="T38" fmla="*/ 397 w 427"/>
                                <a:gd name="T39" fmla="*/ 401 h 577"/>
                                <a:gd name="T40" fmla="*/ 427 w 427"/>
                                <a:gd name="T41" fmla="*/ 403 h 577"/>
                                <a:gd name="T42" fmla="*/ 421 w 427"/>
                                <a:gd name="T43" fmla="*/ 324 h 577"/>
                                <a:gd name="T44" fmla="*/ 413 w 427"/>
                                <a:gd name="T45" fmla="*/ 276 h 577"/>
                                <a:gd name="T46" fmla="*/ 395 w 427"/>
                                <a:gd name="T47" fmla="*/ 246 h 577"/>
                                <a:gd name="T48" fmla="*/ 377 w 427"/>
                                <a:gd name="T49" fmla="*/ 228 h 577"/>
                                <a:gd name="T50" fmla="*/ 349 w 427"/>
                                <a:gd name="T51" fmla="*/ 222 h 577"/>
                                <a:gd name="T52" fmla="*/ 323 w 427"/>
                                <a:gd name="T53" fmla="*/ 222 h 577"/>
                                <a:gd name="T54" fmla="*/ 295 w 427"/>
                                <a:gd name="T55" fmla="*/ 260 h 577"/>
                                <a:gd name="T56" fmla="*/ 277 w 427"/>
                                <a:gd name="T57" fmla="*/ 272 h 577"/>
                                <a:gd name="T58" fmla="*/ 265 w 427"/>
                                <a:gd name="T59" fmla="*/ 276 h 577"/>
                                <a:gd name="T60" fmla="*/ 251 w 427"/>
                                <a:gd name="T61" fmla="*/ 270 h 577"/>
                                <a:gd name="T62" fmla="*/ 248 w 427"/>
                                <a:gd name="T63" fmla="*/ 252 h 577"/>
                                <a:gd name="T64" fmla="*/ 251 w 427"/>
                                <a:gd name="T65" fmla="*/ 240 h 577"/>
                                <a:gd name="T66" fmla="*/ 263 w 427"/>
                                <a:gd name="T67" fmla="*/ 228 h 577"/>
                                <a:gd name="T68" fmla="*/ 275 w 427"/>
                                <a:gd name="T69" fmla="*/ 222 h 577"/>
                                <a:gd name="T70" fmla="*/ 287 w 427"/>
                                <a:gd name="T71" fmla="*/ 220 h 577"/>
                                <a:gd name="T72" fmla="*/ 287 w 427"/>
                                <a:gd name="T73" fmla="*/ 198 h 577"/>
                                <a:gd name="T74" fmla="*/ 319 w 427"/>
                                <a:gd name="T75" fmla="*/ 174 h 577"/>
                                <a:gd name="T76" fmla="*/ 287 w 427"/>
                                <a:gd name="T77" fmla="*/ 98 h 577"/>
                                <a:gd name="T78" fmla="*/ 287 w 427"/>
                                <a:gd name="T79" fmla="*/ 62 h 577"/>
                                <a:gd name="T80" fmla="*/ 234 w 427"/>
                                <a:gd name="T81" fmla="*/ 48 h 577"/>
                                <a:gd name="T82" fmla="*/ 156 w 427"/>
                                <a:gd name="T83" fmla="*/ 0 h 577"/>
                                <a:gd name="T84" fmla="*/ 108 w 427"/>
                                <a:gd name="T85" fmla="*/ 2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7" h="577">
                                  <a:moveTo>
                                    <a:pt x="108" y="24"/>
                                  </a:moveTo>
                                  <a:lnTo>
                                    <a:pt x="124" y="60"/>
                                  </a:lnTo>
                                  <a:lnTo>
                                    <a:pt x="94" y="82"/>
                                  </a:lnTo>
                                  <a:lnTo>
                                    <a:pt x="92" y="174"/>
                                  </a:lnTo>
                                  <a:lnTo>
                                    <a:pt x="76" y="114"/>
                                  </a:lnTo>
                                  <a:lnTo>
                                    <a:pt x="14" y="172"/>
                                  </a:lnTo>
                                  <a:lnTo>
                                    <a:pt x="0" y="337"/>
                                  </a:lnTo>
                                  <a:lnTo>
                                    <a:pt x="40" y="419"/>
                                  </a:lnTo>
                                  <a:lnTo>
                                    <a:pt x="44" y="461"/>
                                  </a:lnTo>
                                  <a:lnTo>
                                    <a:pt x="46" y="495"/>
                                  </a:lnTo>
                                  <a:lnTo>
                                    <a:pt x="44" y="523"/>
                                  </a:lnTo>
                                  <a:lnTo>
                                    <a:pt x="36" y="577"/>
                                  </a:lnTo>
                                  <a:lnTo>
                                    <a:pt x="204" y="567"/>
                                  </a:lnTo>
                                  <a:lnTo>
                                    <a:pt x="425" y="547"/>
                                  </a:lnTo>
                                  <a:lnTo>
                                    <a:pt x="385" y="535"/>
                                  </a:lnTo>
                                  <a:lnTo>
                                    <a:pt x="363" y="507"/>
                                  </a:lnTo>
                                  <a:lnTo>
                                    <a:pt x="397" y="481"/>
                                  </a:lnTo>
                                  <a:lnTo>
                                    <a:pt x="397" y="449"/>
                                  </a:lnTo>
                                  <a:lnTo>
                                    <a:pt x="381" y="421"/>
                                  </a:lnTo>
                                  <a:lnTo>
                                    <a:pt x="397" y="401"/>
                                  </a:lnTo>
                                  <a:lnTo>
                                    <a:pt x="427" y="403"/>
                                  </a:lnTo>
                                  <a:lnTo>
                                    <a:pt x="421" y="324"/>
                                  </a:lnTo>
                                  <a:lnTo>
                                    <a:pt x="413" y="276"/>
                                  </a:lnTo>
                                  <a:lnTo>
                                    <a:pt x="395" y="246"/>
                                  </a:lnTo>
                                  <a:lnTo>
                                    <a:pt x="377" y="228"/>
                                  </a:lnTo>
                                  <a:lnTo>
                                    <a:pt x="349" y="222"/>
                                  </a:lnTo>
                                  <a:lnTo>
                                    <a:pt x="323" y="222"/>
                                  </a:lnTo>
                                  <a:lnTo>
                                    <a:pt x="295" y="260"/>
                                  </a:lnTo>
                                  <a:lnTo>
                                    <a:pt x="277" y="272"/>
                                  </a:lnTo>
                                  <a:lnTo>
                                    <a:pt x="265" y="276"/>
                                  </a:lnTo>
                                  <a:lnTo>
                                    <a:pt x="251" y="270"/>
                                  </a:lnTo>
                                  <a:lnTo>
                                    <a:pt x="248" y="252"/>
                                  </a:lnTo>
                                  <a:lnTo>
                                    <a:pt x="251" y="240"/>
                                  </a:lnTo>
                                  <a:lnTo>
                                    <a:pt x="263" y="228"/>
                                  </a:lnTo>
                                  <a:lnTo>
                                    <a:pt x="275" y="222"/>
                                  </a:lnTo>
                                  <a:lnTo>
                                    <a:pt x="287" y="220"/>
                                  </a:lnTo>
                                  <a:lnTo>
                                    <a:pt x="287" y="198"/>
                                  </a:lnTo>
                                  <a:lnTo>
                                    <a:pt x="319" y="174"/>
                                  </a:lnTo>
                                  <a:lnTo>
                                    <a:pt x="287" y="98"/>
                                  </a:lnTo>
                                  <a:lnTo>
                                    <a:pt x="287" y="62"/>
                                  </a:lnTo>
                                  <a:lnTo>
                                    <a:pt x="234" y="48"/>
                                  </a:lnTo>
                                  <a:lnTo>
                                    <a:pt x="156" y="0"/>
                                  </a:lnTo>
                                  <a:lnTo>
                                    <a:pt x="108" y="24"/>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27" name="Freeform 143">
                              <a:extLst>
                                <a:ext uri="{FF2B5EF4-FFF2-40B4-BE49-F238E27FC236}">
                                  <a16:creationId xmlns:a16="http://schemas.microsoft.com/office/drawing/2014/main" id="{3FD9DEAD-62FE-D6E3-4E48-724D0A47A393}"/>
                                </a:ext>
                              </a:extLst>
                            </p:cNvPr>
                            <p:cNvSpPr>
                              <a:spLocks/>
                            </p:cNvSpPr>
                            <p:nvPr/>
                          </p:nvSpPr>
                          <p:spPr bwMode="auto">
                            <a:xfrm>
                              <a:off x="3592779" y="3234883"/>
                              <a:ext cx="391088" cy="644335"/>
                            </a:xfrm>
                            <a:custGeom>
                              <a:avLst/>
                              <a:gdLst>
                                <a:gd name="T0" fmla="*/ 85 w 461"/>
                                <a:gd name="T1" fmla="*/ 42 h 762"/>
                                <a:gd name="T2" fmla="*/ 351 w 461"/>
                                <a:gd name="T3" fmla="*/ 0 h 762"/>
                                <a:gd name="T4" fmla="*/ 391 w 461"/>
                                <a:gd name="T5" fmla="*/ 92 h 762"/>
                                <a:gd name="T6" fmla="*/ 445 w 461"/>
                                <a:gd name="T7" fmla="*/ 483 h 762"/>
                                <a:gd name="T8" fmla="*/ 461 w 461"/>
                                <a:gd name="T9" fmla="*/ 535 h 762"/>
                                <a:gd name="T10" fmla="*/ 419 w 461"/>
                                <a:gd name="T11" fmla="*/ 638 h 762"/>
                                <a:gd name="T12" fmla="*/ 419 w 461"/>
                                <a:gd name="T13" fmla="*/ 710 h 762"/>
                                <a:gd name="T14" fmla="*/ 373 w 461"/>
                                <a:gd name="T15" fmla="*/ 702 h 762"/>
                                <a:gd name="T16" fmla="*/ 375 w 461"/>
                                <a:gd name="T17" fmla="*/ 762 h 762"/>
                                <a:gd name="T18" fmla="*/ 325 w 461"/>
                                <a:gd name="T19" fmla="*/ 738 h 762"/>
                                <a:gd name="T20" fmla="*/ 299 w 461"/>
                                <a:gd name="T21" fmla="*/ 746 h 762"/>
                                <a:gd name="T22" fmla="*/ 261 w 461"/>
                                <a:gd name="T23" fmla="*/ 740 h 762"/>
                                <a:gd name="T24" fmla="*/ 233 w 461"/>
                                <a:gd name="T25" fmla="*/ 648 h 762"/>
                                <a:gd name="T26" fmla="*/ 179 w 461"/>
                                <a:gd name="T27" fmla="*/ 620 h 762"/>
                                <a:gd name="T28" fmla="*/ 179 w 461"/>
                                <a:gd name="T29" fmla="*/ 523 h 762"/>
                                <a:gd name="T30" fmla="*/ 125 w 461"/>
                                <a:gd name="T31" fmla="*/ 535 h 762"/>
                                <a:gd name="T32" fmla="*/ 95 w 461"/>
                                <a:gd name="T33" fmla="*/ 463 h 762"/>
                                <a:gd name="T34" fmla="*/ 0 w 461"/>
                                <a:gd name="T35" fmla="*/ 379 h 762"/>
                                <a:gd name="T36" fmla="*/ 69 w 461"/>
                                <a:gd name="T37" fmla="*/ 247 h 762"/>
                                <a:gd name="T38" fmla="*/ 50 w 461"/>
                                <a:gd name="T39" fmla="*/ 186 h 762"/>
                                <a:gd name="T40" fmla="*/ 119 w 461"/>
                                <a:gd name="T41" fmla="*/ 174 h 762"/>
                                <a:gd name="T42" fmla="*/ 125 w 461"/>
                                <a:gd name="T43" fmla="*/ 88 h 762"/>
                                <a:gd name="T44" fmla="*/ 85 w 461"/>
                                <a:gd name="T45" fmla="*/ 4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1" h="762">
                                  <a:moveTo>
                                    <a:pt x="85" y="42"/>
                                  </a:moveTo>
                                  <a:lnTo>
                                    <a:pt x="351" y="0"/>
                                  </a:lnTo>
                                  <a:lnTo>
                                    <a:pt x="391" y="92"/>
                                  </a:lnTo>
                                  <a:lnTo>
                                    <a:pt x="445" y="483"/>
                                  </a:lnTo>
                                  <a:lnTo>
                                    <a:pt x="461" y="535"/>
                                  </a:lnTo>
                                  <a:lnTo>
                                    <a:pt x="419" y="638"/>
                                  </a:lnTo>
                                  <a:lnTo>
                                    <a:pt x="419" y="710"/>
                                  </a:lnTo>
                                  <a:lnTo>
                                    <a:pt x="373" y="702"/>
                                  </a:lnTo>
                                  <a:lnTo>
                                    <a:pt x="375" y="762"/>
                                  </a:lnTo>
                                  <a:lnTo>
                                    <a:pt x="325" y="738"/>
                                  </a:lnTo>
                                  <a:lnTo>
                                    <a:pt x="299" y="746"/>
                                  </a:lnTo>
                                  <a:lnTo>
                                    <a:pt x="261" y="740"/>
                                  </a:lnTo>
                                  <a:lnTo>
                                    <a:pt x="233" y="648"/>
                                  </a:lnTo>
                                  <a:lnTo>
                                    <a:pt x="179" y="620"/>
                                  </a:lnTo>
                                  <a:lnTo>
                                    <a:pt x="179" y="523"/>
                                  </a:lnTo>
                                  <a:lnTo>
                                    <a:pt x="125" y="535"/>
                                  </a:lnTo>
                                  <a:lnTo>
                                    <a:pt x="95" y="463"/>
                                  </a:lnTo>
                                  <a:lnTo>
                                    <a:pt x="0" y="379"/>
                                  </a:lnTo>
                                  <a:lnTo>
                                    <a:pt x="69" y="247"/>
                                  </a:lnTo>
                                  <a:lnTo>
                                    <a:pt x="50" y="186"/>
                                  </a:lnTo>
                                  <a:lnTo>
                                    <a:pt x="119" y="174"/>
                                  </a:lnTo>
                                  <a:lnTo>
                                    <a:pt x="125" y="88"/>
                                  </a:lnTo>
                                  <a:lnTo>
                                    <a:pt x="85" y="42"/>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24" name="Freeform 144">
                              <a:extLst>
                                <a:ext uri="{FF2B5EF4-FFF2-40B4-BE49-F238E27FC236}">
                                  <a16:creationId xmlns:a16="http://schemas.microsoft.com/office/drawing/2014/main" id="{0AA92348-E1FF-0D17-B95E-330AA8F9B7E9}"/>
                                </a:ext>
                              </a:extLst>
                            </p:cNvPr>
                            <p:cNvSpPr>
                              <a:spLocks/>
                            </p:cNvSpPr>
                            <p:nvPr/>
                          </p:nvSpPr>
                          <p:spPr bwMode="auto">
                            <a:xfrm>
                              <a:off x="3244382" y="3496170"/>
                              <a:ext cx="625741" cy="513978"/>
                            </a:xfrm>
                            <a:custGeom>
                              <a:avLst/>
                              <a:gdLst>
                                <a:gd name="T0" fmla="*/ 0 w 735"/>
                                <a:gd name="T1" fmla="*/ 20 h 605"/>
                                <a:gd name="T2" fmla="*/ 322 w 735"/>
                                <a:gd name="T3" fmla="*/ 0 h 605"/>
                                <a:gd name="T4" fmla="*/ 390 w 735"/>
                                <a:gd name="T5" fmla="*/ 0 h 605"/>
                                <a:gd name="T6" fmla="*/ 442 w 735"/>
                                <a:gd name="T7" fmla="*/ 18 h 605"/>
                                <a:gd name="T8" fmla="*/ 414 w 735"/>
                                <a:gd name="T9" fmla="*/ 70 h 605"/>
                                <a:gd name="T10" fmla="*/ 507 w 735"/>
                                <a:gd name="T11" fmla="*/ 156 h 605"/>
                                <a:gd name="T12" fmla="*/ 537 w 735"/>
                                <a:gd name="T13" fmla="*/ 228 h 605"/>
                                <a:gd name="T14" fmla="*/ 593 w 735"/>
                                <a:gd name="T15" fmla="*/ 210 h 605"/>
                                <a:gd name="T16" fmla="*/ 591 w 735"/>
                                <a:gd name="T17" fmla="*/ 311 h 605"/>
                                <a:gd name="T18" fmla="*/ 647 w 735"/>
                                <a:gd name="T19" fmla="*/ 341 h 605"/>
                                <a:gd name="T20" fmla="*/ 673 w 735"/>
                                <a:gd name="T21" fmla="*/ 431 h 605"/>
                                <a:gd name="T22" fmla="*/ 713 w 735"/>
                                <a:gd name="T23" fmla="*/ 439 h 605"/>
                                <a:gd name="T24" fmla="*/ 735 w 735"/>
                                <a:gd name="T25" fmla="*/ 477 h 605"/>
                                <a:gd name="T26" fmla="*/ 685 w 735"/>
                                <a:gd name="T27" fmla="*/ 529 h 605"/>
                                <a:gd name="T28" fmla="*/ 669 w 735"/>
                                <a:gd name="T29" fmla="*/ 589 h 605"/>
                                <a:gd name="T30" fmla="*/ 599 w 735"/>
                                <a:gd name="T31" fmla="*/ 605 h 605"/>
                                <a:gd name="T32" fmla="*/ 617 w 735"/>
                                <a:gd name="T33" fmla="*/ 539 h 605"/>
                                <a:gd name="T34" fmla="*/ 342 w 735"/>
                                <a:gd name="T35" fmla="*/ 563 h 605"/>
                                <a:gd name="T36" fmla="*/ 144 w 735"/>
                                <a:gd name="T37" fmla="*/ 587 h 605"/>
                                <a:gd name="T38" fmla="*/ 132 w 735"/>
                                <a:gd name="T39" fmla="*/ 523 h 605"/>
                                <a:gd name="T40" fmla="*/ 118 w 735"/>
                                <a:gd name="T41" fmla="*/ 329 h 605"/>
                                <a:gd name="T42" fmla="*/ 116 w 735"/>
                                <a:gd name="T43" fmla="*/ 224 h 605"/>
                                <a:gd name="T44" fmla="*/ 50 w 735"/>
                                <a:gd name="T45" fmla="*/ 176 h 605"/>
                                <a:gd name="T46" fmla="*/ 74 w 735"/>
                                <a:gd name="T47" fmla="*/ 132 h 605"/>
                                <a:gd name="T48" fmla="*/ 42 w 735"/>
                                <a:gd name="T49" fmla="*/ 108 h 605"/>
                                <a:gd name="T50" fmla="*/ 0 w 735"/>
                                <a:gd name="T51" fmla="*/ 2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5" h="605">
                                  <a:moveTo>
                                    <a:pt x="0" y="20"/>
                                  </a:moveTo>
                                  <a:lnTo>
                                    <a:pt x="322" y="0"/>
                                  </a:lnTo>
                                  <a:lnTo>
                                    <a:pt x="390" y="0"/>
                                  </a:lnTo>
                                  <a:lnTo>
                                    <a:pt x="442" y="18"/>
                                  </a:lnTo>
                                  <a:lnTo>
                                    <a:pt x="414" y="70"/>
                                  </a:lnTo>
                                  <a:lnTo>
                                    <a:pt x="507" y="156"/>
                                  </a:lnTo>
                                  <a:lnTo>
                                    <a:pt x="537" y="228"/>
                                  </a:lnTo>
                                  <a:lnTo>
                                    <a:pt x="593" y="210"/>
                                  </a:lnTo>
                                  <a:lnTo>
                                    <a:pt x="591" y="311"/>
                                  </a:lnTo>
                                  <a:lnTo>
                                    <a:pt x="647" y="341"/>
                                  </a:lnTo>
                                  <a:lnTo>
                                    <a:pt x="673" y="431"/>
                                  </a:lnTo>
                                  <a:lnTo>
                                    <a:pt x="713" y="439"/>
                                  </a:lnTo>
                                  <a:lnTo>
                                    <a:pt x="735" y="477"/>
                                  </a:lnTo>
                                  <a:lnTo>
                                    <a:pt x="685" y="529"/>
                                  </a:lnTo>
                                  <a:lnTo>
                                    <a:pt x="669" y="589"/>
                                  </a:lnTo>
                                  <a:lnTo>
                                    <a:pt x="599" y="605"/>
                                  </a:lnTo>
                                  <a:lnTo>
                                    <a:pt x="617" y="539"/>
                                  </a:lnTo>
                                  <a:lnTo>
                                    <a:pt x="342" y="563"/>
                                  </a:lnTo>
                                  <a:lnTo>
                                    <a:pt x="144" y="587"/>
                                  </a:lnTo>
                                  <a:lnTo>
                                    <a:pt x="132" y="523"/>
                                  </a:lnTo>
                                  <a:lnTo>
                                    <a:pt x="118" y="329"/>
                                  </a:lnTo>
                                  <a:lnTo>
                                    <a:pt x="116" y="224"/>
                                  </a:lnTo>
                                  <a:lnTo>
                                    <a:pt x="50" y="176"/>
                                  </a:lnTo>
                                  <a:lnTo>
                                    <a:pt x="74" y="132"/>
                                  </a:lnTo>
                                  <a:lnTo>
                                    <a:pt x="42" y="108"/>
                                  </a:lnTo>
                                  <a:lnTo>
                                    <a:pt x="0" y="2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25" name="Freeform 145">
                              <a:extLst>
                                <a:ext uri="{FF2B5EF4-FFF2-40B4-BE49-F238E27FC236}">
                                  <a16:creationId xmlns:a16="http://schemas.microsoft.com/office/drawing/2014/main" id="{127A531E-2E30-5EA8-6972-C7FB33465A40}"/>
                                </a:ext>
                              </a:extLst>
                            </p:cNvPr>
                            <p:cNvSpPr>
                              <a:spLocks/>
                            </p:cNvSpPr>
                            <p:nvPr/>
                          </p:nvSpPr>
                          <p:spPr bwMode="auto">
                            <a:xfrm>
                              <a:off x="3922841" y="3276139"/>
                              <a:ext cx="305421" cy="505040"/>
                            </a:xfrm>
                            <a:custGeom>
                              <a:avLst/>
                              <a:gdLst>
                                <a:gd name="T0" fmla="*/ 0 w 359"/>
                                <a:gd name="T1" fmla="*/ 42 h 590"/>
                                <a:gd name="T2" fmla="*/ 42 w 359"/>
                                <a:gd name="T3" fmla="*/ 64 h 590"/>
                                <a:gd name="T4" fmla="*/ 82 w 359"/>
                                <a:gd name="T5" fmla="*/ 60 h 590"/>
                                <a:gd name="T6" fmla="*/ 96 w 359"/>
                                <a:gd name="T7" fmla="*/ 48 h 590"/>
                                <a:gd name="T8" fmla="*/ 106 w 359"/>
                                <a:gd name="T9" fmla="*/ 12 h 590"/>
                                <a:gd name="T10" fmla="*/ 280 w 359"/>
                                <a:gd name="T11" fmla="*/ 0 h 590"/>
                                <a:gd name="T12" fmla="*/ 359 w 359"/>
                                <a:gd name="T13" fmla="*/ 417 h 590"/>
                                <a:gd name="T14" fmla="*/ 353 w 359"/>
                                <a:gd name="T15" fmla="*/ 413 h 590"/>
                                <a:gd name="T16" fmla="*/ 294 w 359"/>
                                <a:gd name="T17" fmla="*/ 437 h 590"/>
                                <a:gd name="T18" fmla="*/ 252 w 359"/>
                                <a:gd name="T19" fmla="*/ 548 h 590"/>
                                <a:gd name="T20" fmla="*/ 190 w 359"/>
                                <a:gd name="T21" fmla="*/ 532 h 590"/>
                                <a:gd name="T22" fmla="*/ 118 w 359"/>
                                <a:gd name="T23" fmla="*/ 574 h 590"/>
                                <a:gd name="T24" fmla="*/ 24 w 359"/>
                                <a:gd name="T25" fmla="*/ 590 h 590"/>
                                <a:gd name="T26" fmla="*/ 66 w 359"/>
                                <a:gd name="T27" fmla="*/ 481 h 590"/>
                                <a:gd name="T28" fmla="*/ 48 w 359"/>
                                <a:gd name="T29" fmla="*/ 419 h 590"/>
                                <a:gd name="T30" fmla="*/ 0 w 359"/>
                                <a:gd name="T31" fmla="*/ 4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590">
                                  <a:moveTo>
                                    <a:pt x="0" y="42"/>
                                  </a:moveTo>
                                  <a:lnTo>
                                    <a:pt x="42" y="64"/>
                                  </a:lnTo>
                                  <a:lnTo>
                                    <a:pt x="82" y="60"/>
                                  </a:lnTo>
                                  <a:lnTo>
                                    <a:pt x="96" y="48"/>
                                  </a:lnTo>
                                  <a:lnTo>
                                    <a:pt x="106" y="12"/>
                                  </a:lnTo>
                                  <a:lnTo>
                                    <a:pt x="280" y="0"/>
                                  </a:lnTo>
                                  <a:lnTo>
                                    <a:pt x="359" y="417"/>
                                  </a:lnTo>
                                  <a:lnTo>
                                    <a:pt x="353" y="413"/>
                                  </a:lnTo>
                                  <a:lnTo>
                                    <a:pt x="294" y="437"/>
                                  </a:lnTo>
                                  <a:lnTo>
                                    <a:pt x="252" y="548"/>
                                  </a:lnTo>
                                  <a:lnTo>
                                    <a:pt x="190" y="532"/>
                                  </a:lnTo>
                                  <a:lnTo>
                                    <a:pt x="118" y="574"/>
                                  </a:lnTo>
                                  <a:lnTo>
                                    <a:pt x="24" y="590"/>
                                  </a:lnTo>
                                  <a:lnTo>
                                    <a:pt x="66" y="481"/>
                                  </a:lnTo>
                                  <a:lnTo>
                                    <a:pt x="48" y="419"/>
                                  </a:lnTo>
                                  <a:lnTo>
                                    <a:pt x="0" y="42"/>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27" name="Freeform 146">
                              <a:extLst>
                                <a:ext uri="{FF2B5EF4-FFF2-40B4-BE49-F238E27FC236}">
                                  <a16:creationId xmlns:a16="http://schemas.microsoft.com/office/drawing/2014/main" id="{EA707D94-3EB0-D298-840C-BEC71A12A82F}"/>
                                </a:ext>
                              </a:extLst>
                            </p:cNvPr>
                            <p:cNvSpPr>
                              <a:spLocks/>
                            </p:cNvSpPr>
                            <p:nvPr/>
                          </p:nvSpPr>
                          <p:spPr bwMode="auto">
                            <a:xfrm>
                              <a:off x="3812821" y="3583266"/>
                              <a:ext cx="687570" cy="382132"/>
                            </a:xfrm>
                            <a:custGeom>
                              <a:avLst/>
                              <a:gdLst>
                                <a:gd name="T0" fmla="*/ 0 w 811"/>
                                <a:gd name="T1" fmla="*/ 451 h 451"/>
                                <a:gd name="T2" fmla="*/ 196 w 811"/>
                                <a:gd name="T3" fmla="*/ 423 h 451"/>
                                <a:gd name="T4" fmla="*/ 196 w 811"/>
                                <a:gd name="T5" fmla="*/ 403 h 451"/>
                                <a:gd name="T6" fmla="*/ 673 w 811"/>
                                <a:gd name="T7" fmla="*/ 337 h 451"/>
                                <a:gd name="T8" fmla="*/ 681 w 811"/>
                                <a:gd name="T9" fmla="*/ 303 h 451"/>
                                <a:gd name="T10" fmla="*/ 751 w 811"/>
                                <a:gd name="T11" fmla="*/ 277 h 451"/>
                                <a:gd name="T12" fmla="*/ 759 w 811"/>
                                <a:gd name="T13" fmla="*/ 241 h 451"/>
                                <a:gd name="T14" fmla="*/ 789 w 811"/>
                                <a:gd name="T15" fmla="*/ 229 h 451"/>
                                <a:gd name="T16" fmla="*/ 811 w 811"/>
                                <a:gd name="T17" fmla="*/ 175 h 451"/>
                                <a:gd name="T18" fmla="*/ 745 w 811"/>
                                <a:gd name="T19" fmla="*/ 122 h 451"/>
                                <a:gd name="T20" fmla="*/ 733 w 811"/>
                                <a:gd name="T21" fmla="*/ 50 h 451"/>
                                <a:gd name="T22" fmla="*/ 681 w 811"/>
                                <a:gd name="T23" fmla="*/ 14 h 451"/>
                                <a:gd name="T24" fmla="*/ 575 w 811"/>
                                <a:gd name="T25" fmla="*/ 34 h 451"/>
                                <a:gd name="T26" fmla="*/ 525 w 811"/>
                                <a:gd name="T27" fmla="*/ 2 h 451"/>
                                <a:gd name="T28" fmla="*/ 477 w 811"/>
                                <a:gd name="T29" fmla="*/ 0 h 451"/>
                                <a:gd name="T30" fmla="*/ 487 w 811"/>
                                <a:gd name="T31" fmla="*/ 50 h 451"/>
                                <a:gd name="T32" fmla="*/ 422 w 811"/>
                                <a:gd name="T33" fmla="*/ 76 h 451"/>
                                <a:gd name="T34" fmla="*/ 378 w 811"/>
                                <a:gd name="T35" fmla="*/ 187 h 451"/>
                                <a:gd name="T36" fmla="*/ 318 w 811"/>
                                <a:gd name="T37" fmla="*/ 169 h 451"/>
                                <a:gd name="T38" fmla="*/ 246 w 811"/>
                                <a:gd name="T39" fmla="*/ 211 h 451"/>
                                <a:gd name="T40" fmla="*/ 154 w 811"/>
                                <a:gd name="T41" fmla="*/ 227 h 451"/>
                                <a:gd name="T42" fmla="*/ 154 w 811"/>
                                <a:gd name="T43" fmla="*/ 291 h 451"/>
                                <a:gd name="T44" fmla="*/ 110 w 811"/>
                                <a:gd name="T45" fmla="*/ 289 h 451"/>
                                <a:gd name="T46" fmla="*/ 112 w 811"/>
                                <a:gd name="T47" fmla="*/ 345 h 451"/>
                                <a:gd name="T48" fmla="*/ 64 w 811"/>
                                <a:gd name="T49" fmla="*/ 323 h 451"/>
                                <a:gd name="T50" fmla="*/ 36 w 811"/>
                                <a:gd name="T51" fmla="*/ 333 h 451"/>
                                <a:gd name="T52" fmla="*/ 60 w 811"/>
                                <a:gd name="T53" fmla="*/ 371 h 451"/>
                                <a:gd name="T54" fmla="*/ 10 w 811"/>
                                <a:gd name="T55" fmla="*/ 421 h 451"/>
                                <a:gd name="T56" fmla="*/ 0 w 811"/>
                                <a:gd name="T57"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1" h="451">
                                  <a:moveTo>
                                    <a:pt x="0" y="451"/>
                                  </a:moveTo>
                                  <a:lnTo>
                                    <a:pt x="196" y="423"/>
                                  </a:lnTo>
                                  <a:lnTo>
                                    <a:pt x="196" y="403"/>
                                  </a:lnTo>
                                  <a:lnTo>
                                    <a:pt x="673" y="337"/>
                                  </a:lnTo>
                                  <a:lnTo>
                                    <a:pt x="681" y="303"/>
                                  </a:lnTo>
                                  <a:lnTo>
                                    <a:pt x="751" y="277"/>
                                  </a:lnTo>
                                  <a:lnTo>
                                    <a:pt x="759" y="241"/>
                                  </a:lnTo>
                                  <a:lnTo>
                                    <a:pt x="789" y="229"/>
                                  </a:lnTo>
                                  <a:lnTo>
                                    <a:pt x="811" y="175"/>
                                  </a:lnTo>
                                  <a:lnTo>
                                    <a:pt x="745" y="122"/>
                                  </a:lnTo>
                                  <a:lnTo>
                                    <a:pt x="733" y="50"/>
                                  </a:lnTo>
                                  <a:lnTo>
                                    <a:pt x="681" y="14"/>
                                  </a:lnTo>
                                  <a:lnTo>
                                    <a:pt x="575" y="34"/>
                                  </a:lnTo>
                                  <a:lnTo>
                                    <a:pt x="525" y="2"/>
                                  </a:lnTo>
                                  <a:lnTo>
                                    <a:pt x="477" y="0"/>
                                  </a:lnTo>
                                  <a:lnTo>
                                    <a:pt x="487" y="50"/>
                                  </a:lnTo>
                                  <a:lnTo>
                                    <a:pt x="422" y="76"/>
                                  </a:lnTo>
                                  <a:lnTo>
                                    <a:pt x="378" y="187"/>
                                  </a:lnTo>
                                  <a:lnTo>
                                    <a:pt x="318" y="169"/>
                                  </a:lnTo>
                                  <a:lnTo>
                                    <a:pt x="246" y="211"/>
                                  </a:lnTo>
                                  <a:lnTo>
                                    <a:pt x="154" y="227"/>
                                  </a:lnTo>
                                  <a:lnTo>
                                    <a:pt x="154" y="291"/>
                                  </a:lnTo>
                                  <a:lnTo>
                                    <a:pt x="110" y="289"/>
                                  </a:lnTo>
                                  <a:lnTo>
                                    <a:pt x="112" y="345"/>
                                  </a:lnTo>
                                  <a:lnTo>
                                    <a:pt x="64" y="323"/>
                                  </a:lnTo>
                                  <a:lnTo>
                                    <a:pt x="36" y="333"/>
                                  </a:lnTo>
                                  <a:lnTo>
                                    <a:pt x="60" y="371"/>
                                  </a:lnTo>
                                  <a:lnTo>
                                    <a:pt x="10" y="421"/>
                                  </a:lnTo>
                                  <a:lnTo>
                                    <a:pt x="0" y="451"/>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28" name="Freeform 147">
                              <a:extLst>
                                <a:ext uri="{FF2B5EF4-FFF2-40B4-BE49-F238E27FC236}">
                                  <a16:creationId xmlns:a16="http://schemas.microsoft.com/office/drawing/2014/main" id="{AE02DBFF-1D42-5018-C2C7-FC67429AD9DA}"/>
                                </a:ext>
                              </a:extLst>
                            </p:cNvPr>
                            <p:cNvSpPr>
                              <a:spLocks/>
                            </p:cNvSpPr>
                            <p:nvPr/>
                          </p:nvSpPr>
                          <p:spPr bwMode="auto">
                            <a:xfrm>
                              <a:off x="3693632" y="4096671"/>
                              <a:ext cx="321810" cy="566121"/>
                            </a:xfrm>
                            <a:custGeom>
                              <a:avLst/>
                              <a:gdLst>
                                <a:gd name="T0" fmla="*/ 108 w 382"/>
                                <a:gd name="T1" fmla="*/ 22 h 669"/>
                                <a:gd name="T2" fmla="*/ 50 w 382"/>
                                <a:gd name="T3" fmla="*/ 136 h 669"/>
                                <a:gd name="T4" fmla="*/ 0 w 382"/>
                                <a:gd name="T5" fmla="*/ 210 h 669"/>
                                <a:gd name="T6" fmla="*/ 16 w 382"/>
                                <a:gd name="T7" fmla="*/ 298 h 669"/>
                                <a:gd name="T8" fmla="*/ 76 w 382"/>
                                <a:gd name="T9" fmla="*/ 417 h 669"/>
                                <a:gd name="T10" fmla="*/ 30 w 382"/>
                                <a:gd name="T11" fmla="*/ 539 h 669"/>
                                <a:gd name="T12" fmla="*/ 10 w 382"/>
                                <a:gd name="T13" fmla="*/ 603 h 669"/>
                                <a:gd name="T14" fmla="*/ 234 w 382"/>
                                <a:gd name="T15" fmla="*/ 577 h 669"/>
                                <a:gd name="T16" fmla="*/ 244 w 382"/>
                                <a:gd name="T17" fmla="*/ 659 h 669"/>
                                <a:gd name="T18" fmla="*/ 288 w 382"/>
                                <a:gd name="T19" fmla="*/ 669 h 669"/>
                                <a:gd name="T20" fmla="*/ 300 w 382"/>
                                <a:gd name="T21" fmla="*/ 627 h 669"/>
                                <a:gd name="T22" fmla="*/ 382 w 382"/>
                                <a:gd name="T23" fmla="*/ 615 h 669"/>
                                <a:gd name="T24" fmla="*/ 364 w 382"/>
                                <a:gd name="T25" fmla="*/ 479 h 669"/>
                                <a:gd name="T26" fmla="*/ 360 w 382"/>
                                <a:gd name="T27" fmla="*/ 0 h 669"/>
                                <a:gd name="T28" fmla="*/ 108 w 382"/>
                                <a:gd name="T29" fmla="*/ 2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669">
                                  <a:moveTo>
                                    <a:pt x="108" y="22"/>
                                  </a:moveTo>
                                  <a:lnTo>
                                    <a:pt x="50" y="136"/>
                                  </a:lnTo>
                                  <a:lnTo>
                                    <a:pt x="0" y="210"/>
                                  </a:lnTo>
                                  <a:lnTo>
                                    <a:pt x="16" y="298"/>
                                  </a:lnTo>
                                  <a:lnTo>
                                    <a:pt x="76" y="417"/>
                                  </a:lnTo>
                                  <a:lnTo>
                                    <a:pt x="30" y="539"/>
                                  </a:lnTo>
                                  <a:lnTo>
                                    <a:pt x="10" y="603"/>
                                  </a:lnTo>
                                  <a:lnTo>
                                    <a:pt x="234" y="577"/>
                                  </a:lnTo>
                                  <a:lnTo>
                                    <a:pt x="244" y="659"/>
                                  </a:lnTo>
                                  <a:lnTo>
                                    <a:pt x="288" y="669"/>
                                  </a:lnTo>
                                  <a:lnTo>
                                    <a:pt x="300" y="627"/>
                                  </a:lnTo>
                                  <a:lnTo>
                                    <a:pt x="382" y="615"/>
                                  </a:lnTo>
                                  <a:lnTo>
                                    <a:pt x="364" y="479"/>
                                  </a:lnTo>
                                  <a:lnTo>
                                    <a:pt x="360" y="0"/>
                                  </a:lnTo>
                                  <a:lnTo>
                                    <a:pt x="108" y="22"/>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29" name="Freeform 148">
                              <a:extLst>
                                <a:ext uri="{FF2B5EF4-FFF2-40B4-BE49-F238E27FC236}">
                                  <a16:creationId xmlns:a16="http://schemas.microsoft.com/office/drawing/2014/main" id="{1C8704AB-7B30-35C5-68E7-A2394A8F260A}"/>
                                </a:ext>
                              </a:extLst>
                            </p:cNvPr>
                            <p:cNvSpPr>
                              <a:spLocks/>
                            </p:cNvSpPr>
                            <p:nvPr/>
                          </p:nvSpPr>
                          <p:spPr bwMode="auto">
                            <a:xfrm>
                              <a:off x="3991604" y="4069167"/>
                              <a:ext cx="368740" cy="573570"/>
                            </a:xfrm>
                            <a:custGeom>
                              <a:avLst/>
                              <a:gdLst>
                                <a:gd name="T0" fmla="*/ 0 w 433"/>
                                <a:gd name="T1" fmla="*/ 34 h 675"/>
                                <a:gd name="T2" fmla="*/ 281 w 433"/>
                                <a:gd name="T3" fmla="*/ 0 h 675"/>
                                <a:gd name="T4" fmla="*/ 371 w 433"/>
                                <a:gd name="T5" fmla="*/ 312 h 675"/>
                                <a:gd name="T6" fmla="*/ 433 w 433"/>
                                <a:gd name="T7" fmla="*/ 361 h 675"/>
                                <a:gd name="T8" fmla="*/ 383 w 433"/>
                                <a:gd name="T9" fmla="*/ 453 h 675"/>
                                <a:gd name="T10" fmla="*/ 431 w 433"/>
                                <a:gd name="T11" fmla="*/ 541 h 675"/>
                                <a:gd name="T12" fmla="*/ 144 w 433"/>
                                <a:gd name="T13" fmla="*/ 573 h 675"/>
                                <a:gd name="T14" fmla="*/ 156 w 433"/>
                                <a:gd name="T15" fmla="*/ 649 h 675"/>
                                <a:gd name="T16" fmla="*/ 114 w 433"/>
                                <a:gd name="T17" fmla="*/ 675 h 675"/>
                                <a:gd name="T18" fmla="*/ 80 w 433"/>
                                <a:gd name="T19" fmla="*/ 579 h 675"/>
                                <a:gd name="T20" fmla="*/ 60 w 433"/>
                                <a:gd name="T21" fmla="*/ 657 h 675"/>
                                <a:gd name="T22" fmla="*/ 24 w 433"/>
                                <a:gd name="T23" fmla="*/ 649 h 675"/>
                                <a:gd name="T24" fmla="*/ 12 w 433"/>
                                <a:gd name="T25" fmla="*/ 571 h 675"/>
                                <a:gd name="T26" fmla="*/ 2 w 433"/>
                                <a:gd name="T27" fmla="*/ 503 h 675"/>
                                <a:gd name="T28" fmla="*/ 0 w 433"/>
                                <a:gd name="T29" fmla="*/ 3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675">
                                  <a:moveTo>
                                    <a:pt x="0" y="34"/>
                                  </a:moveTo>
                                  <a:lnTo>
                                    <a:pt x="281" y="0"/>
                                  </a:lnTo>
                                  <a:lnTo>
                                    <a:pt x="371" y="312"/>
                                  </a:lnTo>
                                  <a:lnTo>
                                    <a:pt x="433" y="361"/>
                                  </a:lnTo>
                                  <a:lnTo>
                                    <a:pt x="383" y="453"/>
                                  </a:lnTo>
                                  <a:lnTo>
                                    <a:pt x="431" y="541"/>
                                  </a:lnTo>
                                  <a:lnTo>
                                    <a:pt x="144" y="573"/>
                                  </a:lnTo>
                                  <a:lnTo>
                                    <a:pt x="156" y="649"/>
                                  </a:lnTo>
                                  <a:lnTo>
                                    <a:pt x="114" y="675"/>
                                  </a:lnTo>
                                  <a:lnTo>
                                    <a:pt x="80" y="579"/>
                                  </a:lnTo>
                                  <a:lnTo>
                                    <a:pt x="60" y="657"/>
                                  </a:lnTo>
                                  <a:lnTo>
                                    <a:pt x="24" y="649"/>
                                  </a:lnTo>
                                  <a:lnTo>
                                    <a:pt x="12" y="571"/>
                                  </a:lnTo>
                                  <a:lnTo>
                                    <a:pt x="2" y="503"/>
                                  </a:lnTo>
                                  <a:lnTo>
                                    <a:pt x="0" y="34"/>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0" name="Freeform 149">
                              <a:extLst>
                                <a:ext uri="{FF2B5EF4-FFF2-40B4-BE49-F238E27FC236}">
                                  <a16:creationId xmlns:a16="http://schemas.microsoft.com/office/drawing/2014/main" id="{2A3E0B30-DAF5-2C8A-221A-16158DC5AADA}"/>
                                </a:ext>
                              </a:extLst>
                            </p:cNvPr>
                            <p:cNvSpPr>
                              <a:spLocks/>
                            </p:cNvSpPr>
                            <p:nvPr/>
                          </p:nvSpPr>
                          <p:spPr bwMode="auto">
                            <a:xfrm>
                              <a:off x="4445437" y="3968320"/>
                              <a:ext cx="465581" cy="368724"/>
                            </a:xfrm>
                            <a:custGeom>
                              <a:avLst/>
                              <a:gdLst>
                                <a:gd name="T0" fmla="*/ 20 w 547"/>
                                <a:gd name="T1" fmla="*/ 77 h 433"/>
                                <a:gd name="T2" fmla="*/ 64 w 547"/>
                                <a:gd name="T3" fmla="*/ 36 h 433"/>
                                <a:gd name="T4" fmla="*/ 228 w 547"/>
                                <a:gd name="T5" fmla="*/ 0 h 433"/>
                                <a:gd name="T6" fmla="*/ 278 w 547"/>
                                <a:gd name="T7" fmla="*/ 24 h 433"/>
                                <a:gd name="T8" fmla="*/ 383 w 547"/>
                                <a:gd name="T9" fmla="*/ 6 h 433"/>
                                <a:gd name="T10" fmla="*/ 469 w 547"/>
                                <a:gd name="T11" fmla="*/ 68 h 433"/>
                                <a:gd name="T12" fmla="*/ 547 w 547"/>
                                <a:gd name="T13" fmla="*/ 115 h 433"/>
                                <a:gd name="T14" fmla="*/ 503 w 547"/>
                                <a:gd name="T15" fmla="*/ 245 h 433"/>
                                <a:gd name="T16" fmla="*/ 437 w 547"/>
                                <a:gd name="T17" fmla="*/ 311 h 433"/>
                                <a:gd name="T18" fmla="*/ 365 w 547"/>
                                <a:gd name="T19" fmla="*/ 331 h 433"/>
                                <a:gd name="T20" fmla="*/ 379 w 547"/>
                                <a:gd name="T21" fmla="*/ 383 h 433"/>
                                <a:gd name="T22" fmla="*/ 336 w 547"/>
                                <a:gd name="T23" fmla="*/ 433 h 433"/>
                                <a:gd name="T24" fmla="*/ 252 w 547"/>
                                <a:gd name="T25" fmla="*/ 311 h 433"/>
                                <a:gd name="T26" fmla="*/ 36 w 547"/>
                                <a:gd name="T27" fmla="*/ 115 h 433"/>
                                <a:gd name="T28" fmla="*/ 0 w 547"/>
                                <a:gd name="T29" fmla="*/ 115 h 433"/>
                                <a:gd name="T30" fmla="*/ 20 w 547"/>
                                <a:gd name="T31" fmla="*/ 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7" h="433">
                                  <a:moveTo>
                                    <a:pt x="20" y="77"/>
                                  </a:moveTo>
                                  <a:lnTo>
                                    <a:pt x="64" y="36"/>
                                  </a:lnTo>
                                  <a:lnTo>
                                    <a:pt x="228" y="0"/>
                                  </a:lnTo>
                                  <a:lnTo>
                                    <a:pt x="278" y="24"/>
                                  </a:lnTo>
                                  <a:lnTo>
                                    <a:pt x="383" y="6"/>
                                  </a:lnTo>
                                  <a:lnTo>
                                    <a:pt x="469" y="68"/>
                                  </a:lnTo>
                                  <a:lnTo>
                                    <a:pt x="547" y="115"/>
                                  </a:lnTo>
                                  <a:lnTo>
                                    <a:pt x="503" y="245"/>
                                  </a:lnTo>
                                  <a:lnTo>
                                    <a:pt x="437" y="311"/>
                                  </a:lnTo>
                                  <a:lnTo>
                                    <a:pt x="365" y="331"/>
                                  </a:lnTo>
                                  <a:lnTo>
                                    <a:pt x="379" y="383"/>
                                  </a:lnTo>
                                  <a:lnTo>
                                    <a:pt x="336" y="433"/>
                                  </a:lnTo>
                                  <a:lnTo>
                                    <a:pt x="252" y="311"/>
                                  </a:lnTo>
                                  <a:lnTo>
                                    <a:pt x="36" y="115"/>
                                  </a:lnTo>
                                  <a:lnTo>
                                    <a:pt x="0" y="115"/>
                                  </a:lnTo>
                                  <a:lnTo>
                                    <a:pt x="20" y="77"/>
                                  </a:lnTo>
                                  <a:close/>
                                </a:path>
                              </a:pathLst>
                            </a:custGeom>
                            <a:solidFill>
                              <a:schemeClr val="accent1">
                                <a:lumMod val="40000"/>
                                <a:lumOff val="6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1" name="Freeform 150">
                              <a:extLst>
                                <a:ext uri="{FF2B5EF4-FFF2-40B4-BE49-F238E27FC236}">
                                  <a16:creationId xmlns:a16="http://schemas.microsoft.com/office/drawing/2014/main" id="{2093601C-95B9-E755-095F-34D50A359B0E}"/>
                                </a:ext>
                              </a:extLst>
                            </p:cNvPr>
                            <p:cNvSpPr>
                              <a:spLocks/>
                            </p:cNvSpPr>
                            <p:nvPr/>
                          </p:nvSpPr>
                          <p:spPr bwMode="auto">
                            <a:xfrm>
                              <a:off x="4353754" y="3720785"/>
                              <a:ext cx="799309" cy="347867"/>
                            </a:xfrm>
                            <a:custGeom>
                              <a:avLst/>
                              <a:gdLst>
                                <a:gd name="T0" fmla="*/ 32 w 943"/>
                                <a:gd name="T1" fmla="*/ 306 h 413"/>
                                <a:gd name="T2" fmla="*/ 0 w 943"/>
                                <a:gd name="T3" fmla="*/ 393 h 413"/>
                                <a:gd name="T4" fmla="*/ 122 w 943"/>
                                <a:gd name="T5" fmla="*/ 381 h 413"/>
                                <a:gd name="T6" fmla="*/ 170 w 943"/>
                                <a:gd name="T7" fmla="*/ 342 h 413"/>
                                <a:gd name="T8" fmla="*/ 336 w 943"/>
                                <a:gd name="T9" fmla="*/ 298 h 413"/>
                                <a:gd name="T10" fmla="*/ 382 w 943"/>
                                <a:gd name="T11" fmla="*/ 322 h 413"/>
                                <a:gd name="T12" fmla="*/ 491 w 943"/>
                                <a:gd name="T13" fmla="*/ 306 h 413"/>
                                <a:gd name="T14" fmla="*/ 491 w 943"/>
                                <a:gd name="T15" fmla="*/ 312 h 413"/>
                                <a:gd name="T16" fmla="*/ 655 w 943"/>
                                <a:gd name="T17" fmla="*/ 413 h 413"/>
                                <a:gd name="T18" fmla="*/ 751 w 943"/>
                                <a:gd name="T19" fmla="*/ 383 h 413"/>
                                <a:gd name="T20" fmla="*/ 805 w 943"/>
                                <a:gd name="T21" fmla="*/ 270 h 413"/>
                                <a:gd name="T22" fmla="*/ 899 w 943"/>
                                <a:gd name="T23" fmla="*/ 238 h 413"/>
                                <a:gd name="T24" fmla="*/ 943 w 943"/>
                                <a:gd name="T25" fmla="*/ 154 h 413"/>
                                <a:gd name="T26" fmla="*/ 941 w 943"/>
                                <a:gd name="T27" fmla="*/ 52 h 413"/>
                                <a:gd name="T28" fmla="*/ 929 w 943"/>
                                <a:gd name="T29" fmla="*/ 136 h 413"/>
                                <a:gd name="T30" fmla="*/ 877 w 943"/>
                                <a:gd name="T31" fmla="*/ 208 h 413"/>
                                <a:gd name="T32" fmla="*/ 857 w 943"/>
                                <a:gd name="T33" fmla="*/ 202 h 413"/>
                                <a:gd name="T34" fmla="*/ 787 w 943"/>
                                <a:gd name="T35" fmla="*/ 222 h 413"/>
                                <a:gd name="T36" fmla="*/ 787 w 943"/>
                                <a:gd name="T37" fmla="*/ 198 h 413"/>
                                <a:gd name="T38" fmla="*/ 857 w 943"/>
                                <a:gd name="T39" fmla="*/ 174 h 413"/>
                                <a:gd name="T40" fmla="*/ 793 w 943"/>
                                <a:gd name="T41" fmla="*/ 166 h 413"/>
                                <a:gd name="T42" fmla="*/ 865 w 943"/>
                                <a:gd name="T43" fmla="*/ 144 h 413"/>
                                <a:gd name="T44" fmla="*/ 893 w 943"/>
                                <a:gd name="T45" fmla="*/ 156 h 413"/>
                                <a:gd name="T46" fmla="*/ 907 w 943"/>
                                <a:gd name="T47" fmla="*/ 76 h 413"/>
                                <a:gd name="T48" fmla="*/ 889 w 943"/>
                                <a:gd name="T49" fmla="*/ 58 h 413"/>
                                <a:gd name="T50" fmla="*/ 803 w 943"/>
                                <a:gd name="T51" fmla="*/ 90 h 413"/>
                                <a:gd name="T52" fmla="*/ 805 w 943"/>
                                <a:gd name="T53" fmla="*/ 42 h 413"/>
                                <a:gd name="T54" fmla="*/ 841 w 943"/>
                                <a:gd name="T55" fmla="*/ 54 h 413"/>
                                <a:gd name="T56" fmla="*/ 889 w 943"/>
                                <a:gd name="T57" fmla="*/ 18 h 413"/>
                                <a:gd name="T58" fmla="*/ 863 w 943"/>
                                <a:gd name="T59" fmla="*/ 0 h 413"/>
                                <a:gd name="T60" fmla="*/ 581 w 943"/>
                                <a:gd name="T61" fmla="*/ 64 h 413"/>
                                <a:gd name="T62" fmla="*/ 236 w 943"/>
                                <a:gd name="T63" fmla="*/ 134 h 413"/>
                                <a:gd name="T64" fmla="*/ 78 w 943"/>
                                <a:gd name="T65" fmla="*/ 304 h 413"/>
                                <a:gd name="T66" fmla="*/ 32 w 943"/>
                                <a:gd name="T67" fmla="*/ 30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3" h="413">
                                  <a:moveTo>
                                    <a:pt x="32" y="306"/>
                                  </a:moveTo>
                                  <a:lnTo>
                                    <a:pt x="0" y="393"/>
                                  </a:lnTo>
                                  <a:lnTo>
                                    <a:pt x="122" y="381"/>
                                  </a:lnTo>
                                  <a:lnTo>
                                    <a:pt x="170" y="342"/>
                                  </a:lnTo>
                                  <a:lnTo>
                                    <a:pt x="336" y="298"/>
                                  </a:lnTo>
                                  <a:lnTo>
                                    <a:pt x="382" y="322"/>
                                  </a:lnTo>
                                  <a:lnTo>
                                    <a:pt x="491" y="306"/>
                                  </a:lnTo>
                                  <a:lnTo>
                                    <a:pt x="491" y="312"/>
                                  </a:lnTo>
                                  <a:lnTo>
                                    <a:pt x="655" y="413"/>
                                  </a:lnTo>
                                  <a:lnTo>
                                    <a:pt x="751" y="383"/>
                                  </a:lnTo>
                                  <a:lnTo>
                                    <a:pt x="805" y="270"/>
                                  </a:lnTo>
                                  <a:lnTo>
                                    <a:pt x="899" y="238"/>
                                  </a:lnTo>
                                  <a:lnTo>
                                    <a:pt x="943" y="154"/>
                                  </a:lnTo>
                                  <a:lnTo>
                                    <a:pt x="941" y="52"/>
                                  </a:lnTo>
                                  <a:lnTo>
                                    <a:pt x="929" y="136"/>
                                  </a:lnTo>
                                  <a:lnTo>
                                    <a:pt x="877" y="208"/>
                                  </a:lnTo>
                                  <a:lnTo>
                                    <a:pt x="857" y="202"/>
                                  </a:lnTo>
                                  <a:lnTo>
                                    <a:pt x="787" y="222"/>
                                  </a:lnTo>
                                  <a:lnTo>
                                    <a:pt x="787" y="198"/>
                                  </a:lnTo>
                                  <a:lnTo>
                                    <a:pt x="857" y="174"/>
                                  </a:lnTo>
                                  <a:lnTo>
                                    <a:pt x="793" y="166"/>
                                  </a:lnTo>
                                  <a:lnTo>
                                    <a:pt x="865" y="144"/>
                                  </a:lnTo>
                                  <a:lnTo>
                                    <a:pt x="893" y="156"/>
                                  </a:lnTo>
                                  <a:lnTo>
                                    <a:pt x="907" y="76"/>
                                  </a:lnTo>
                                  <a:lnTo>
                                    <a:pt x="889" y="58"/>
                                  </a:lnTo>
                                  <a:lnTo>
                                    <a:pt x="803" y="90"/>
                                  </a:lnTo>
                                  <a:lnTo>
                                    <a:pt x="805" y="42"/>
                                  </a:lnTo>
                                  <a:lnTo>
                                    <a:pt x="841" y="54"/>
                                  </a:lnTo>
                                  <a:lnTo>
                                    <a:pt x="889" y="18"/>
                                  </a:lnTo>
                                  <a:lnTo>
                                    <a:pt x="863" y="0"/>
                                  </a:lnTo>
                                  <a:lnTo>
                                    <a:pt x="581" y="64"/>
                                  </a:lnTo>
                                  <a:lnTo>
                                    <a:pt x="236" y="134"/>
                                  </a:lnTo>
                                  <a:lnTo>
                                    <a:pt x="78" y="304"/>
                                  </a:lnTo>
                                  <a:lnTo>
                                    <a:pt x="32" y="306"/>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2" name="Freeform 151">
                              <a:extLst>
                                <a:ext uri="{FF2B5EF4-FFF2-40B4-BE49-F238E27FC236}">
                                  <a16:creationId xmlns:a16="http://schemas.microsoft.com/office/drawing/2014/main" id="{586A6855-3A78-3883-072E-B82B2F03285C}"/>
                                </a:ext>
                              </a:extLst>
                            </p:cNvPr>
                            <p:cNvSpPr>
                              <a:spLocks/>
                            </p:cNvSpPr>
                            <p:nvPr/>
                          </p:nvSpPr>
                          <p:spPr bwMode="auto">
                            <a:xfrm>
                              <a:off x="4431685" y="3340315"/>
                              <a:ext cx="398537" cy="417142"/>
                            </a:xfrm>
                            <a:custGeom>
                              <a:avLst/>
                              <a:gdLst>
                                <a:gd name="T0" fmla="*/ 48 w 467"/>
                                <a:gd name="T1" fmla="*/ 255 h 488"/>
                                <a:gd name="T2" fmla="*/ 12 w 467"/>
                                <a:gd name="T3" fmla="*/ 245 h 488"/>
                                <a:gd name="T4" fmla="*/ 0 w 467"/>
                                <a:gd name="T5" fmla="*/ 323 h 488"/>
                                <a:gd name="T6" fmla="*/ 12 w 467"/>
                                <a:gd name="T7" fmla="*/ 405 h 488"/>
                                <a:gd name="T8" fmla="*/ 80 w 467"/>
                                <a:gd name="T9" fmla="*/ 460 h 488"/>
                                <a:gd name="T10" fmla="*/ 96 w 467"/>
                                <a:gd name="T11" fmla="*/ 488 h 488"/>
                                <a:gd name="T12" fmla="*/ 182 w 467"/>
                                <a:gd name="T13" fmla="*/ 460 h 488"/>
                                <a:gd name="T14" fmla="*/ 284 w 467"/>
                                <a:gd name="T15" fmla="*/ 395 h 488"/>
                                <a:gd name="T16" fmla="*/ 314 w 467"/>
                                <a:gd name="T17" fmla="*/ 251 h 488"/>
                                <a:gd name="T18" fmla="*/ 379 w 467"/>
                                <a:gd name="T19" fmla="*/ 213 h 488"/>
                                <a:gd name="T20" fmla="*/ 415 w 467"/>
                                <a:gd name="T21" fmla="*/ 125 h 488"/>
                                <a:gd name="T22" fmla="*/ 467 w 467"/>
                                <a:gd name="T23" fmla="*/ 101 h 488"/>
                                <a:gd name="T24" fmla="*/ 399 w 467"/>
                                <a:gd name="T25" fmla="*/ 89 h 488"/>
                                <a:gd name="T26" fmla="*/ 282 w 467"/>
                                <a:gd name="T27" fmla="*/ 153 h 488"/>
                                <a:gd name="T28" fmla="*/ 264 w 467"/>
                                <a:gd name="T29" fmla="*/ 91 h 488"/>
                                <a:gd name="T30" fmla="*/ 162 w 467"/>
                                <a:gd name="T31" fmla="*/ 97 h 488"/>
                                <a:gd name="T32" fmla="*/ 138 w 467"/>
                                <a:gd name="T33" fmla="*/ 0 h 488"/>
                                <a:gd name="T34" fmla="*/ 112 w 467"/>
                                <a:gd name="T35" fmla="*/ 26 h 488"/>
                                <a:gd name="T36" fmla="*/ 120 w 467"/>
                                <a:gd name="T37" fmla="*/ 165 h 488"/>
                                <a:gd name="T38" fmla="*/ 74 w 467"/>
                                <a:gd name="T39" fmla="*/ 177 h 488"/>
                                <a:gd name="T40" fmla="*/ 48 w 467"/>
                                <a:gd name="T41" fmla="*/ 25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7" h="488">
                                  <a:moveTo>
                                    <a:pt x="48" y="255"/>
                                  </a:moveTo>
                                  <a:lnTo>
                                    <a:pt x="12" y="245"/>
                                  </a:lnTo>
                                  <a:lnTo>
                                    <a:pt x="0" y="323"/>
                                  </a:lnTo>
                                  <a:lnTo>
                                    <a:pt x="12" y="405"/>
                                  </a:lnTo>
                                  <a:lnTo>
                                    <a:pt x="80" y="460"/>
                                  </a:lnTo>
                                  <a:lnTo>
                                    <a:pt x="96" y="488"/>
                                  </a:lnTo>
                                  <a:lnTo>
                                    <a:pt x="182" y="460"/>
                                  </a:lnTo>
                                  <a:lnTo>
                                    <a:pt x="284" y="395"/>
                                  </a:lnTo>
                                  <a:lnTo>
                                    <a:pt x="314" y="251"/>
                                  </a:lnTo>
                                  <a:lnTo>
                                    <a:pt x="379" y="213"/>
                                  </a:lnTo>
                                  <a:lnTo>
                                    <a:pt x="415" y="125"/>
                                  </a:lnTo>
                                  <a:lnTo>
                                    <a:pt x="467" y="101"/>
                                  </a:lnTo>
                                  <a:lnTo>
                                    <a:pt x="399" y="89"/>
                                  </a:lnTo>
                                  <a:lnTo>
                                    <a:pt x="282" y="153"/>
                                  </a:lnTo>
                                  <a:lnTo>
                                    <a:pt x="264" y="91"/>
                                  </a:lnTo>
                                  <a:lnTo>
                                    <a:pt x="162" y="97"/>
                                  </a:lnTo>
                                  <a:lnTo>
                                    <a:pt x="138" y="0"/>
                                  </a:lnTo>
                                  <a:lnTo>
                                    <a:pt x="112" y="26"/>
                                  </a:lnTo>
                                  <a:lnTo>
                                    <a:pt x="120" y="165"/>
                                  </a:lnTo>
                                  <a:lnTo>
                                    <a:pt x="74" y="177"/>
                                  </a:lnTo>
                                  <a:lnTo>
                                    <a:pt x="48" y="255"/>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3" name="Freeform 152">
                              <a:extLst>
                                <a:ext uri="{FF2B5EF4-FFF2-40B4-BE49-F238E27FC236}">
                                  <a16:creationId xmlns:a16="http://schemas.microsoft.com/office/drawing/2014/main" id="{F8BBA746-E994-FBE5-053B-194BB158F722}"/>
                                </a:ext>
                              </a:extLst>
                            </p:cNvPr>
                            <p:cNvSpPr>
                              <a:spLocks/>
                            </p:cNvSpPr>
                            <p:nvPr/>
                          </p:nvSpPr>
                          <p:spPr bwMode="auto">
                            <a:xfrm>
                              <a:off x="5000124" y="3349482"/>
                              <a:ext cx="111739" cy="140041"/>
                            </a:xfrm>
                            <a:custGeom>
                              <a:avLst/>
                              <a:gdLst>
                                <a:gd name="T0" fmla="*/ 0 w 132"/>
                                <a:gd name="T1" fmla="*/ 10 h 163"/>
                                <a:gd name="T2" fmla="*/ 28 w 132"/>
                                <a:gd name="T3" fmla="*/ 0 h 163"/>
                                <a:gd name="T4" fmla="*/ 88 w 132"/>
                                <a:gd name="T5" fmla="*/ 36 h 163"/>
                                <a:gd name="T6" fmla="*/ 88 w 132"/>
                                <a:gd name="T7" fmla="*/ 71 h 163"/>
                                <a:gd name="T8" fmla="*/ 130 w 132"/>
                                <a:gd name="T9" fmla="*/ 97 h 163"/>
                                <a:gd name="T10" fmla="*/ 132 w 132"/>
                                <a:gd name="T11" fmla="*/ 145 h 163"/>
                                <a:gd name="T12" fmla="*/ 64 w 132"/>
                                <a:gd name="T13" fmla="*/ 163 h 163"/>
                                <a:gd name="T14" fmla="*/ 0 w 132"/>
                                <a:gd name="T15" fmla="*/ 10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3">
                                  <a:moveTo>
                                    <a:pt x="0" y="10"/>
                                  </a:moveTo>
                                  <a:lnTo>
                                    <a:pt x="28" y="0"/>
                                  </a:lnTo>
                                  <a:lnTo>
                                    <a:pt x="88" y="36"/>
                                  </a:lnTo>
                                  <a:lnTo>
                                    <a:pt x="88" y="71"/>
                                  </a:lnTo>
                                  <a:lnTo>
                                    <a:pt x="130" y="97"/>
                                  </a:lnTo>
                                  <a:lnTo>
                                    <a:pt x="132" y="145"/>
                                  </a:lnTo>
                                  <a:lnTo>
                                    <a:pt x="64" y="163"/>
                                  </a:lnTo>
                                  <a:lnTo>
                                    <a:pt x="0" y="1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4" name="Freeform 153">
                              <a:extLst>
                                <a:ext uri="{FF2B5EF4-FFF2-40B4-BE49-F238E27FC236}">
                                  <a16:creationId xmlns:a16="http://schemas.microsoft.com/office/drawing/2014/main" id="{91F938B6-F9B7-0254-F296-8D0327F2EA0F}"/>
                                </a:ext>
                              </a:extLst>
                            </p:cNvPr>
                            <p:cNvSpPr>
                              <a:spLocks/>
                            </p:cNvSpPr>
                            <p:nvPr/>
                          </p:nvSpPr>
                          <p:spPr bwMode="auto">
                            <a:xfrm>
                              <a:off x="5032213" y="2652718"/>
                              <a:ext cx="157925" cy="292744"/>
                            </a:xfrm>
                            <a:custGeom>
                              <a:avLst/>
                              <a:gdLst>
                                <a:gd name="T0" fmla="*/ 0 w 186"/>
                                <a:gd name="T1" fmla="*/ 36 h 343"/>
                                <a:gd name="T2" fmla="*/ 136 w 186"/>
                                <a:gd name="T3" fmla="*/ 0 h 343"/>
                                <a:gd name="T4" fmla="*/ 186 w 186"/>
                                <a:gd name="T5" fmla="*/ 94 h 343"/>
                                <a:gd name="T6" fmla="*/ 160 w 186"/>
                                <a:gd name="T7" fmla="*/ 118 h 343"/>
                                <a:gd name="T8" fmla="*/ 170 w 186"/>
                                <a:gd name="T9" fmla="*/ 325 h 343"/>
                                <a:gd name="T10" fmla="*/ 92 w 186"/>
                                <a:gd name="T11" fmla="*/ 343 h 343"/>
                                <a:gd name="T12" fmla="*/ 54 w 186"/>
                                <a:gd name="T13" fmla="*/ 257 h 343"/>
                                <a:gd name="T14" fmla="*/ 52 w 186"/>
                                <a:gd name="T15" fmla="*/ 155 h 343"/>
                                <a:gd name="T16" fmla="*/ 18 w 186"/>
                                <a:gd name="T17" fmla="*/ 125 h 343"/>
                                <a:gd name="T18" fmla="*/ 0 w 186"/>
                                <a:gd name="T19" fmla="*/ 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343">
                                  <a:moveTo>
                                    <a:pt x="0" y="36"/>
                                  </a:moveTo>
                                  <a:lnTo>
                                    <a:pt x="136" y="0"/>
                                  </a:lnTo>
                                  <a:lnTo>
                                    <a:pt x="186" y="94"/>
                                  </a:lnTo>
                                  <a:lnTo>
                                    <a:pt x="160" y="118"/>
                                  </a:lnTo>
                                  <a:lnTo>
                                    <a:pt x="170" y="325"/>
                                  </a:lnTo>
                                  <a:lnTo>
                                    <a:pt x="92" y="343"/>
                                  </a:lnTo>
                                  <a:lnTo>
                                    <a:pt x="54" y="257"/>
                                  </a:lnTo>
                                  <a:lnTo>
                                    <a:pt x="52" y="155"/>
                                  </a:lnTo>
                                  <a:lnTo>
                                    <a:pt x="18" y="125"/>
                                  </a:lnTo>
                                  <a:lnTo>
                                    <a:pt x="0" y="36"/>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5" name="Freeform 154">
                              <a:extLst>
                                <a:ext uri="{FF2B5EF4-FFF2-40B4-BE49-F238E27FC236}">
                                  <a16:creationId xmlns:a16="http://schemas.microsoft.com/office/drawing/2014/main" id="{00BA64DC-F3AD-0DA9-A513-A4A22507042E}"/>
                                </a:ext>
                              </a:extLst>
                            </p:cNvPr>
                            <p:cNvSpPr>
                              <a:spLocks/>
                            </p:cNvSpPr>
                            <p:nvPr/>
                          </p:nvSpPr>
                          <p:spPr bwMode="auto">
                            <a:xfrm>
                              <a:off x="5123897" y="2996516"/>
                              <a:ext cx="175058" cy="134081"/>
                            </a:xfrm>
                            <a:custGeom>
                              <a:avLst/>
                              <a:gdLst>
                                <a:gd name="T0" fmla="*/ 0 w 205"/>
                                <a:gd name="T1" fmla="*/ 40 h 157"/>
                                <a:gd name="T2" fmla="*/ 158 w 205"/>
                                <a:gd name="T3" fmla="*/ 0 h 157"/>
                                <a:gd name="T4" fmla="*/ 205 w 205"/>
                                <a:gd name="T5" fmla="*/ 72 h 157"/>
                                <a:gd name="T6" fmla="*/ 178 w 205"/>
                                <a:gd name="T7" fmla="*/ 103 h 157"/>
                                <a:gd name="T8" fmla="*/ 128 w 205"/>
                                <a:gd name="T9" fmla="*/ 92 h 157"/>
                                <a:gd name="T10" fmla="*/ 50 w 205"/>
                                <a:gd name="T11" fmla="*/ 157 h 157"/>
                                <a:gd name="T12" fmla="*/ 8 w 205"/>
                                <a:gd name="T13" fmla="*/ 123 h 157"/>
                                <a:gd name="T14" fmla="*/ 0 w 205"/>
                                <a:gd name="T15" fmla="*/ 4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57">
                                  <a:moveTo>
                                    <a:pt x="0" y="40"/>
                                  </a:moveTo>
                                  <a:lnTo>
                                    <a:pt x="158" y="0"/>
                                  </a:lnTo>
                                  <a:lnTo>
                                    <a:pt x="205" y="72"/>
                                  </a:lnTo>
                                  <a:lnTo>
                                    <a:pt x="178" y="103"/>
                                  </a:lnTo>
                                  <a:lnTo>
                                    <a:pt x="128" y="92"/>
                                  </a:lnTo>
                                  <a:lnTo>
                                    <a:pt x="50" y="157"/>
                                  </a:lnTo>
                                  <a:lnTo>
                                    <a:pt x="8" y="123"/>
                                  </a:lnTo>
                                  <a:lnTo>
                                    <a:pt x="0" y="4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6" name="Freeform 155">
                              <a:extLst>
                                <a:ext uri="{FF2B5EF4-FFF2-40B4-BE49-F238E27FC236}">
                                  <a16:creationId xmlns:a16="http://schemas.microsoft.com/office/drawing/2014/main" id="{608ABB2B-A996-9CF0-23F5-4376E8142D97}"/>
                                </a:ext>
                              </a:extLst>
                            </p:cNvPr>
                            <p:cNvSpPr>
                              <a:spLocks/>
                            </p:cNvSpPr>
                            <p:nvPr/>
                          </p:nvSpPr>
                          <p:spPr bwMode="auto">
                            <a:xfrm>
                              <a:off x="5142233" y="2597710"/>
                              <a:ext cx="186232" cy="329989"/>
                            </a:xfrm>
                            <a:custGeom>
                              <a:avLst/>
                              <a:gdLst>
                                <a:gd name="T0" fmla="*/ 46 w 217"/>
                                <a:gd name="T1" fmla="*/ 0 h 387"/>
                                <a:gd name="T2" fmla="*/ 0 w 217"/>
                                <a:gd name="T3" fmla="*/ 68 h 387"/>
                                <a:gd name="T4" fmla="*/ 50 w 217"/>
                                <a:gd name="T5" fmla="*/ 158 h 387"/>
                                <a:gd name="T6" fmla="*/ 20 w 217"/>
                                <a:gd name="T7" fmla="*/ 182 h 387"/>
                                <a:gd name="T8" fmla="*/ 32 w 217"/>
                                <a:gd name="T9" fmla="*/ 387 h 387"/>
                                <a:gd name="T10" fmla="*/ 154 w 217"/>
                                <a:gd name="T11" fmla="*/ 357 h 387"/>
                                <a:gd name="T12" fmla="*/ 185 w 217"/>
                                <a:gd name="T13" fmla="*/ 357 h 387"/>
                                <a:gd name="T14" fmla="*/ 203 w 217"/>
                                <a:gd name="T15" fmla="*/ 335 h 387"/>
                                <a:gd name="T16" fmla="*/ 203 w 217"/>
                                <a:gd name="T17" fmla="*/ 297 h 387"/>
                                <a:gd name="T18" fmla="*/ 217 w 217"/>
                                <a:gd name="T19" fmla="*/ 273 h 387"/>
                                <a:gd name="T20" fmla="*/ 150 w 217"/>
                                <a:gd name="T21" fmla="*/ 243 h 387"/>
                                <a:gd name="T22" fmla="*/ 62 w 217"/>
                                <a:gd name="T23" fmla="*/ 18 h 387"/>
                                <a:gd name="T24" fmla="*/ 46 w 217"/>
                                <a:gd name="T2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387">
                                  <a:moveTo>
                                    <a:pt x="46" y="0"/>
                                  </a:moveTo>
                                  <a:lnTo>
                                    <a:pt x="0" y="68"/>
                                  </a:lnTo>
                                  <a:lnTo>
                                    <a:pt x="50" y="158"/>
                                  </a:lnTo>
                                  <a:lnTo>
                                    <a:pt x="20" y="182"/>
                                  </a:lnTo>
                                  <a:lnTo>
                                    <a:pt x="32" y="387"/>
                                  </a:lnTo>
                                  <a:lnTo>
                                    <a:pt x="154" y="357"/>
                                  </a:lnTo>
                                  <a:lnTo>
                                    <a:pt x="185" y="357"/>
                                  </a:lnTo>
                                  <a:lnTo>
                                    <a:pt x="203" y="335"/>
                                  </a:lnTo>
                                  <a:lnTo>
                                    <a:pt x="203" y="297"/>
                                  </a:lnTo>
                                  <a:lnTo>
                                    <a:pt x="217" y="273"/>
                                  </a:lnTo>
                                  <a:lnTo>
                                    <a:pt x="150" y="243"/>
                                  </a:lnTo>
                                  <a:lnTo>
                                    <a:pt x="62" y="18"/>
                                  </a:lnTo>
                                  <a:lnTo>
                                    <a:pt x="46" y="0"/>
                                  </a:lnTo>
                                  <a:close/>
                                </a:path>
                              </a:pathLst>
                            </a:custGeom>
                            <a:solidFill>
                              <a:schemeClr val="accent1">
                                <a:lumMod val="60000"/>
                                <a:lumOff val="40000"/>
                              </a:schemeClr>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7" name="Freeform 156">
                              <a:extLst>
                                <a:ext uri="{FF2B5EF4-FFF2-40B4-BE49-F238E27FC236}">
                                  <a16:creationId xmlns:a16="http://schemas.microsoft.com/office/drawing/2014/main" id="{06C19E1C-1141-80D8-AFD1-D2CF3B528032}"/>
                                </a:ext>
                              </a:extLst>
                            </p:cNvPr>
                            <p:cNvSpPr>
                              <a:spLocks/>
                            </p:cNvSpPr>
                            <p:nvPr/>
                          </p:nvSpPr>
                          <p:spPr bwMode="auto">
                            <a:xfrm>
                              <a:off x="5252254" y="2987349"/>
                              <a:ext cx="87157" cy="73000"/>
                            </a:xfrm>
                            <a:custGeom>
                              <a:avLst/>
                              <a:gdLst>
                                <a:gd name="T0" fmla="*/ 0 w 103"/>
                                <a:gd name="T1" fmla="*/ 14 h 86"/>
                                <a:gd name="T2" fmla="*/ 43 w 103"/>
                                <a:gd name="T3" fmla="*/ 0 h 86"/>
                                <a:gd name="T4" fmla="*/ 103 w 103"/>
                                <a:gd name="T5" fmla="*/ 44 h 86"/>
                                <a:gd name="T6" fmla="*/ 91 w 103"/>
                                <a:gd name="T7" fmla="*/ 56 h 86"/>
                                <a:gd name="T8" fmla="*/ 61 w 103"/>
                                <a:gd name="T9" fmla="*/ 56 h 86"/>
                                <a:gd name="T10" fmla="*/ 47 w 103"/>
                                <a:gd name="T11" fmla="*/ 86 h 86"/>
                                <a:gd name="T12" fmla="*/ 0 w 103"/>
                                <a:gd name="T13" fmla="*/ 14 h 86"/>
                              </a:gdLst>
                              <a:ahLst/>
                              <a:cxnLst>
                                <a:cxn ang="0">
                                  <a:pos x="T0" y="T1"/>
                                </a:cxn>
                                <a:cxn ang="0">
                                  <a:pos x="T2" y="T3"/>
                                </a:cxn>
                                <a:cxn ang="0">
                                  <a:pos x="T4" y="T5"/>
                                </a:cxn>
                                <a:cxn ang="0">
                                  <a:pos x="T6" y="T7"/>
                                </a:cxn>
                                <a:cxn ang="0">
                                  <a:pos x="T8" y="T9"/>
                                </a:cxn>
                                <a:cxn ang="0">
                                  <a:pos x="T10" y="T11"/>
                                </a:cxn>
                                <a:cxn ang="0">
                                  <a:pos x="T12" y="T13"/>
                                </a:cxn>
                              </a:cxnLst>
                              <a:rect l="0" t="0" r="r" b="b"/>
                              <a:pathLst>
                                <a:path w="103" h="86">
                                  <a:moveTo>
                                    <a:pt x="0" y="14"/>
                                  </a:moveTo>
                                  <a:lnTo>
                                    <a:pt x="43" y="0"/>
                                  </a:lnTo>
                                  <a:lnTo>
                                    <a:pt x="103" y="44"/>
                                  </a:lnTo>
                                  <a:lnTo>
                                    <a:pt x="91" y="56"/>
                                  </a:lnTo>
                                  <a:lnTo>
                                    <a:pt x="61" y="56"/>
                                  </a:lnTo>
                                  <a:lnTo>
                                    <a:pt x="47" y="86"/>
                                  </a:lnTo>
                                  <a:lnTo>
                                    <a:pt x="0" y="14"/>
                                  </a:lnTo>
                                  <a:close/>
                                </a:path>
                              </a:pathLst>
                            </a:custGeom>
                            <a:solidFill>
                              <a:srgbClr val="B2B2B2"/>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38" name="Freeform 157">
                              <a:extLst>
                                <a:ext uri="{FF2B5EF4-FFF2-40B4-BE49-F238E27FC236}">
                                  <a16:creationId xmlns:a16="http://schemas.microsoft.com/office/drawing/2014/main" id="{A5B0728E-9D72-5C3A-4D6E-C66D7BEDF57E}"/>
                                </a:ext>
                              </a:extLst>
                            </p:cNvPr>
                            <p:cNvSpPr>
                              <a:spLocks/>
                            </p:cNvSpPr>
                            <p:nvPr/>
                          </p:nvSpPr>
                          <p:spPr bwMode="auto">
                            <a:xfrm>
                              <a:off x="5064303" y="3537426"/>
                              <a:ext cx="46931" cy="81939"/>
                            </a:xfrm>
                            <a:custGeom>
                              <a:avLst/>
                              <a:gdLst>
                                <a:gd name="T0" fmla="*/ 0 w 56"/>
                                <a:gd name="T1" fmla="*/ 8 h 96"/>
                                <a:gd name="T2" fmla="*/ 56 w 56"/>
                                <a:gd name="T3" fmla="*/ 0 h 96"/>
                                <a:gd name="T4" fmla="*/ 24 w 56"/>
                                <a:gd name="T5" fmla="*/ 96 h 96"/>
                                <a:gd name="T6" fmla="*/ 2 w 56"/>
                                <a:gd name="T7" fmla="*/ 94 h 96"/>
                                <a:gd name="T8" fmla="*/ 0 w 56"/>
                                <a:gd name="T9" fmla="*/ 8 h 96"/>
                              </a:gdLst>
                              <a:ahLst/>
                              <a:cxnLst>
                                <a:cxn ang="0">
                                  <a:pos x="T0" y="T1"/>
                                </a:cxn>
                                <a:cxn ang="0">
                                  <a:pos x="T2" y="T3"/>
                                </a:cxn>
                                <a:cxn ang="0">
                                  <a:pos x="T4" y="T5"/>
                                </a:cxn>
                                <a:cxn ang="0">
                                  <a:pos x="T6" y="T7"/>
                                </a:cxn>
                                <a:cxn ang="0">
                                  <a:pos x="T8" y="T9"/>
                                </a:cxn>
                              </a:cxnLst>
                              <a:rect l="0" t="0" r="r" b="b"/>
                              <a:pathLst>
                                <a:path w="56" h="96">
                                  <a:moveTo>
                                    <a:pt x="0" y="8"/>
                                  </a:moveTo>
                                  <a:lnTo>
                                    <a:pt x="56" y="0"/>
                                  </a:lnTo>
                                  <a:lnTo>
                                    <a:pt x="24" y="96"/>
                                  </a:lnTo>
                                  <a:lnTo>
                                    <a:pt x="2" y="94"/>
                                  </a:lnTo>
                                  <a:lnTo>
                                    <a:pt x="0" y="8"/>
                                  </a:lnTo>
                                  <a:close/>
                                </a:path>
                              </a:pathLst>
                            </a:custGeom>
                            <a:solidFill>
                              <a:srgbClr val="B2B2B2"/>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grpSp>
                          <p:nvGrpSpPr>
                            <p:cNvPr id="1039" name="Group 1038">
                              <a:extLst>
                                <a:ext uri="{FF2B5EF4-FFF2-40B4-BE49-F238E27FC236}">
                                  <a16:creationId xmlns:a16="http://schemas.microsoft.com/office/drawing/2014/main" id="{50DB457C-967A-0D28-4E13-F883CC3B7229}"/>
                                </a:ext>
                              </a:extLst>
                            </p:cNvPr>
                            <p:cNvGrpSpPr>
                              <a:grpSpLocks/>
                            </p:cNvGrpSpPr>
                            <p:nvPr/>
                          </p:nvGrpSpPr>
                          <p:grpSpPr bwMode="auto">
                            <a:xfrm>
                              <a:off x="713917" y="2327258"/>
                              <a:ext cx="4730308" cy="2882754"/>
                              <a:chOff x="1669" y="1082"/>
                              <a:chExt cx="2540" cy="1548"/>
                            </a:xfrm>
                          </p:grpSpPr>
                          <p:sp>
                            <p:nvSpPr>
                              <p:cNvPr id="1064" name="Freeform 201">
                                <a:extLst>
                                  <a:ext uri="{FF2B5EF4-FFF2-40B4-BE49-F238E27FC236}">
                                    <a16:creationId xmlns:a16="http://schemas.microsoft.com/office/drawing/2014/main" id="{9FDB1930-5550-47ED-D52F-F4729A563814}"/>
                                  </a:ext>
                                </a:extLst>
                              </p:cNvPr>
                              <p:cNvSpPr>
                                <a:spLocks/>
                              </p:cNvSpPr>
                              <p:nvPr/>
                            </p:nvSpPr>
                            <p:spPr bwMode="auto">
                              <a:xfrm>
                                <a:off x="2461" y="1980"/>
                                <a:ext cx="704" cy="650"/>
                              </a:xfrm>
                              <a:custGeom>
                                <a:avLst/>
                                <a:gdLst>
                                  <a:gd name="T0" fmla="*/ 447 w 1544"/>
                                  <a:gd name="T1" fmla="*/ 0 h 1426"/>
                                  <a:gd name="T2" fmla="*/ 789 w 1544"/>
                                  <a:gd name="T3" fmla="*/ 12 h 1426"/>
                                  <a:gd name="T4" fmla="*/ 789 w 1544"/>
                                  <a:gd name="T5" fmla="*/ 271 h 1426"/>
                                  <a:gd name="T6" fmla="*/ 963 w 1544"/>
                                  <a:gd name="T7" fmla="*/ 343 h 1426"/>
                                  <a:gd name="T8" fmla="*/ 1011 w 1544"/>
                                  <a:gd name="T9" fmla="*/ 319 h 1426"/>
                                  <a:gd name="T10" fmla="*/ 1124 w 1544"/>
                                  <a:gd name="T11" fmla="*/ 375 h 1426"/>
                                  <a:gd name="T12" fmla="*/ 1192 w 1544"/>
                                  <a:gd name="T13" fmla="*/ 371 h 1426"/>
                                  <a:gd name="T14" fmla="*/ 1324 w 1544"/>
                                  <a:gd name="T15" fmla="*/ 315 h 1426"/>
                                  <a:gd name="T16" fmla="*/ 1400 w 1544"/>
                                  <a:gd name="T17" fmla="*/ 369 h 1426"/>
                                  <a:gd name="T18" fmla="*/ 1466 w 1544"/>
                                  <a:gd name="T19" fmla="*/ 383 h 1426"/>
                                  <a:gd name="T20" fmla="*/ 1466 w 1544"/>
                                  <a:gd name="T21" fmla="*/ 594 h 1426"/>
                                  <a:gd name="T22" fmla="*/ 1544 w 1544"/>
                                  <a:gd name="T23" fmla="*/ 726 h 1426"/>
                                  <a:gd name="T24" fmla="*/ 1526 w 1544"/>
                                  <a:gd name="T25" fmla="*/ 905 h 1426"/>
                                  <a:gd name="T26" fmla="*/ 1442 w 1544"/>
                                  <a:gd name="T27" fmla="*/ 977 h 1426"/>
                                  <a:gd name="T28" fmla="*/ 1424 w 1544"/>
                                  <a:gd name="T29" fmla="*/ 911 h 1426"/>
                                  <a:gd name="T30" fmla="*/ 1400 w 1544"/>
                                  <a:gd name="T31" fmla="*/ 941 h 1426"/>
                                  <a:gd name="T32" fmla="*/ 1418 w 1544"/>
                                  <a:gd name="T33" fmla="*/ 983 h 1426"/>
                                  <a:gd name="T34" fmla="*/ 1268 w 1544"/>
                                  <a:gd name="T35" fmla="*/ 1091 h 1426"/>
                                  <a:gd name="T36" fmla="*/ 1232 w 1544"/>
                                  <a:gd name="T37" fmla="*/ 1097 h 1426"/>
                                  <a:gd name="T38" fmla="*/ 1154 w 1544"/>
                                  <a:gd name="T39" fmla="*/ 1151 h 1426"/>
                                  <a:gd name="T40" fmla="*/ 1154 w 1544"/>
                                  <a:gd name="T41" fmla="*/ 1180 h 1426"/>
                                  <a:gd name="T42" fmla="*/ 1130 w 1544"/>
                                  <a:gd name="T43" fmla="*/ 1186 h 1426"/>
                                  <a:gd name="T44" fmla="*/ 1148 w 1544"/>
                                  <a:gd name="T45" fmla="*/ 1222 h 1426"/>
                                  <a:gd name="T46" fmla="*/ 1106 w 1544"/>
                                  <a:gd name="T47" fmla="*/ 1276 h 1426"/>
                                  <a:gd name="T48" fmla="*/ 1130 w 1544"/>
                                  <a:gd name="T49" fmla="*/ 1354 h 1426"/>
                                  <a:gd name="T50" fmla="*/ 1154 w 1544"/>
                                  <a:gd name="T51" fmla="*/ 1378 h 1426"/>
                                  <a:gd name="T52" fmla="*/ 1148 w 1544"/>
                                  <a:gd name="T53" fmla="*/ 1426 h 1426"/>
                                  <a:gd name="T54" fmla="*/ 1088 w 1544"/>
                                  <a:gd name="T55" fmla="*/ 1426 h 1426"/>
                                  <a:gd name="T56" fmla="*/ 1035 w 1544"/>
                                  <a:gd name="T57" fmla="*/ 1402 h 1426"/>
                                  <a:gd name="T58" fmla="*/ 999 w 1544"/>
                                  <a:gd name="T59" fmla="*/ 1408 h 1426"/>
                                  <a:gd name="T60" fmla="*/ 879 w 1544"/>
                                  <a:gd name="T61" fmla="*/ 1366 h 1426"/>
                                  <a:gd name="T62" fmla="*/ 825 w 1544"/>
                                  <a:gd name="T63" fmla="*/ 1204 h 1426"/>
                                  <a:gd name="T64" fmla="*/ 741 w 1544"/>
                                  <a:gd name="T65" fmla="*/ 1127 h 1426"/>
                                  <a:gd name="T66" fmla="*/ 667 w 1544"/>
                                  <a:gd name="T67" fmla="*/ 983 h 1426"/>
                                  <a:gd name="T68" fmla="*/ 633 w 1544"/>
                                  <a:gd name="T69" fmla="*/ 969 h 1426"/>
                                  <a:gd name="T70" fmla="*/ 593 w 1544"/>
                                  <a:gd name="T71" fmla="*/ 933 h 1426"/>
                                  <a:gd name="T72" fmla="*/ 555 w 1544"/>
                                  <a:gd name="T73" fmla="*/ 933 h 1426"/>
                                  <a:gd name="T74" fmla="*/ 497 w 1544"/>
                                  <a:gd name="T75" fmla="*/ 921 h 1426"/>
                                  <a:gd name="T76" fmla="*/ 453 w 1544"/>
                                  <a:gd name="T77" fmla="*/ 933 h 1426"/>
                                  <a:gd name="T78" fmla="*/ 424 w 1544"/>
                                  <a:gd name="T79" fmla="*/ 1005 h 1426"/>
                                  <a:gd name="T80" fmla="*/ 378 w 1544"/>
                                  <a:gd name="T81" fmla="*/ 1017 h 1426"/>
                                  <a:gd name="T82" fmla="*/ 280 w 1544"/>
                                  <a:gd name="T83" fmla="*/ 961 h 1426"/>
                                  <a:gd name="T84" fmla="*/ 222 w 1544"/>
                                  <a:gd name="T85" fmla="*/ 893 h 1426"/>
                                  <a:gd name="T86" fmla="*/ 212 w 1544"/>
                                  <a:gd name="T87" fmla="*/ 811 h 1426"/>
                                  <a:gd name="T88" fmla="*/ 170 w 1544"/>
                                  <a:gd name="T89" fmla="*/ 756 h 1426"/>
                                  <a:gd name="T90" fmla="*/ 72 w 1544"/>
                                  <a:gd name="T91" fmla="*/ 678 h 1426"/>
                                  <a:gd name="T92" fmla="*/ 0 w 1544"/>
                                  <a:gd name="T93" fmla="*/ 596 h 1426"/>
                                  <a:gd name="T94" fmla="*/ 0 w 1544"/>
                                  <a:gd name="T95" fmla="*/ 562 h 1426"/>
                                  <a:gd name="T96" fmla="*/ 234 w 1544"/>
                                  <a:gd name="T97" fmla="*/ 564 h 1426"/>
                                  <a:gd name="T98" fmla="*/ 424 w 1544"/>
                                  <a:gd name="T99" fmla="*/ 580 h 1426"/>
                                  <a:gd name="T100" fmla="*/ 447 w 1544"/>
                                  <a:gd name="T101"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4" h="1426">
                                    <a:moveTo>
                                      <a:pt x="447" y="0"/>
                                    </a:moveTo>
                                    <a:lnTo>
                                      <a:pt x="789" y="12"/>
                                    </a:lnTo>
                                    <a:lnTo>
                                      <a:pt x="789" y="271"/>
                                    </a:lnTo>
                                    <a:lnTo>
                                      <a:pt x="963" y="343"/>
                                    </a:lnTo>
                                    <a:lnTo>
                                      <a:pt x="1011" y="319"/>
                                    </a:lnTo>
                                    <a:lnTo>
                                      <a:pt x="1124" y="375"/>
                                    </a:lnTo>
                                    <a:lnTo>
                                      <a:pt x="1192" y="371"/>
                                    </a:lnTo>
                                    <a:lnTo>
                                      <a:pt x="1324" y="315"/>
                                    </a:lnTo>
                                    <a:lnTo>
                                      <a:pt x="1400" y="369"/>
                                    </a:lnTo>
                                    <a:lnTo>
                                      <a:pt x="1466" y="383"/>
                                    </a:lnTo>
                                    <a:lnTo>
                                      <a:pt x="1466" y="594"/>
                                    </a:lnTo>
                                    <a:lnTo>
                                      <a:pt x="1544" y="726"/>
                                    </a:lnTo>
                                    <a:lnTo>
                                      <a:pt x="1526" y="905"/>
                                    </a:lnTo>
                                    <a:lnTo>
                                      <a:pt x="1442" y="977"/>
                                    </a:lnTo>
                                    <a:lnTo>
                                      <a:pt x="1424" y="911"/>
                                    </a:lnTo>
                                    <a:lnTo>
                                      <a:pt x="1400" y="941"/>
                                    </a:lnTo>
                                    <a:lnTo>
                                      <a:pt x="1418" y="983"/>
                                    </a:lnTo>
                                    <a:lnTo>
                                      <a:pt x="1268" y="1091"/>
                                    </a:lnTo>
                                    <a:lnTo>
                                      <a:pt x="1232" y="1097"/>
                                    </a:lnTo>
                                    <a:lnTo>
                                      <a:pt x="1154" y="1151"/>
                                    </a:lnTo>
                                    <a:lnTo>
                                      <a:pt x="1154" y="1180"/>
                                    </a:lnTo>
                                    <a:lnTo>
                                      <a:pt x="1130" y="1186"/>
                                    </a:lnTo>
                                    <a:lnTo>
                                      <a:pt x="1148" y="1222"/>
                                    </a:lnTo>
                                    <a:lnTo>
                                      <a:pt x="1106" y="1276"/>
                                    </a:lnTo>
                                    <a:lnTo>
                                      <a:pt x="1130" y="1354"/>
                                    </a:lnTo>
                                    <a:lnTo>
                                      <a:pt x="1154" y="1378"/>
                                    </a:lnTo>
                                    <a:lnTo>
                                      <a:pt x="1148" y="1426"/>
                                    </a:lnTo>
                                    <a:lnTo>
                                      <a:pt x="1088" y="1426"/>
                                    </a:lnTo>
                                    <a:lnTo>
                                      <a:pt x="1035" y="1402"/>
                                    </a:lnTo>
                                    <a:lnTo>
                                      <a:pt x="999" y="1408"/>
                                    </a:lnTo>
                                    <a:lnTo>
                                      <a:pt x="879" y="1366"/>
                                    </a:lnTo>
                                    <a:lnTo>
                                      <a:pt x="825" y="1204"/>
                                    </a:lnTo>
                                    <a:lnTo>
                                      <a:pt x="741" y="1127"/>
                                    </a:lnTo>
                                    <a:lnTo>
                                      <a:pt x="667" y="983"/>
                                    </a:lnTo>
                                    <a:lnTo>
                                      <a:pt x="633" y="969"/>
                                    </a:lnTo>
                                    <a:lnTo>
                                      <a:pt x="593" y="933"/>
                                    </a:lnTo>
                                    <a:lnTo>
                                      <a:pt x="555" y="933"/>
                                    </a:lnTo>
                                    <a:lnTo>
                                      <a:pt x="497" y="921"/>
                                    </a:lnTo>
                                    <a:lnTo>
                                      <a:pt x="453" y="933"/>
                                    </a:lnTo>
                                    <a:lnTo>
                                      <a:pt x="424" y="1005"/>
                                    </a:lnTo>
                                    <a:lnTo>
                                      <a:pt x="378" y="1017"/>
                                    </a:lnTo>
                                    <a:lnTo>
                                      <a:pt x="280" y="961"/>
                                    </a:lnTo>
                                    <a:lnTo>
                                      <a:pt x="222" y="893"/>
                                    </a:lnTo>
                                    <a:lnTo>
                                      <a:pt x="212" y="811"/>
                                    </a:lnTo>
                                    <a:lnTo>
                                      <a:pt x="170" y="756"/>
                                    </a:lnTo>
                                    <a:lnTo>
                                      <a:pt x="72" y="678"/>
                                    </a:lnTo>
                                    <a:lnTo>
                                      <a:pt x="0" y="596"/>
                                    </a:lnTo>
                                    <a:lnTo>
                                      <a:pt x="0" y="562"/>
                                    </a:lnTo>
                                    <a:lnTo>
                                      <a:pt x="234" y="564"/>
                                    </a:lnTo>
                                    <a:lnTo>
                                      <a:pt x="424" y="580"/>
                                    </a:lnTo>
                                    <a:lnTo>
                                      <a:pt x="447"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5" name="Freeform 200">
                                <a:extLst>
                                  <a:ext uri="{FF2B5EF4-FFF2-40B4-BE49-F238E27FC236}">
                                    <a16:creationId xmlns:a16="http://schemas.microsoft.com/office/drawing/2014/main" id="{2356B7A4-09B2-20C8-ED59-8C97680FE61D}"/>
                                  </a:ext>
                                </a:extLst>
                              </p:cNvPr>
                              <p:cNvSpPr>
                                <a:spLocks/>
                              </p:cNvSpPr>
                              <p:nvPr/>
                            </p:nvSpPr>
                            <p:spPr bwMode="auto">
                              <a:xfrm>
                                <a:off x="1669" y="1492"/>
                                <a:ext cx="427" cy="657"/>
                              </a:xfrm>
                              <a:custGeom>
                                <a:avLst/>
                                <a:gdLst>
                                  <a:gd name="T0" fmla="*/ 72 w 934"/>
                                  <a:gd name="T1" fmla="*/ 0 h 1441"/>
                                  <a:gd name="T2" fmla="*/ 501 w 934"/>
                                  <a:gd name="T3" fmla="*/ 86 h 1441"/>
                                  <a:gd name="T4" fmla="*/ 407 w 934"/>
                                  <a:gd name="T5" fmla="*/ 509 h 1441"/>
                                  <a:gd name="T6" fmla="*/ 890 w 934"/>
                                  <a:gd name="T7" fmla="*/ 1155 h 1441"/>
                                  <a:gd name="T8" fmla="*/ 934 w 934"/>
                                  <a:gd name="T9" fmla="*/ 1237 h 1441"/>
                                  <a:gd name="T10" fmla="*/ 888 w 934"/>
                                  <a:gd name="T11" fmla="*/ 1277 h 1441"/>
                                  <a:gd name="T12" fmla="*/ 859 w 934"/>
                                  <a:gd name="T13" fmla="*/ 1349 h 1441"/>
                                  <a:gd name="T14" fmla="*/ 831 w 934"/>
                                  <a:gd name="T15" fmla="*/ 1391 h 1441"/>
                                  <a:gd name="T16" fmla="*/ 861 w 934"/>
                                  <a:gd name="T17" fmla="*/ 1429 h 1441"/>
                                  <a:gd name="T18" fmla="*/ 811 w 934"/>
                                  <a:gd name="T19" fmla="*/ 1441 h 1441"/>
                                  <a:gd name="T20" fmla="*/ 527 w 934"/>
                                  <a:gd name="T21" fmla="*/ 1431 h 1441"/>
                                  <a:gd name="T22" fmla="*/ 509 w 934"/>
                                  <a:gd name="T23" fmla="*/ 1347 h 1441"/>
                                  <a:gd name="T24" fmla="*/ 459 w 934"/>
                                  <a:gd name="T25" fmla="*/ 1285 h 1441"/>
                                  <a:gd name="T26" fmla="*/ 423 w 934"/>
                                  <a:gd name="T27" fmla="*/ 1263 h 1441"/>
                                  <a:gd name="T28" fmla="*/ 413 w 934"/>
                                  <a:gd name="T29" fmla="*/ 1219 h 1441"/>
                                  <a:gd name="T30" fmla="*/ 383 w 934"/>
                                  <a:gd name="T31" fmla="*/ 1195 h 1441"/>
                                  <a:gd name="T32" fmla="*/ 353 w 934"/>
                                  <a:gd name="T33" fmla="*/ 1165 h 1441"/>
                                  <a:gd name="T34" fmla="*/ 343 w 934"/>
                                  <a:gd name="T35" fmla="*/ 1131 h 1441"/>
                                  <a:gd name="T36" fmla="*/ 315 w 934"/>
                                  <a:gd name="T37" fmla="*/ 1110 h 1441"/>
                                  <a:gd name="T38" fmla="*/ 271 w 934"/>
                                  <a:gd name="T39" fmla="*/ 1121 h 1441"/>
                                  <a:gd name="T40" fmla="*/ 222 w 934"/>
                                  <a:gd name="T41" fmla="*/ 1104 h 1441"/>
                                  <a:gd name="T42" fmla="*/ 222 w 934"/>
                                  <a:gd name="T43" fmla="*/ 1086 h 1441"/>
                                  <a:gd name="T44" fmla="*/ 220 w 934"/>
                                  <a:gd name="T45" fmla="*/ 1046 h 1441"/>
                                  <a:gd name="T46" fmla="*/ 200 w 934"/>
                                  <a:gd name="T47" fmla="*/ 1002 h 1441"/>
                                  <a:gd name="T48" fmla="*/ 198 w 934"/>
                                  <a:gd name="T49" fmla="*/ 966 h 1441"/>
                                  <a:gd name="T50" fmla="*/ 176 w 934"/>
                                  <a:gd name="T51" fmla="*/ 934 h 1441"/>
                                  <a:gd name="T52" fmla="*/ 182 w 934"/>
                                  <a:gd name="T53" fmla="*/ 904 h 1441"/>
                                  <a:gd name="T54" fmla="*/ 120 w 934"/>
                                  <a:gd name="T55" fmla="*/ 830 h 1441"/>
                                  <a:gd name="T56" fmla="*/ 120 w 934"/>
                                  <a:gd name="T57" fmla="*/ 788 h 1441"/>
                                  <a:gd name="T58" fmla="*/ 152 w 934"/>
                                  <a:gd name="T59" fmla="*/ 772 h 1441"/>
                                  <a:gd name="T60" fmla="*/ 152 w 934"/>
                                  <a:gd name="T61" fmla="*/ 746 h 1441"/>
                                  <a:gd name="T62" fmla="*/ 120 w 934"/>
                                  <a:gd name="T63" fmla="*/ 738 h 1441"/>
                                  <a:gd name="T64" fmla="*/ 106 w 934"/>
                                  <a:gd name="T65" fmla="*/ 699 h 1441"/>
                                  <a:gd name="T66" fmla="*/ 90 w 934"/>
                                  <a:gd name="T67" fmla="*/ 629 h 1441"/>
                                  <a:gd name="T68" fmla="*/ 136 w 934"/>
                                  <a:gd name="T69" fmla="*/ 667 h 1441"/>
                                  <a:gd name="T70" fmla="*/ 118 w 934"/>
                                  <a:gd name="T71" fmla="*/ 617 h 1441"/>
                                  <a:gd name="T72" fmla="*/ 152 w 934"/>
                                  <a:gd name="T73" fmla="*/ 617 h 1441"/>
                                  <a:gd name="T74" fmla="*/ 152 w 934"/>
                                  <a:gd name="T75" fmla="*/ 581 h 1441"/>
                                  <a:gd name="T76" fmla="*/ 118 w 934"/>
                                  <a:gd name="T77" fmla="*/ 557 h 1441"/>
                                  <a:gd name="T78" fmla="*/ 102 w 934"/>
                                  <a:gd name="T79" fmla="*/ 591 h 1441"/>
                                  <a:gd name="T80" fmla="*/ 72 w 934"/>
                                  <a:gd name="T81" fmla="*/ 579 h 1441"/>
                                  <a:gd name="T82" fmla="*/ 12 w 934"/>
                                  <a:gd name="T83" fmla="*/ 417 h 1441"/>
                                  <a:gd name="T84" fmla="*/ 28 w 934"/>
                                  <a:gd name="T85" fmla="*/ 302 h 1441"/>
                                  <a:gd name="T86" fmla="*/ 0 w 934"/>
                                  <a:gd name="T87" fmla="*/ 236 h 1441"/>
                                  <a:gd name="T88" fmla="*/ 14 w 934"/>
                                  <a:gd name="T89" fmla="*/ 186 h 1441"/>
                                  <a:gd name="T90" fmla="*/ 44 w 934"/>
                                  <a:gd name="T91" fmla="*/ 176 h 1441"/>
                                  <a:gd name="T92" fmla="*/ 72 w 934"/>
                                  <a:gd name="T93" fmla="*/ 98 h 1441"/>
                                  <a:gd name="T94" fmla="*/ 72 w 934"/>
                                  <a:gd name="T95"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4" h="1441">
                                    <a:moveTo>
                                      <a:pt x="72" y="0"/>
                                    </a:moveTo>
                                    <a:lnTo>
                                      <a:pt x="501" y="86"/>
                                    </a:lnTo>
                                    <a:lnTo>
                                      <a:pt x="407" y="509"/>
                                    </a:lnTo>
                                    <a:lnTo>
                                      <a:pt x="890" y="1155"/>
                                    </a:lnTo>
                                    <a:lnTo>
                                      <a:pt x="934" y="1237"/>
                                    </a:lnTo>
                                    <a:lnTo>
                                      <a:pt x="888" y="1277"/>
                                    </a:lnTo>
                                    <a:lnTo>
                                      <a:pt x="859" y="1349"/>
                                    </a:lnTo>
                                    <a:lnTo>
                                      <a:pt x="831" y="1391"/>
                                    </a:lnTo>
                                    <a:lnTo>
                                      <a:pt x="861" y="1429"/>
                                    </a:lnTo>
                                    <a:lnTo>
                                      <a:pt x="811" y="1441"/>
                                    </a:lnTo>
                                    <a:lnTo>
                                      <a:pt x="527" y="1431"/>
                                    </a:lnTo>
                                    <a:lnTo>
                                      <a:pt x="509" y="1347"/>
                                    </a:lnTo>
                                    <a:lnTo>
                                      <a:pt x="459" y="1285"/>
                                    </a:lnTo>
                                    <a:lnTo>
                                      <a:pt x="423" y="1263"/>
                                    </a:lnTo>
                                    <a:lnTo>
                                      <a:pt x="413" y="1219"/>
                                    </a:lnTo>
                                    <a:lnTo>
                                      <a:pt x="383" y="1195"/>
                                    </a:lnTo>
                                    <a:lnTo>
                                      <a:pt x="353" y="1165"/>
                                    </a:lnTo>
                                    <a:lnTo>
                                      <a:pt x="343" y="1131"/>
                                    </a:lnTo>
                                    <a:lnTo>
                                      <a:pt x="315" y="1110"/>
                                    </a:lnTo>
                                    <a:lnTo>
                                      <a:pt x="271" y="1121"/>
                                    </a:lnTo>
                                    <a:lnTo>
                                      <a:pt x="222" y="1104"/>
                                    </a:lnTo>
                                    <a:lnTo>
                                      <a:pt x="222" y="1086"/>
                                    </a:lnTo>
                                    <a:lnTo>
                                      <a:pt x="220" y="1046"/>
                                    </a:lnTo>
                                    <a:lnTo>
                                      <a:pt x="200" y="1002"/>
                                    </a:lnTo>
                                    <a:lnTo>
                                      <a:pt x="198" y="966"/>
                                    </a:lnTo>
                                    <a:lnTo>
                                      <a:pt x="176" y="934"/>
                                    </a:lnTo>
                                    <a:lnTo>
                                      <a:pt x="182" y="904"/>
                                    </a:lnTo>
                                    <a:lnTo>
                                      <a:pt x="120" y="830"/>
                                    </a:lnTo>
                                    <a:lnTo>
                                      <a:pt x="120" y="788"/>
                                    </a:lnTo>
                                    <a:lnTo>
                                      <a:pt x="152" y="772"/>
                                    </a:lnTo>
                                    <a:lnTo>
                                      <a:pt x="152" y="746"/>
                                    </a:lnTo>
                                    <a:lnTo>
                                      <a:pt x="120" y="738"/>
                                    </a:lnTo>
                                    <a:lnTo>
                                      <a:pt x="106" y="699"/>
                                    </a:lnTo>
                                    <a:lnTo>
                                      <a:pt x="90" y="629"/>
                                    </a:lnTo>
                                    <a:lnTo>
                                      <a:pt x="136" y="667"/>
                                    </a:lnTo>
                                    <a:lnTo>
                                      <a:pt x="118" y="617"/>
                                    </a:lnTo>
                                    <a:lnTo>
                                      <a:pt x="152" y="617"/>
                                    </a:lnTo>
                                    <a:lnTo>
                                      <a:pt x="152" y="581"/>
                                    </a:lnTo>
                                    <a:lnTo>
                                      <a:pt x="118" y="557"/>
                                    </a:lnTo>
                                    <a:lnTo>
                                      <a:pt x="102" y="591"/>
                                    </a:lnTo>
                                    <a:lnTo>
                                      <a:pt x="72" y="579"/>
                                    </a:lnTo>
                                    <a:lnTo>
                                      <a:pt x="12" y="417"/>
                                    </a:lnTo>
                                    <a:lnTo>
                                      <a:pt x="28" y="302"/>
                                    </a:lnTo>
                                    <a:lnTo>
                                      <a:pt x="0" y="236"/>
                                    </a:lnTo>
                                    <a:lnTo>
                                      <a:pt x="14" y="186"/>
                                    </a:lnTo>
                                    <a:lnTo>
                                      <a:pt x="44" y="176"/>
                                    </a:lnTo>
                                    <a:lnTo>
                                      <a:pt x="72" y="98"/>
                                    </a:lnTo>
                                    <a:lnTo>
                                      <a:pt x="72"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6" name="Freeform 199">
                                <a:extLst>
                                  <a:ext uri="{FF2B5EF4-FFF2-40B4-BE49-F238E27FC236}">
                                    <a16:creationId xmlns:a16="http://schemas.microsoft.com/office/drawing/2014/main" id="{DA045C06-975D-7E49-B953-F85FB4E4D8A0}"/>
                                  </a:ext>
                                </a:extLst>
                              </p:cNvPr>
                              <p:cNvSpPr>
                                <a:spLocks/>
                              </p:cNvSpPr>
                              <p:nvPr/>
                            </p:nvSpPr>
                            <p:spPr bwMode="auto">
                              <a:xfrm>
                                <a:off x="1779" y="1082"/>
                                <a:ext cx="325" cy="237"/>
                              </a:xfrm>
                              <a:custGeom>
                                <a:avLst/>
                                <a:gdLst>
                                  <a:gd name="T0" fmla="*/ 179 w 710"/>
                                  <a:gd name="T1" fmla="*/ 0 h 520"/>
                                  <a:gd name="T2" fmla="*/ 325 w 710"/>
                                  <a:gd name="T3" fmla="*/ 40 h 520"/>
                                  <a:gd name="T4" fmla="*/ 437 w 710"/>
                                  <a:gd name="T5" fmla="*/ 66 h 520"/>
                                  <a:gd name="T6" fmla="*/ 491 w 710"/>
                                  <a:gd name="T7" fmla="*/ 78 h 520"/>
                                  <a:gd name="T8" fmla="*/ 547 w 710"/>
                                  <a:gd name="T9" fmla="*/ 86 h 520"/>
                                  <a:gd name="T10" fmla="*/ 621 w 710"/>
                                  <a:gd name="T11" fmla="*/ 100 h 520"/>
                                  <a:gd name="T12" fmla="*/ 710 w 710"/>
                                  <a:gd name="T13" fmla="*/ 116 h 520"/>
                                  <a:gd name="T14" fmla="*/ 652 w 710"/>
                                  <a:gd name="T15" fmla="*/ 520 h 520"/>
                                  <a:gd name="T16" fmla="*/ 377 w 710"/>
                                  <a:gd name="T17" fmla="*/ 463 h 520"/>
                                  <a:gd name="T18" fmla="*/ 339 w 710"/>
                                  <a:gd name="T19" fmla="*/ 489 h 520"/>
                                  <a:gd name="T20" fmla="*/ 289 w 710"/>
                                  <a:gd name="T21" fmla="*/ 449 h 520"/>
                                  <a:gd name="T22" fmla="*/ 245 w 710"/>
                                  <a:gd name="T23" fmla="*/ 489 h 520"/>
                                  <a:gd name="T24" fmla="*/ 205 w 710"/>
                                  <a:gd name="T25" fmla="*/ 455 h 520"/>
                                  <a:gd name="T26" fmla="*/ 91 w 710"/>
                                  <a:gd name="T27" fmla="*/ 449 h 520"/>
                                  <a:gd name="T28" fmla="*/ 107 w 710"/>
                                  <a:gd name="T29" fmla="*/ 383 h 520"/>
                                  <a:gd name="T30" fmla="*/ 25 w 710"/>
                                  <a:gd name="T31" fmla="*/ 377 h 520"/>
                                  <a:gd name="T32" fmla="*/ 17 w 710"/>
                                  <a:gd name="T33" fmla="*/ 339 h 520"/>
                                  <a:gd name="T34" fmla="*/ 33 w 710"/>
                                  <a:gd name="T35" fmla="*/ 299 h 520"/>
                                  <a:gd name="T36" fmla="*/ 13 w 710"/>
                                  <a:gd name="T37" fmla="*/ 263 h 520"/>
                                  <a:gd name="T38" fmla="*/ 15 w 710"/>
                                  <a:gd name="T39" fmla="*/ 161 h 520"/>
                                  <a:gd name="T40" fmla="*/ 0 w 710"/>
                                  <a:gd name="T41" fmla="*/ 84 h 520"/>
                                  <a:gd name="T42" fmla="*/ 9 w 710"/>
                                  <a:gd name="T43" fmla="*/ 54 h 520"/>
                                  <a:gd name="T44" fmla="*/ 45 w 710"/>
                                  <a:gd name="T45" fmla="*/ 66 h 520"/>
                                  <a:gd name="T46" fmla="*/ 83 w 710"/>
                                  <a:gd name="T47" fmla="*/ 112 h 520"/>
                                  <a:gd name="T48" fmla="*/ 153 w 710"/>
                                  <a:gd name="T49" fmla="*/ 122 h 520"/>
                                  <a:gd name="T50" fmla="*/ 171 w 710"/>
                                  <a:gd name="T51" fmla="*/ 159 h 520"/>
                                  <a:gd name="T52" fmla="*/ 137 w 710"/>
                                  <a:gd name="T53" fmla="*/ 159 h 520"/>
                                  <a:gd name="T54" fmla="*/ 133 w 710"/>
                                  <a:gd name="T55" fmla="*/ 191 h 520"/>
                                  <a:gd name="T56" fmla="*/ 153 w 710"/>
                                  <a:gd name="T57" fmla="*/ 195 h 520"/>
                                  <a:gd name="T58" fmla="*/ 161 w 710"/>
                                  <a:gd name="T59" fmla="*/ 227 h 520"/>
                                  <a:gd name="T60" fmla="*/ 119 w 710"/>
                                  <a:gd name="T61" fmla="*/ 251 h 520"/>
                                  <a:gd name="T62" fmla="*/ 119 w 710"/>
                                  <a:gd name="T63" fmla="*/ 273 h 520"/>
                                  <a:gd name="T64" fmla="*/ 167 w 710"/>
                                  <a:gd name="T65" fmla="*/ 273 h 520"/>
                                  <a:gd name="T66" fmla="*/ 179 w 710"/>
                                  <a:gd name="T67" fmla="*/ 217 h 520"/>
                                  <a:gd name="T68" fmla="*/ 215 w 710"/>
                                  <a:gd name="T69" fmla="*/ 183 h 520"/>
                                  <a:gd name="T70" fmla="*/ 171 w 710"/>
                                  <a:gd name="T71" fmla="*/ 96 h 520"/>
                                  <a:gd name="T72" fmla="*/ 199 w 710"/>
                                  <a:gd name="T73" fmla="*/ 68 h 520"/>
                                  <a:gd name="T74" fmla="*/ 179 w 710"/>
                                  <a:gd name="T7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520">
                                    <a:moveTo>
                                      <a:pt x="179" y="0"/>
                                    </a:moveTo>
                                    <a:lnTo>
                                      <a:pt x="325" y="40"/>
                                    </a:lnTo>
                                    <a:lnTo>
                                      <a:pt x="437" y="66"/>
                                    </a:lnTo>
                                    <a:lnTo>
                                      <a:pt x="491" y="78"/>
                                    </a:lnTo>
                                    <a:lnTo>
                                      <a:pt x="547" y="86"/>
                                    </a:lnTo>
                                    <a:lnTo>
                                      <a:pt x="621" y="100"/>
                                    </a:lnTo>
                                    <a:lnTo>
                                      <a:pt x="710" y="116"/>
                                    </a:lnTo>
                                    <a:lnTo>
                                      <a:pt x="652" y="520"/>
                                    </a:lnTo>
                                    <a:lnTo>
                                      <a:pt x="377" y="463"/>
                                    </a:lnTo>
                                    <a:lnTo>
                                      <a:pt x="339" y="489"/>
                                    </a:lnTo>
                                    <a:lnTo>
                                      <a:pt x="289" y="449"/>
                                    </a:lnTo>
                                    <a:lnTo>
                                      <a:pt x="245" y="489"/>
                                    </a:lnTo>
                                    <a:lnTo>
                                      <a:pt x="205" y="455"/>
                                    </a:lnTo>
                                    <a:lnTo>
                                      <a:pt x="91" y="449"/>
                                    </a:lnTo>
                                    <a:lnTo>
                                      <a:pt x="107" y="383"/>
                                    </a:lnTo>
                                    <a:lnTo>
                                      <a:pt x="25" y="377"/>
                                    </a:lnTo>
                                    <a:lnTo>
                                      <a:pt x="17" y="339"/>
                                    </a:lnTo>
                                    <a:lnTo>
                                      <a:pt x="33" y="299"/>
                                    </a:lnTo>
                                    <a:lnTo>
                                      <a:pt x="13" y="263"/>
                                    </a:lnTo>
                                    <a:lnTo>
                                      <a:pt x="15" y="161"/>
                                    </a:lnTo>
                                    <a:lnTo>
                                      <a:pt x="0" y="84"/>
                                    </a:lnTo>
                                    <a:lnTo>
                                      <a:pt x="9" y="54"/>
                                    </a:lnTo>
                                    <a:lnTo>
                                      <a:pt x="45" y="66"/>
                                    </a:lnTo>
                                    <a:lnTo>
                                      <a:pt x="83" y="112"/>
                                    </a:lnTo>
                                    <a:lnTo>
                                      <a:pt x="153" y="122"/>
                                    </a:lnTo>
                                    <a:lnTo>
                                      <a:pt x="171" y="159"/>
                                    </a:lnTo>
                                    <a:lnTo>
                                      <a:pt x="137" y="159"/>
                                    </a:lnTo>
                                    <a:lnTo>
                                      <a:pt x="133" y="191"/>
                                    </a:lnTo>
                                    <a:lnTo>
                                      <a:pt x="153" y="195"/>
                                    </a:lnTo>
                                    <a:lnTo>
                                      <a:pt x="161" y="227"/>
                                    </a:lnTo>
                                    <a:lnTo>
                                      <a:pt x="119" y="251"/>
                                    </a:lnTo>
                                    <a:lnTo>
                                      <a:pt x="119" y="273"/>
                                    </a:lnTo>
                                    <a:lnTo>
                                      <a:pt x="167" y="273"/>
                                    </a:lnTo>
                                    <a:lnTo>
                                      <a:pt x="179" y="217"/>
                                    </a:lnTo>
                                    <a:lnTo>
                                      <a:pt x="215" y="183"/>
                                    </a:lnTo>
                                    <a:lnTo>
                                      <a:pt x="171" y="96"/>
                                    </a:lnTo>
                                    <a:lnTo>
                                      <a:pt x="199" y="68"/>
                                    </a:lnTo>
                                    <a:lnTo>
                                      <a:pt x="179" y="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7" name="Freeform 202">
                                <a:extLst>
                                  <a:ext uri="{FF2B5EF4-FFF2-40B4-BE49-F238E27FC236}">
                                    <a16:creationId xmlns:a16="http://schemas.microsoft.com/office/drawing/2014/main" id="{2588BD23-BF28-649B-8DF1-A1421DDCEEDB}"/>
                                  </a:ext>
                                </a:extLst>
                              </p:cNvPr>
                              <p:cNvSpPr>
                                <a:spLocks/>
                              </p:cNvSpPr>
                              <p:nvPr/>
                            </p:nvSpPr>
                            <p:spPr bwMode="auto">
                              <a:xfrm>
                                <a:off x="2978" y="1528"/>
                                <a:ext cx="294" cy="189"/>
                              </a:xfrm>
                              <a:custGeom>
                                <a:avLst/>
                                <a:gdLst>
                                  <a:gd name="T0" fmla="*/ 10 w 645"/>
                                  <a:gd name="T1" fmla="*/ 22 h 417"/>
                                  <a:gd name="T2" fmla="*/ 0 w 645"/>
                                  <a:gd name="T3" fmla="*/ 94 h 417"/>
                                  <a:gd name="T4" fmla="*/ 14 w 645"/>
                                  <a:gd name="T5" fmla="*/ 172 h 417"/>
                                  <a:gd name="T6" fmla="*/ 74 w 645"/>
                                  <a:gd name="T7" fmla="*/ 331 h 417"/>
                                  <a:gd name="T8" fmla="*/ 108 w 645"/>
                                  <a:gd name="T9" fmla="*/ 417 h 417"/>
                                  <a:gd name="T10" fmla="*/ 488 w 645"/>
                                  <a:gd name="T11" fmla="*/ 397 h 417"/>
                                  <a:gd name="T12" fmla="*/ 550 w 645"/>
                                  <a:gd name="T13" fmla="*/ 417 h 417"/>
                                  <a:gd name="T14" fmla="*/ 587 w 645"/>
                                  <a:gd name="T15" fmla="*/ 335 h 417"/>
                                  <a:gd name="T16" fmla="*/ 574 w 645"/>
                                  <a:gd name="T17" fmla="*/ 278 h 417"/>
                                  <a:gd name="T18" fmla="*/ 637 w 645"/>
                                  <a:gd name="T19" fmla="*/ 266 h 417"/>
                                  <a:gd name="T20" fmla="*/ 645 w 645"/>
                                  <a:gd name="T21" fmla="*/ 174 h 417"/>
                                  <a:gd name="T22" fmla="*/ 607 w 645"/>
                                  <a:gd name="T23" fmla="*/ 134 h 417"/>
                                  <a:gd name="T24" fmla="*/ 542 w 645"/>
                                  <a:gd name="T25" fmla="*/ 94 h 417"/>
                                  <a:gd name="T26" fmla="*/ 556 w 645"/>
                                  <a:gd name="T27" fmla="*/ 40 h 417"/>
                                  <a:gd name="T28" fmla="*/ 528 w 645"/>
                                  <a:gd name="T29" fmla="*/ 0 h 417"/>
                                  <a:gd name="T30" fmla="*/ 386 w 645"/>
                                  <a:gd name="T31" fmla="*/ 6 h 417"/>
                                  <a:gd name="T32" fmla="*/ 242 w 645"/>
                                  <a:gd name="T33" fmla="*/ 12 h 417"/>
                                  <a:gd name="T34" fmla="*/ 10 w 645"/>
                                  <a:gd name="T35" fmla="*/ 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17">
                                    <a:moveTo>
                                      <a:pt x="10" y="22"/>
                                    </a:moveTo>
                                    <a:lnTo>
                                      <a:pt x="0" y="94"/>
                                    </a:lnTo>
                                    <a:lnTo>
                                      <a:pt x="14" y="172"/>
                                    </a:lnTo>
                                    <a:lnTo>
                                      <a:pt x="74" y="331"/>
                                    </a:lnTo>
                                    <a:lnTo>
                                      <a:pt x="108" y="417"/>
                                    </a:lnTo>
                                    <a:lnTo>
                                      <a:pt x="488" y="397"/>
                                    </a:lnTo>
                                    <a:lnTo>
                                      <a:pt x="550" y="417"/>
                                    </a:lnTo>
                                    <a:lnTo>
                                      <a:pt x="587" y="335"/>
                                    </a:lnTo>
                                    <a:lnTo>
                                      <a:pt x="574" y="278"/>
                                    </a:lnTo>
                                    <a:lnTo>
                                      <a:pt x="637" y="266"/>
                                    </a:lnTo>
                                    <a:lnTo>
                                      <a:pt x="645" y="174"/>
                                    </a:lnTo>
                                    <a:lnTo>
                                      <a:pt x="607" y="134"/>
                                    </a:lnTo>
                                    <a:lnTo>
                                      <a:pt x="542" y="94"/>
                                    </a:lnTo>
                                    <a:lnTo>
                                      <a:pt x="556" y="40"/>
                                    </a:lnTo>
                                    <a:lnTo>
                                      <a:pt x="528" y="0"/>
                                    </a:lnTo>
                                    <a:lnTo>
                                      <a:pt x="386" y="6"/>
                                    </a:lnTo>
                                    <a:lnTo>
                                      <a:pt x="242" y="12"/>
                                    </a:lnTo>
                                    <a:lnTo>
                                      <a:pt x="10" y="22"/>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8" name="Freeform 203">
                                <a:extLst>
                                  <a:ext uri="{FF2B5EF4-FFF2-40B4-BE49-F238E27FC236}">
                                    <a16:creationId xmlns:a16="http://schemas.microsoft.com/office/drawing/2014/main" id="{0FCF704F-8D30-AE4A-1EA2-15FF2191EC87}"/>
                                  </a:ext>
                                </a:extLst>
                              </p:cNvPr>
                              <p:cNvSpPr>
                                <a:spLocks/>
                              </p:cNvSpPr>
                              <p:nvPr/>
                            </p:nvSpPr>
                            <p:spPr bwMode="auto">
                              <a:xfrm>
                                <a:off x="3520" y="1539"/>
                                <a:ext cx="210" cy="241"/>
                              </a:xfrm>
                              <a:custGeom>
                                <a:avLst/>
                                <a:gdLst>
                                  <a:gd name="T0" fmla="*/ 0 w 461"/>
                                  <a:gd name="T1" fmla="*/ 118 h 531"/>
                                  <a:gd name="T2" fmla="*/ 207 w 461"/>
                                  <a:gd name="T3" fmla="*/ 98 h 531"/>
                                  <a:gd name="T4" fmla="*/ 251 w 461"/>
                                  <a:gd name="T5" fmla="*/ 106 h 531"/>
                                  <a:gd name="T6" fmla="*/ 349 w 461"/>
                                  <a:gd name="T7" fmla="*/ 62 h 531"/>
                                  <a:gd name="T8" fmla="*/ 371 w 461"/>
                                  <a:gd name="T9" fmla="*/ 20 h 531"/>
                                  <a:gd name="T10" fmla="*/ 429 w 461"/>
                                  <a:gd name="T11" fmla="*/ 0 h 531"/>
                                  <a:gd name="T12" fmla="*/ 461 w 461"/>
                                  <a:gd name="T13" fmla="*/ 200 h 531"/>
                                  <a:gd name="T14" fmla="*/ 437 w 461"/>
                                  <a:gd name="T15" fmla="*/ 222 h 531"/>
                                  <a:gd name="T16" fmla="*/ 443 w 461"/>
                                  <a:gd name="T17" fmla="*/ 361 h 531"/>
                                  <a:gd name="T18" fmla="*/ 397 w 461"/>
                                  <a:gd name="T19" fmla="*/ 373 h 531"/>
                                  <a:gd name="T20" fmla="*/ 371 w 461"/>
                                  <a:gd name="T21" fmla="*/ 451 h 531"/>
                                  <a:gd name="T22" fmla="*/ 335 w 461"/>
                                  <a:gd name="T23" fmla="*/ 441 h 531"/>
                                  <a:gd name="T24" fmla="*/ 323 w 461"/>
                                  <a:gd name="T25" fmla="*/ 531 h 531"/>
                                  <a:gd name="T26" fmla="*/ 271 w 461"/>
                                  <a:gd name="T27" fmla="*/ 493 h 531"/>
                                  <a:gd name="T28" fmla="*/ 169 w 461"/>
                                  <a:gd name="T29" fmla="*/ 517 h 531"/>
                                  <a:gd name="T30" fmla="*/ 125 w 461"/>
                                  <a:gd name="T31" fmla="*/ 483 h 531"/>
                                  <a:gd name="T32" fmla="*/ 67 w 461"/>
                                  <a:gd name="T33" fmla="*/ 481 h 531"/>
                                  <a:gd name="T34" fmla="*/ 38 w 461"/>
                                  <a:gd name="T35" fmla="*/ 331 h 531"/>
                                  <a:gd name="T36" fmla="*/ 0 w 461"/>
                                  <a:gd name="T37" fmla="*/ 1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531">
                                    <a:moveTo>
                                      <a:pt x="0" y="118"/>
                                    </a:moveTo>
                                    <a:lnTo>
                                      <a:pt x="207" y="98"/>
                                    </a:lnTo>
                                    <a:lnTo>
                                      <a:pt x="251" y="106"/>
                                    </a:lnTo>
                                    <a:lnTo>
                                      <a:pt x="349" y="62"/>
                                    </a:lnTo>
                                    <a:lnTo>
                                      <a:pt x="371" y="20"/>
                                    </a:lnTo>
                                    <a:lnTo>
                                      <a:pt x="429" y="0"/>
                                    </a:lnTo>
                                    <a:lnTo>
                                      <a:pt x="461" y="200"/>
                                    </a:lnTo>
                                    <a:lnTo>
                                      <a:pt x="437" y="222"/>
                                    </a:lnTo>
                                    <a:lnTo>
                                      <a:pt x="443" y="361"/>
                                    </a:lnTo>
                                    <a:lnTo>
                                      <a:pt x="397" y="373"/>
                                    </a:lnTo>
                                    <a:lnTo>
                                      <a:pt x="371" y="451"/>
                                    </a:lnTo>
                                    <a:lnTo>
                                      <a:pt x="335" y="441"/>
                                    </a:lnTo>
                                    <a:lnTo>
                                      <a:pt x="323" y="531"/>
                                    </a:lnTo>
                                    <a:lnTo>
                                      <a:pt x="271" y="493"/>
                                    </a:lnTo>
                                    <a:lnTo>
                                      <a:pt x="169" y="517"/>
                                    </a:lnTo>
                                    <a:lnTo>
                                      <a:pt x="125" y="483"/>
                                    </a:lnTo>
                                    <a:lnTo>
                                      <a:pt x="67" y="481"/>
                                    </a:lnTo>
                                    <a:lnTo>
                                      <a:pt x="38" y="331"/>
                                    </a:lnTo>
                                    <a:lnTo>
                                      <a:pt x="0" y="118"/>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69" name="Freeform 204">
                                <a:extLst>
                                  <a:ext uri="{FF2B5EF4-FFF2-40B4-BE49-F238E27FC236}">
                                    <a16:creationId xmlns:a16="http://schemas.microsoft.com/office/drawing/2014/main" id="{D34CB8DD-FEBC-8F30-B0D2-D649AB78BC2B}"/>
                                  </a:ext>
                                </a:extLst>
                              </p:cNvPr>
                              <p:cNvSpPr>
                                <a:spLocks/>
                              </p:cNvSpPr>
                              <p:nvPr/>
                            </p:nvSpPr>
                            <p:spPr bwMode="auto">
                              <a:xfrm>
                                <a:off x="3309" y="1890"/>
                                <a:ext cx="426" cy="155"/>
                              </a:xfrm>
                              <a:custGeom>
                                <a:avLst/>
                                <a:gdLst>
                                  <a:gd name="T0" fmla="*/ 56 w 935"/>
                                  <a:gd name="T1" fmla="*/ 156 h 341"/>
                                  <a:gd name="T2" fmla="*/ 56 w 935"/>
                                  <a:gd name="T3" fmla="*/ 162 h 341"/>
                                  <a:gd name="T4" fmla="*/ 40 w 935"/>
                                  <a:gd name="T5" fmla="*/ 194 h 341"/>
                                  <a:gd name="T6" fmla="*/ 58 w 935"/>
                                  <a:gd name="T7" fmla="*/ 238 h 341"/>
                                  <a:gd name="T8" fmla="*/ 0 w 935"/>
                                  <a:gd name="T9" fmla="*/ 275 h 341"/>
                                  <a:gd name="T10" fmla="*/ 12 w 935"/>
                                  <a:gd name="T11" fmla="*/ 341 h 341"/>
                                  <a:gd name="T12" fmla="*/ 256 w 935"/>
                                  <a:gd name="T13" fmla="*/ 321 h 341"/>
                                  <a:gd name="T14" fmla="*/ 547 w 935"/>
                                  <a:gd name="T15" fmla="*/ 287 h 341"/>
                                  <a:gd name="T16" fmla="*/ 693 w 935"/>
                                  <a:gd name="T17" fmla="*/ 261 h 341"/>
                                  <a:gd name="T18" fmla="*/ 723 w 935"/>
                                  <a:gd name="T19" fmla="*/ 174 h 341"/>
                                  <a:gd name="T20" fmla="*/ 775 w 935"/>
                                  <a:gd name="T21" fmla="*/ 170 h 341"/>
                                  <a:gd name="T22" fmla="*/ 935 w 935"/>
                                  <a:gd name="T23" fmla="*/ 0 h 341"/>
                                  <a:gd name="T24" fmla="*/ 727 w 935"/>
                                  <a:gd name="T25" fmla="*/ 42 h 341"/>
                                  <a:gd name="T26" fmla="*/ 244 w 935"/>
                                  <a:gd name="T27" fmla="*/ 112 h 341"/>
                                  <a:gd name="T28" fmla="*/ 248 w 935"/>
                                  <a:gd name="T29" fmla="*/ 132 h 341"/>
                                  <a:gd name="T30" fmla="*/ 56 w 935"/>
                                  <a:gd name="T31" fmla="*/ 15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5" h="341">
                                    <a:moveTo>
                                      <a:pt x="56" y="156"/>
                                    </a:moveTo>
                                    <a:lnTo>
                                      <a:pt x="56" y="162"/>
                                    </a:lnTo>
                                    <a:lnTo>
                                      <a:pt x="40" y="194"/>
                                    </a:lnTo>
                                    <a:lnTo>
                                      <a:pt x="58" y="238"/>
                                    </a:lnTo>
                                    <a:lnTo>
                                      <a:pt x="0" y="275"/>
                                    </a:lnTo>
                                    <a:lnTo>
                                      <a:pt x="12" y="341"/>
                                    </a:lnTo>
                                    <a:lnTo>
                                      <a:pt x="256" y="321"/>
                                    </a:lnTo>
                                    <a:lnTo>
                                      <a:pt x="547" y="287"/>
                                    </a:lnTo>
                                    <a:lnTo>
                                      <a:pt x="693" y="261"/>
                                    </a:lnTo>
                                    <a:lnTo>
                                      <a:pt x="723" y="174"/>
                                    </a:lnTo>
                                    <a:lnTo>
                                      <a:pt x="775" y="170"/>
                                    </a:lnTo>
                                    <a:lnTo>
                                      <a:pt x="935" y="0"/>
                                    </a:lnTo>
                                    <a:lnTo>
                                      <a:pt x="727" y="42"/>
                                    </a:lnTo>
                                    <a:lnTo>
                                      <a:pt x="244" y="112"/>
                                    </a:lnTo>
                                    <a:lnTo>
                                      <a:pt x="248" y="132"/>
                                    </a:lnTo>
                                    <a:lnTo>
                                      <a:pt x="56" y="156"/>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0" name="Freeform 205">
                                <a:extLst>
                                  <a:ext uri="{FF2B5EF4-FFF2-40B4-BE49-F238E27FC236}">
                                    <a16:creationId xmlns:a16="http://schemas.microsoft.com/office/drawing/2014/main" id="{89438F7A-E19E-7F6D-F56A-21D1C8955442}"/>
                                  </a:ext>
                                </a:extLst>
                              </p:cNvPr>
                              <p:cNvSpPr>
                                <a:spLocks/>
                              </p:cNvSpPr>
                              <p:nvPr/>
                            </p:nvSpPr>
                            <p:spPr bwMode="auto">
                              <a:xfrm>
                                <a:off x="3558" y="2003"/>
                                <a:ext cx="273" cy="283"/>
                              </a:xfrm>
                              <a:custGeom>
                                <a:avLst/>
                                <a:gdLst>
                                  <a:gd name="T0" fmla="*/ 0 w 599"/>
                                  <a:gd name="T1" fmla="*/ 38 h 621"/>
                                  <a:gd name="T2" fmla="*/ 6 w 599"/>
                                  <a:gd name="T3" fmla="*/ 38 h 621"/>
                                  <a:gd name="T4" fmla="*/ 146 w 599"/>
                                  <a:gd name="T5" fmla="*/ 12 h 621"/>
                                  <a:gd name="T6" fmla="*/ 270 w 599"/>
                                  <a:gd name="T7" fmla="*/ 0 h 621"/>
                                  <a:gd name="T8" fmla="*/ 252 w 599"/>
                                  <a:gd name="T9" fmla="*/ 32 h 621"/>
                                  <a:gd name="T10" fmla="*/ 290 w 599"/>
                                  <a:gd name="T11" fmla="*/ 32 h 621"/>
                                  <a:gd name="T12" fmla="*/ 504 w 599"/>
                                  <a:gd name="T13" fmla="*/ 224 h 621"/>
                                  <a:gd name="T14" fmla="*/ 588 w 599"/>
                                  <a:gd name="T15" fmla="*/ 348 h 621"/>
                                  <a:gd name="T16" fmla="*/ 599 w 599"/>
                                  <a:gd name="T17" fmla="*/ 431 h 621"/>
                                  <a:gd name="T18" fmla="*/ 572 w 599"/>
                                  <a:gd name="T19" fmla="*/ 451 h 621"/>
                                  <a:gd name="T20" fmla="*/ 588 w 599"/>
                                  <a:gd name="T21" fmla="*/ 535 h 621"/>
                                  <a:gd name="T22" fmla="*/ 528 w 599"/>
                                  <a:gd name="T23" fmla="*/ 539 h 621"/>
                                  <a:gd name="T24" fmla="*/ 528 w 599"/>
                                  <a:gd name="T25" fmla="*/ 611 h 621"/>
                                  <a:gd name="T26" fmla="*/ 480 w 599"/>
                                  <a:gd name="T27" fmla="*/ 575 h 621"/>
                                  <a:gd name="T28" fmla="*/ 172 w 599"/>
                                  <a:gd name="T29" fmla="*/ 621 h 621"/>
                                  <a:gd name="T30" fmla="*/ 102 w 599"/>
                                  <a:gd name="T31" fmla="*/ 487 h 621"/>
                                  <a:gd name="T32" fmla="*/ 152 w 599"/>
                                  <a:gd name="T33" fmla="*/ 395 h 621"/>
                                  <a:gd name="T34" fmla="*/ 86 w 599"/>
                                  <a:gd name="T35" fmla="*/ 350 h 621"/>
                                  <a:gd name="T36" fmla="*/ 0 w 599"/>
                                  <a:gd name="T37" fmla="*/ 3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621">
                                    <a:moveTo>
                                      <a:pt x="0" y="38"/>
                                    </a:moveTo>
                                    <a:lnTo>
                                      <a:pt x="6" y="38"/>
                                    </a:lnTo>
                                    <a:lnTo>
                                      <a:pt x="146" y="12"/>
                                    </a:lnTo>
                                    <a:lnTo>
                                      <a:pt x="270" y="0"/>
                                    </a:lnTo>
                                    <a:lnTo>
                                      <a:pt x="252" y="32"/>
                                    </a:lnTo>
                                    <a:lnTo>
                                      <a:pt x="290" y="32"/>
                                    </a:lnTo>
                                    <a:lnTo>
                                      <a:pt x="504" y="224"/>
                                    </a:lnTo>
                                    <a:lnTo>
                                      <a:pt x="588" y="348"/>
                                    </a:lnTo>
                                    <a:lnTo>
                                      <a:pt x="599" y="431"/>
                                    </a:lnTo>
                                    <a:lnTo>
                                      <a:pt x="572" y="451"/>
                                    </a:lnTo>
                                    <a:lnTo>
                                      <a:pt x="588" y="535"/>
                                    </a:lnTo>
                                    <a:lnTo>
                                      <a:pt x="528" y="539"/>
                                    </a:lnTo>
                                    <a:lnTo>
                                      <a:pt x="528" y="611"/>
                                    </a:lnTo>
                                    <a:lnTo>
                                      <a:pt x="480" y="575"/>
                                    </a:lnTo>
                                    <a:lnTo>
                                      <a:pt x="172" y="621"/>
                                    </a:lnTo>
                                    <a:lnTo>
                                      <a:pt x="102" y="487"/>
                                    </a:lnTo>
                                    <a:lnTo>
                                      <a:pt x="152" y="395"/>
                                    </a:lnTo>
                                    <a:lnTo>
                                      <a:pt x="86" y="350"/>
                                    </a:lnTo>
                                    <a:lnTo>
                                      <a:pt x="0" y="38"/>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1" name="Freeform 206">
                                <a:extLst>
                                  <a:ext uri="{FF2B5EF4-FFF2-40B4-BE49-F238E27FC236}">
                                    <a16:creationId xmlns:a16="http://schemas.microsoft.com/office/drawing/2014/main" id="{777E94FD-AAD1-9480-F4FF-5D48BF40E9A8}"/>
                                  </a:ext>
                                </a:extLst>
                              </p:cNvPr>
                              <p:cNvSpPr>
                                <a:spLocks/>
                              </p:cNvSpPr>
                              <p:nvPr/>
                            </p:nvSpPr>
                            <p:spPr bwMode="auto">
                              <a:xfrm>
                                <a:off x="3495" y="2247"/>
                                <a:ext cx="468" cy="317"/>
                              </a:xfrm>
                              <a:custGeom>
                                <a:avLst/>
                                <a:gdLst>
                                  <a:gd name="T0" fmla="*/ 0 w 1024"/>
                                  <a:gd name="T1" fmla="*/ 68 h 694"/>
                                  <a:gd name="T2" fmla="*/ 281 w 1024"/>
                                  <a:gd name="T3" fmla="*/ 40 h 694"/>
                                  <a:gd name="T4" fmla="*/ 311 w 1024"/>
                                  <a:gd name="T5" fmla="*/ 86 h 694"/>
                                  <a:gd name="T6" fmla="*/ 613 w 1024"/>
                                  <a:gd name="T7" fmla="*/ 40 h 694"/>
                                  <a:gd name="T8" fmla="*/ 665 w 1024"/>
                                  <a:gd name="T9" fmla="*/ 78 h 694"/>
                                  <a:gd name="T10" fmla="*/ 665 w 1024"/>
                                  <a:gd name="T11" fmla="*/ 6 h 694"/>
                                  <a:gd name="T12" fmla="*/ 661 w 1024"/>
                                  <a:gd name="T13" fmla="*/ 0 h 694"/>
                                  <a:gd name="T14" fmla="*/ 721 w 1024"/>
                                  <a:gd name="T15" fmla="*/ 4 h 694"/>
                                  <a:gd name="T16" fmla="*/ 784 w 1024"/>
                                  <a:gd name="T17" fmla="*/ 112 h 694"/>
                                  <a:gd name="T18" fmla="*/ 886 w 1024"/>
                                  <a:gd name="T19" fmla="*/ 257 h 694"/>
                                  <a:gd name="T20" fmla="*/ 936 w 1024"/>
                                  <a:gd name="T21" fmla="*/ 383 h 694"/>
                                  <a:gd name="T22" fmla="*/ 1012 w 1024"/>
                                  <a:gd name="T23" fmla="*/ 471 h 694"/>
                                  <a:gd name="T24" fmla="*/ 1024 w 1024"/>
                                  <a:gd name="T25" fmla="*/ 598 h 694"/>
                                  <a:gd name="T26" fmla="*/ 1000 w 1024"/>
                                  <a:gd name="T27" fmla="*/ 674 h 694"/>
                                  <a:gd name="T28" fmla="*/ 892 w 1024"/>
                                  <a:gd name="T29" fmla="*/ 694 h 694"/>
                                  <a:gd name="T30" fmla="*/ 874 w 1024"/>
                                  <a:gd name="T31" fmla="*/ 662 h 694"/>
                                  <a:gd name="T32" fmla="*/ 798 w 1024"/>
                                  <a:gd name="T33" fmla="*/ 616 h 694"/>
                                  <a:gd name="T34" fmla="*/ 774 w 1024"/>
                                  <a:gd name="T35" fmla="*/ 569 h 694"/>
                                  <a:gd name="T36" fmla="*/ 754 w 1024"/>
                                  <a:gd name="T37" fmla="*/ 551 h 694"/>
                                  <a:gd name="T38" fmla="*/ 742 w 1024"/>
                                  <a:gd name="T39" fmla="*/ 507 h 694"/>
                                  <a:gd name="T40" fmla="*/ 725 w 1024"/>
                                  <a:gd name="T41" fmla="*/ 519 h 694"/>
                                  <a:gd name="T42" fmla="*/ 665 w 1024"/>
                                  <a:gd name="T43" fmla="*/ 461 h 694"/>
                                  <a:gd name="T44" fmla="*/ 679 w 1024"/>
                                  <a:gd name="T45" fmla="*/ 407 h 694"/>
                                  <a:gd name="T46" fmla="*/ 665 w 1024"/>
                                  <a:gd name="T47" fmla="*/ 377 h 694"/>
                                  <a:gd name="T48" fmla="*/ 647 w 1024"/>
                                  <a:gd name="T49" fmla="*/ 387 h 694"/>
                                  <a:gd name="T50" fmla="*/ 649 w 1024"/>
                                  <a:gd name="T51" fmla="*/ 419 h 694"/>
                                  <a:gd name="T52" fmla="*/ 629 w 1024"/>
                                  <a:gd name="T53" fmla="*/ 377 h 694"/>
                                  <a:gd name="T54" fmla="*/ 631 w 1024"/>
                                  <a:gd name="T55" fmla="*/ 279 h 694"/>
                                  <a:gd name="T56" fmla="*/ 593 w 1024"/>
                                  <a:gd name="T57" fmla="*/ 221 h 694"/>
                                  <a:gd name="T58" fmla="*/ 497 w 1024"/>
                                  <a:gd name="T59" fmla="*/ 174 h 694"/>
                                  <a:gd name="T60" fmla="*/ 449 w 1024"/>
                                  <a:gd name="T61" fmla="*/ 120 h 694"/>
                                  <a:gd name="T62" fmla="*/ 395 w 1024"/>
                                  <a:gd name="T63" fmla="*/ 114 h 694"/>
                                  <a:gd name="T64" fmla="*/ 373 w 1024"/>
                                  <a:gd name="T65" fmla="*/ 148 h 694"/>
                                  <a:gd name="T66" fmla="*/ 293 w 1024"/>
                                  <a:gd name="T67" fmla="*/ 172 h 694"/>
                                  <a:gd name="T68" fmla="*/ 247 w 1024"/>
                                  <a:gd name="T69" fmla="*/ 148 h 694"/>
                                  <a:gd name="T70" fmla="*/ 223 w 1024"/>
                                  <a:gd name="T71" fmla="*/ 112 h 694"/>
                                  <a:gd name="T72" fmla="*/ 74 w 1024"/>
                                  <a:gd name="T73" fmla="*/ 144 h 694"/>
                                  <a:gd name="T74" fmla="*/ 42 w 1024"/>
                                  <a:gd name="T75" fmla="*/ 118 h 694"/>
                                  <a:gd name="T76" fmla="*/ 8 w 1024"/>
                                  <a:gd name="T77" fmla="*/ 146 h 694"/>
                                  <a:gd name="T78" fmla="*/ 0 w 1024"/>
                                  <a:gd name="T79" fmla="*/ 6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4" h="694">
                                    <a:moveTo>
                                      <a:pt x="0" y="68"/>
                                    </a:moveTo>
                                    <a:lnTo>
                                      <a:pt x="281" y="40"/>
                                    </a:lnTo>
                                    <a:lnTo>
                                      <a:pt x="311" y="86"/>
                                    </a:lnTo>
                                    <a:lnTo>
                                      <a:pt x="613" y="40"/>
                                    </a:lnTo>
                                    <a:lnTo>
                                      <a:pt x="665" y="78"/>
                                    </a:lnTo>
                                    <a:lnTo>
                                      <a:pt x="665" y="6"/>
                                    </a:lnTo>
                                    <a:lnTo>
                                      <a:pt x="661" y="0"/>
                                    </a:lnTo>
                                    <a:lnTo>
                                      <a:pt x="721" y="4"/>
                                    </a:lnTo>
                                    <a:lnTo>
                                      <a:pt x="784" y="112"/>
                                    </a:lnTo>
                                    <a:lnTo>
                                      <a:pt x="886" y="257"/>
                                    </a:lnTo>
                                    <a:lnTo>
                                      <a:pt x="936" y="383"/>
                                    </a:lnTo>
                                    <a:lnTo>
                                      <a:pt x="1012" y="471"/>
                                    </a:lnTo>
                                    <a:lnTo>
                                      <a:pt x="1024" y="598"/>
                                    </a:lnTo>
                                    <a:lnTo>
                                      <a:pt x="1000" y="674"/>
                                    </a:lnTo>
                                    <a:lnTo>
                                      <a:pt x="892" y="694"/>
                                    </a:lnTo>
                                    <a:lnTo>
                                      <a:pt x="874" y="662"/>
                                    </a:lnTo>
                                    <a:lnTo>
                                      <a:pt x="798" y="616"/>
                                    </a:lnTo>
                                    <a:lnTo>
                                      <a:pt x="774" y="569"/>
                                    </a:lnTo>
                                    <a:lnTo>
                                      <a:pt x="754" y="551"/>
                                    </a:lnTo>
                                    <a:lnTo>
                                      <a:pt x="742" y="507"/>
                                    </a:lnTo>
                                    <a:lnTo>
                                      <a:pt x="725" y="519"/>
                                    </a:lnTo>
                                    <a:lnTo>
                                      <a:pt x="665" y="461"/>
                                    </a:lnTo>
                                    <a:lnTo>
                                      <a:pt x="679" y="407"/>
                                    </a:lnTo>
                                    <a:lnTo>
                                      <a:pt x="665" y="377"/>
                                    </a:lnTo>
                                    <a:lnTo>
                                      <a:pt x="647" y="387"/>
                                    </a:lnTo>
                                    <a:lnTo>
                                      <a:pt x="649" y="419"/>
                                    </a:lnTo>
                                    <a:lnTo>
                                      <a:pt x="629" y="377"/>
                                    </a:lnTo>
                                    <a:lnTo>
                                      <a:pt x="631" y="279"/>
                                    </a:lnTo>
                                    <a:lnTo>
                                      <a:pt x="593" y="221"/>
                                    </a:lnTo>
                                    <a:lnTo>
                                      <a:pt x="497" y="174"/>
                                    </a:lnTo>
                                    <a:lnTo>
                                      <a:pt x="449" y="120"/>
                                    </a:lnTo>
                                    <a:lnTo>
                                      <a:pt x="395" y="114"/>
                                    </a:lnTo>
                                    <a:lnTo>
                                      <a:pt x="373" y="148"/>
                                    </a:lnTo>
                                    <a:lnTo>
                                      <a:pt x="293" y="172"/>
                                    </a:lnTo>
                                    <a:lnTo>
                                      <a:pt x="247" y="148"/>
                                    </a:lnTo>
                                    <a:lnTo>
                                      <a:pt x="223" y="112"/>
                                    </a:lnTo>
                                    <a:lnTo>
                                      <a:pt x="74" y="144"/>
                                    </a:lnTo>
                                    <a:lnTo>
                                      <a:pt x="42" y="118"/>
                                    </a:lnTo>
                                    <a:lnTo>
                                      <a:pt x="8" y="146"/>
                                    </a:lnTo>
                                    <a:lnTo>
                                      <a:pt x="0" y="68"/>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2" name="Freeform 207">
                                <a:extLst>
                                  <a:ext uri="{FF2B5EF4-FFF2-40B4-BE49-F238E27FC236}">
                                    <a16:creationId xmlns:a16="http://schemas.microsoft.com/office/drawing/2014/main" id="{16F3B4F2-6843-362B-780F-3B3A8038A2DE}"/>
                                  </a:ext>
                                </a:extLst>
                              </p:cNvPr>
                              <p:cNvSpPr>
                                <a:spLocks/>
                              </p:cNvSpPr>
                              <p:nvPr/>
                            </p:nvSpPr>
                            <p:spPr bwMode="auto">
                              <a:xfrm>
                                <a:off x="3641" y="1673"/>
                                <a:ext cx="376" cy="235"/>
                              </a:xfrm>
                              <a:custGeom>
                                <a:avLst/>
                                <a:gdLst>
                                  <a:gd name="T0" fmla="*/ 136 w 825"/>
                                  <a:gd name="T1" fmla="*/ 359 h 513"/>
                                  <a:gd name="T2" fmla="*/ 112 w 825"/>
                                  <a:gd name="T3" fmla="*/ 411 h 513"/>
                                  <a:gd name="T4" fmla="*/ 78 w 825"/>
                                  <a:gd name="T5" fmla="*/ 425 h 513"/>
                                  <a:gd name="T6" fmla="*/ 76 w 825"/>
                                  <a:gd name="T7" fmla="*/ 459 h 513"/>
                                  <a:gd name="T8" fmla="*/ 4 w 825"/>
                                  <a:gd name="T9" fmla="*/ 485 h 513"/>
                                  <a:gd name="T10" fmla="*/ 0 w 825"/>
                                  <a:gd name="T11" fmla="*/ 513 h 513"/>
                                  <a:gd name="T12" fmla="*/ 196 w 825"/>
                                  <a:gd name="T13" fmla="*/ 479 h 513"/>
                                  <a:gd name="T14" fmla="*/ 551 w 825"/>
                                  <a:gd name="T15" fmla="*/ 405 h 513"/>
                                  <a:gd name="T16" fmla="*/ 825 w 825"/>
                                  <a:gd name="T17" fmla="*/ 339 h 513"/>
                                  <a:gd name="T18" fmla="*/ 825 w 825"/>
                                  <a:gd name="T19" fmla="*/ 288 h 513"/>
                                  <a:gd name="T20" fmla="*/ 795 w 825"/>
                                  <a:gd name="T21" fmla="*/ 272 h 513"/>
                                  <a:gd name="T22" fmla="*/ 771 w 825"/>
                                  <a:gd name="T23" fmla="*/ 298 h 513"/>
                                  <a:gd name="T24" fmla="*/ 757 w 825"/>
                                  <a:gd name="T25" fmla="*/ 228 h 513"/>
                                  <a:gd name="T26" fmla="*/ 771 w 825"/>
                                  <a:gd name="T27" fmla="*/ 166 h 513"/>
                                  <a:gd name="T28" fmla="*/ 669 w 825"/>
                                  <a:gd name="T29" fmla="*/ 120 h 513"/>
                                  <a:gd name="T30" fmla="*/ 599 w 825"/>
                                  <a:gd name="T31" fmla="*/ 132 h 513"/>
                                  <a:gd name="T32" fmla="*/ 597 w 825"/>
                                  <a:gd name="T33" fmla="*/ 36 h 513"/>
                                  <a:gd name="T34" fmla="*/ 525 w 825"/>
                                  <a:gd name="T35" fmla="*/ 0 h 513"/>
                                  <a:gd name="T36" fmla="*/ 471 w 825"/>
                                  <a:gd name="T37" fmla="*/ 22 h 513"/>
                                  <a:gd name="T38" fmla="*/ 435 w 825"/>
                                  <a:gd name="T39" fmla="*/ 112 h 513"/>
                                  <a:gd name="T40" fmla="*/ 372 w 825"/>
                                  <a:gd name="T41" fmla="*/ 148 h 513"/>
                                  <a:gd name="T42" fmla="*/ 346 w 825"/>
                                  <a:gd name="T43" fmla="*/ 290 h 513"/>
                                  <a:gd name="T44" fmla="*/ 242 w 825"/>
                                  <a:gd name="T45" fmla="*/ 359 h 513"/>
                                  <a:gd name="T46" fmla="*/ 158 w 825"/>
                                  <a:gd name="T47" fmla="*/ 387 h 513"/>
                                  <a:gd name="T48" fmla="*/ 136 w 825"/>
                                  <a:gd name="T49" fmla="*/ 35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5" h="513">
                                    <a:moveTo>
                                      <a:pt x="136" y="359"/>
                                    </a:moveTo>
                                    <a:lnTo>
                                      <a:pt x="112" y="411"/>
                                    </a:lnTo>
                                    <a:lnTo>
                                      <a:pt x="78" y="425"/>
                                    </a:lnTo>
                                    <a:lnTo>
                                      <a:pt x="76" y="459"/>
                                    </a:lnTo>
                                    <a:lnTo>
                                      <a:pt x="4" y="485"/>
                                    </a:lnTo>
                                    <a:lnTo>
                                      <a:pt x="0" y="513"/>
                                    </a:lnTo>
                                    <a:lnTo>
                                      <a:pt x="196" y="479"/>
                                    </a:lnTo>
                                    <a:lnTo>
                                      <a:pt x="551" y="405"/>
                                    </a:lnTo>
                                    <a:lnTo>
                                      <a:pt x="825" y="339"/>
                                    </a:lnTo>
                                    <a:lnTo>
                                      <a:pt x="825" y="288"/>
                                    </a:lnTo>
                                    <a:lnTo>
                                      <a:pt x="795" y="272"/>
                                    </a:lnTo>
                                    <a:lnTo>
                                      <a:pt x="771" y="298"/>
                                    </a:lnTo>
                                    <a:lnTo>
                                      <a:pt x="757" y="228"/>
                                    </a:lnTo>
                                    <a:lnTo>
                                      <a:pt x="771" y="166"/>
                                    </a:lnTo>
                                    <a:lnTo>
                                      <a:pt x="669" y="120"/>
                                    </a:lnTo>
                                    <a:lnTo>
                                      <a:pt x="599" y="132"/>
                                    </a:lnTo>
                                    <a:lnTo>
                                      <a:pt x="597" y="36"/>
                                    </a:lnTo>
                                    <a:lnTo>
                                      <a:pt x="525" y="0"/>
                                    </a:lnTo>
                                    <a:lnTo>
                                      <a:pt x="471" y="22"/>
                                    </a:lnTo>
                                    <a:lnTo>
                                      <a:pt x="435" y="112"/>
                                    </a:lnTo>
                                    <a:lnTo>
                                      <a:pt x="372" y="148"/>
                                    </a:lnTo>
                                    <a:lnTo>
                                      <a:pt x="346" y="290"/>
                                    </a:lnTo>
                                    <a:lnTo>
                                      <a:pt x="242" y="359"/>
                                    </a:lnTo>
                                    <a:lnTo>
                                      <a:pt x="158" y="387"/>
                                    </a:lnTo>
                                    <a:lnTo>
                                      <a:pt x="136" y="359"/>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3" name="Freeform 208">
                                <a:extLst>
                                  <a:ext uri="{FF2B5EF4-FFF2-40B4-BE49-F238E27FC236}">
                                    <a16:creationId xmlns:a16="http://schemas.microsoft.com/office/drawing/2014/main" id="{765DB671-1FB1-D280-A794-4C232524E8E5}"/>
                                  </a:ext>
                                </a:extLst>
                              </p:cNvPr>
                              <p:cNvSpPr>
                                <a:spLocks/>
                              </p:cNvSpPr>
                              <p:nvPr/>
                            </p:nvSpPr>
                            <p:spPr bwMode="auto">
                              <a:xfrm>
                                <a:off x="3715" y="1486"/>
                                <a:ext cx="288" cy="187"/>
                              </a:xfrm>
                              <a:custGeom>
                                <a:avLst/>
                                <a:gdLst>
                                  <a:gd name="T0" fmla="*/ 58 w 633"/>
                                  <a:gd name="T1" fmla="*/ 60 h 413"/>
                                  <a:gd name="T2" fmla="*/ 0 w 633"/>
                                  <a:gd name="T3" fmla="*/ 116 h 413"/>
                                  <a:gd name="T4" fmla="*/ 32 w 633"/>
                                  <a:gd name="T5" fmla="*/ 316 h 413"/>
                                  <a:gd name="T6" fmla="*/ 58 w 633"/>
                                  <a:gd name="T7" fmla="*/ 413 h 413"/>
                                  <a:gd name="T8" fmla="*/ 166 w 633"/>
                                  <a:gd name="T9" fmla="*/ 405 h 413"/>
                                  <a:gd name="T10" fmla="*/ 565 w 633"/>
                                  <a:gd name="T11" fmla="*/ 330 h 413"/>
                                  <a:gd name="T12" fmla="*/ 593 w 633"/>
                                  <a:gd name="T13" fmla="*/ 318 h 413"/>
                                  <a:gd name="T14" fmla="*/ 633 w 633"/>
                                  <a:gd name="T15" fmla="*/ 224 h 413"/>
                                  <a:gd name="T16" fmla="*/ 573 w 633"/>
                                  <a:gd name="T17" fmla="*/ 174 h 413"/>
                                  <a:gd name="T18" fmla="*/ 605 w 633"/>
                                  <a:gd name="T19" fmla="*/ 54 h 413"/>
                                  <a:gd name="T20" fmla="*/ 559 w 633"/>
                                  <a:gd name="T21" fmla="*/ 42 h 413"/>
                                  <a:gd name="T22" fmla="*/ 559 w 633"/>
                                  <a:gd name="T23" fmla="*/ 12 h 413"/>
                                  <a:gd name="T24" fmla="*/ 539 w 633"/>
                                  <a:gd name="T25" fmla="*/ 0 h 413"/>
                                  <a:gd name="T26" fmla="*/ 76 w 633"/>
                                  <a:gd name="T27" fmla="*/ 86 h 413"/>
                                  <a:gd name="T28" fmla="*/ 58 w 633"/>
                                  <a:gd name="T29" fmla="*/ 6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3" h="413">
                                    <a:moveTo>
                                      <a:pt x="58" y="60"/>
                                    </a:moveTo>
                                    <a:lnTo>
                                      <a:pt x="0" y="116"/>
                                    </a:lnTo>
                                    <a:lnTo>
                                      <a:pt x="32" y="316"/>
                                    </a:lnTo>
                                    <a:lnTo>
                                      <a:pt x="58" y="413"/>
                                    </a:lnTo>
                                    <a:lnTo>
                                      <a:pt x="166" y="405"/>
                                    </a:lnTo>
                                    <a:lnTo>
                                      <a:pt x="565" y="330"/>
                                    </a:lnTo>
                                    <a:lnTo>
                                      <a:pt x="593" y="318"/>
                                    </a:lnTo>
                                    <a:lnTo>
                                      <a:pt x="633" y="224"/>
                                    </a:lnTo>
                                    <a:lnTo>
                                      <a:pt x="573" y="174"/>
                                    </a:lnTo>
                                    <a:lnTo>
                                      <a:pt x="605" y="54"/>
                                    </a:lnTo>
                                    <a:lnTo>
                                      <a:pt x="559" y="42"/>
                                    </a:lnTo>
                                    <a:lnTo>
                                      <a:pt x="559" y="12"/>
                                    </a:lnTo>
                                    <a:lnTo>
                                      <a:pt x="539" y="0"/>
                                    </a:lnTo>
                                    <a:lnTo>
                                      <a:pt x="76" y="86"/>
                                    </a:lnTo>
                                    <a:lnTo>
                                      <a:pt x="58" y="6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4" name="Freeform 209">
                                <a:extLst>
                                  <a:ext uri="{FF2B5EF4-FFF2-40B4-BE49-F238E27FC236}">
                                    <a16:creationId xmlns:a16="http://schemas.microsoft.com/office/drawing/2014/main" id="{38549CCB-7066-906F-8BD6-2194A32A36FD}"/>
                                  </a:ext>
                                </a:extLst>
                              </p:cNvPr>
                              <p:cNvSpPr>
                                <a:spLocks/>
                              </p:cNvSpPr>
                              <p:nvPr/>
                            </p:nvSpPr>
                            <p:spPr bwMode="auto">
                              <a:xfrm>
                                <a:off x="3976" y="1508"/>
                                <a:ext cx="76" cy="149"/>
                              </a:xfrm>
                              <a:custGeom>
                                <a:avLst/>
                                <a:gdLst>
                                  <a:gd name="T0" fmla="*/ 30 w 168"/>
                                  <a:gd name="T1" fmla="*/ 2 h 329"/>
                                  <a:gd name="T2" fmla="*/ 70 w 168"/>
                                  <a:gd name="T3" fmla="*/ 0 h 329"/>
                                  <a:gd name="T4" fmla="*/ 150 w 168"/>
                                  <a:gd name="T5" fmla="*/ 50 h 329"/>
                                  <a:gd name="T6" fmla="*/ 138 w 168"/>
                                  <a:gd name="T7" fmla="*/ 90 h 329"/>
                                  <a:gd name="T8" fmla="*/ 166 w 168"/>
                                  <a:gd name="T9" fmla="*/ 116 h 329"/>
                                  <a:gd name="T10" fmla="*/ 168 w 168"/>
                                  <a:gd name="T11" fmla="*/ 270 h 329"/>
                                  <a:gd name="T12" fmla="*/ 140 w 168"/>
                                  <a:gd name="T13" fmla="*/ 329 h 329"/>
                                  <a:gd name="T14" fmla="*/ 108 w 168"/>
                                  <a:gd name="T15" fmla="*/ 308 h 329"/>
                                  <a:gd name="T16" fmla="*/ 74 w 168"/>
                                  <a:gd name="T17" fmla="*/ 306 h 329"/>
                                  <a:gd name="T18" fmla="*/ 16 w 168"/>
                                  <a:gd name="T19" fmla="*/ 274 h 329"/>
                                  <a:gd name="T20" fmla="*/ 60 w 168"/>
                                  <a:gd name="T21" fmla="*/ 176 h 329"/>
                                  <a:gd name="T22" fmla="*/ 0 w 168"/>
                                  <a:gd name="T23" fmla="*/ 126 h 329"/>
                                  <a:gd name="T24" fmla="*/ 30 w 168"/>
                                  <a:gd name="T25" fmla="*/ 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329">
                                    <a:moveTo>
                                      <a:pt x="30" y="2"/>
                                    </a:moveTo>
                                    <a:lnTo>
                                      <a:pt x="70" y="0"/>
                                    </a:lnTo>
                                    <a:lnTo>
                                      <a:pt x="150" y="50"/>
                                    </a:lnTo>
                                    <a:lnTo>
                                      <a:pt x="138" y="90"/>
                                    </a:lnTo>
                                    <a:lnTo>
                                      <a:pt x="166" y="116"/>
                                    </a:lnTo>
                                    <a:lnTo>
                                      <a:pt x="168" y="270"/>
                                    </a:lnTo>
                                    <a:lnTo>
                                      <a:pt x="140" y="329"/>
                                    </a:lnTo>
                                    <a:lnTo>
                                      <a:pt x="108" y="308"/>
                                    </a:lnTo>
                                    <a:lnTo>
                                      <a:pt x="74" y="306"/>
                                    </a:lnTo>
                                    <a:lnTo>
                                      <a:pt x="16" y="274"/>
                                    </a:lnTo>
                                    <a:lnTo>
                                      <a:pt x="60" y="176"/>
                                    </a:lnTo>
                                    <a:lnTo>
                                      <a:pt x="0" y="126"/>
                                    </a:lnTo>
                                    <a:lnTo>
                                      <a:pt x="30" y="2"/>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5" name="Freeform 210">
                                <a:extLst>
                                  <a:ext uri="{FF2B5EF4-FFF2-40B4-BE49-F238E27FC236}">
                                    <a16:creationId xmlns:a16="http://schemas.microsoft.com/office/drawing/2014/main" id="{ADA7BA38-3486-8426-895D-AC40FE8765C5}"/>
                                  </a:ext>
                                </a:extLst>
                              </p:cNvPr>
                              <p:cNvSpPr>
                                <a:spLocks/>
                              </p:cNvSpPr>
                              <p:nvPr/>
                            </p:nvSpPr>
                            <p:spPr bwMode="auto">
                              <a:xfrm>
                                <a:off x="3740" y="1271"/>
                                <a:ext cx="318" cy="262"/>
                              </a:xfrm>
                              <a:custGeom>
                                <a:avLst/>
                                <a:gdLst>
                                  <a:gd name="T0" fmla="*/ 54 w 701"/>
                                  <a:gd name="T1" fmla="*/ 383 h 570"/>
                                  <a:gd name="T2" fmla="*/ 120 w 701"/>
                                  <a:gd name="T3" fmla="*/ 349 h 570"/>
                                  <a:gd name="T4" fmla="*/ 209 w 701"/>
                                  <a:gd name="T5" fmla="*/ 341 h 570"/>
                                  <a:gd name="T6" fmla="*/ 231 w 701"/>
                                  <a:gd name="T7" fmla="*/ 311 h 570"/>
                                  <a:gd name="T8" fmla="*/ 263 w 701"/>
                                  <a:gd name="T9" fmla="*/ 307 h 570"/>
                                  <a:gd name="T10" fmla="*/ 281 w 701"/>
                                  <a:gd name="T11" fmla="*/ 275 h 570"/>
                                  <a:gd name="T12" fmla="*/ 311 w 701"/>
                                  <a:gd name="T13" fmla="*/ 263 h 570"/>
                                  <a:gd name="T14" fmla="*/ 297 w 701"/>
                                  <a:gd name="T15" fmla="*/ 203 h 570"/>
                                  <a:gd name="T16" fmla="*/ 279 w 701"/>
                                  <a:gd name="T17" fmla="*/ 187 h 570"/>
                                  <a:gd name="T18" fmla="*/ 317 w 701"/>
                                  <a:gd name="T19" fmla="*/ 139 h 570"/>
                                  <a:gd name="T20" fmla="*/ 341 w 701"/>
                                  <a:gd name="T21" fmla="*/ 139 h 570"/>
                                  <a:gd name="T22" fmla="*/ 423 w 701"/>
                                  <a:gd name="T23" fmla="*/ 38 h 570"/>
                                  <a:gd name="T24" fmla="*/ 549 w 701"/>
                                  <a:gd name="T25" fmla="*/ 0 h 570"/>
                                  <a:gd name="T26" fmla="*/ 563 w 701"/>
                                  <a:gd name="T27" fmla="*/ 95 h 570"/>
                                  <a:gd name="T28" fmla="*/ 569 w 701"/>
                                  <a:gd name="T29" fmla="*/ 91 h 570"/>
                                  <a:gd name="T30" fmla="*/ 599 w 701"/>
                                  <a:gd name="T31" fmla="*/ 125 h 570"/>
                                  <a:gd name="T32" fmla="*/ 601 w 701"/>
                                  <a:gd name="T33" fmla="*/ 223 h 570"/>
                                  <a:gd name="T34" fmla="*/ 639 w 701"/>
                                  <a:gd name="T35" fmla="*/ 303 h 570"/>
                                  <a:gd name="T36" fmla="*/ 653 w 701"/>
                                  <a:gd name="T37" fmla="*/ 407 h 570"/>
                                  <a:gd name="T38" fmla="*/ 657 w 701"/>
                                  <a:gd name="T39" fmla="*/ 496 h 570"/>
                                  <a:gd name="T40" fmla="*/ 701 w 701"/>
                                  <a:gd name="T41" fmla="*/ 526 h 570"/>
                                  <a:gd name="T42" fmla="*/ 669 w 701"/>
                                  <a:gd name="T43" fmla="*/ 570 h 570"/>
                                  <a:gd name="T44" fmla="*/ 587 w 701"/>
                                  <a:gd name="T45" fmla="*/ 518 h 570"/>
                                  <a:gd name="T46" fmla="*/ 545 w 701"/>
                                  <a:gd name="T47" fmla="*/ 522 h 570"/>
                                  <a:gd name="T48" fmla="*/ 503 w 701"/>
                                  <a:gd name="T49" fmla="*/ 510 h 570"/>
                                  <a:gd name="T50" fmla="*/ 505 w 701"/>
                                  <a:gd name="T51" fmla="*/ 480 h 570"/>
                                  <a:gd name="T52" fmla="*/ 479 w 701"/>
                                  <a:gd name="T53" fmla="*/ 470 h 570"/>
                                  <a:gd name="T54" fmla="*/ 20 w 701"/>
                                  <a:gd name="T55" fmla="*/ 558 h 570"/>
                                  <a:gd name="T56" fmla="*/ 0 w 701"/>
                                  <a:gd name="T57" fmla="*/ 532 h 570"/>
                                  <a:gd name="T58" fmla="*/ 70 w 701"/>
                                  <a:gd name="T59" fmla="*/ 431 h 570"/>
                                  <a:gd name="T60" fmla="*/ 54 w 701"/>
                                  <a:gd name="T61" fmla="*/ 38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1" h="570">
                                    <a:moveTo>
                                      <a:pt x="54" y="383"/>
                                    </a:moveTo>
                                    <a:lnTo>
                                      <a:pt x="120" y="349"/>
                                    </a:lnTo>
                                    <a:lnTo>
                                      <a:pt x="209" y="341"/>
                                    </a:lnTo>
                                    <a:lnTo>
                                      <a:pt x="231" y="311"/>
                                    </a:lnTo>
                                    <a:lnTo>
                                      <a:pt x="263" y="307"/>
                                    </a:lnTo>
                                    <a:lnTo>
                                      <a:pt x="281" y="275"/>
                                    </a:lnTo>
                                    <a:lnTo>
                                      <a:pt x="311" y="263"/>
                                    </a:lnTo>
                                    <a:lnTo>
                                      <a:pt x="297" y="203"/>
                                    </a:lnTo>
                                    <a:lnTo>
                                      <a:pt x="279" y="187"/>
                                    </a:lnTo>
                                    <a:lnTo>
                                      <a:pt x="317" y="139"/>
                                    </a:lnTo>
                                    <a:lnTo>
                                      <a:pt x="341" y="139"/>
                                    </a:lnTo>
                                    <a:lnTo>
                                      <a:pt x="423" y="38"/>
                                    </a:lnTo>
                                    <a:lnTo>
                                      <a:pt x="549" y="0"/>
                                    </a:lnTo>
                                    <a:lnTo>
                                      <a:pt x="563" y="95"/>
                                    </a:lnTo>
                                    <a:lnTo>
                                      <a:pt x="569" y="91"/>
                                    </a:lnTo>
                                    <a:lnTo>
                                      <a:pt x="599" y="125"/>
                                    </a:lnTo>
                                    <a:lnTo>
                                      <a:pt x="601" y="223"/>
                                    </a:lnTo>
                                    <a:lnTo>
                                      <a:pt x="639" y="303"/>
                                    </a:lnTo>
                                    <a:lnTo>
                                      <a:pt x="653" y="407"/>
                                    </a:lnTo>
                                    <a:lnTo>
                                      <a:pt x="657" y="496"/>
                                    </a:lnTo>
                                    <a:lnTo>
                                      <a:pt x="701" y="526"/>
                                    </a:lnTo>
                                    <a:lnTo>
                                      <a:pt x="669" y="570"/>
                                    </a:lnTo>
                                    <a:lnTo>
                                      <a:pt x="587" y="518"/>
                                    </a:lnTo>
                                    <a:lnTo>
                                      <a:pt x="545" y="522"/>
                                    </a:lnTo>
                                    <a:lnTo>
                                      <a:pt x="503" y="510"/>
                                    </a:lnTo>
                                    <a:lnTo>
                                      <a:pt x="505" y="480"/>
                                    </a:lnTo>
                                    <a:lnTo>
                                      <a:pt x="479" y="470"/>
                                    </a:lnTo>
                                    <a:lnTo>
                                      <a:pt x="20" y="558"/>
                                    </a:lnTo>
                                    <a:lnTo>
                                      <a:pt x="0" y="532"/>
                                    </a:lnTo>
                                    <a:lnTo>
                                      <a:pt x="70" y="431"/>
                                    </a:lnTo>
                                    <a:lnTo>
                                      <a:pt x="54" y="383"/>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6" name="Freeform 211">
                                <a:extLst>
                                  <a:ext uri="{FF2B5EF4-FFF2-40B4-BE49-F238E27FC236}">
                                    <a16:creationId xmlns:a16="http://schemas.microsoft.com/office/drawing/2014/main" id="{9A4E32EA-D991-B3B9-C5A9-168B45D733FF}"/>
                                  </a:ext>
                                </a:extLst>
                              </p:cNvPr>
                              <p:cNvSpPr>
                                <a:spLocks/>
                              </p:cNvSpPr>
                              <p:nvPr/>
                            </p:nvSpPr>
                            <p:spPr bwMode="auto">
                              <a:xfrm>
                                <a:off x="4029" y="1379"/>
                                <a:ext cx="180" cy="82"/>
                              </a:xfrm>
                              <a:custGeom>
                                <a:avLst/>
                                <a:gdLst>
                                  <a:gd name="T0" fmla="*/ 0 w 395"/>
                                  <a:gd name="T1" fmla="*/ 72 h 180"/>
                                  <a:gd name="T2" fmla="*/ 202 w 395"/>
                                  <a:gd name="T3" fmla="*/ 22 h 180"/>
                                  <a:gd name="T4" fmla="*/ 225 w 395"/>
                                  <a:gd name="T5" fmla="*/ 24 h 180"/>
                                  <a:gd name="T6" fmla="*/ 249 w 395"/>
                                  <a:gd name="T7" fmla="*/ 0 h 180"/>
                                  <a:gd name="T8" fmla="*/ 269 w 395"/>
                                  <a:gd name="T9" fmla="*/ 12 h 180"/>
                                  <a:gd name="T10" fmla="*/ 245 w 395"/>
                                  <a:gd name="T11" fmla="*/ 64 h 180"/>
                                  <a:gd name="T12" fmla="*/ 287 w 395"/>
                                  <a:gd name="T13" fmla="*/ 60 h 180"/>
                                  <a:gd name="T14" fmla="*/ 311 w 395"/>
                                  <a:gd name="T15" fmla="*/ 100 h 180"/>
                                  <a:gd name="T16" fmla="*/ 339 w 395"/>
                                  <a:gd name="T17" fmla="*/ 104 h 180"/>
                                  <a:gd name="T18" fmla="*/ 359 w 395"/>
                                  <a:gd name="T19" fmla="*/ 98 h 180"/>
                                  <a:gd name="T20" fmla="*/ 359 w 395"/>
                                  <a:gd name="T21" fmla="*/ 76 h 180"/>
                                  <a:gd name="T22" fmla="*/ 325 w 395"/>
                                  <a:gd name="T23" fmla="*/ 48 h 180"/>
                                  <a:gd name="T24" fmla="*/ 351 w 395"/>
                                  <a:gd name="T25" fmla="*/ 46 h 180"/>
                                  <a:gd name="T26" fmla="*/ 395 w 395"/>
                                  <a:gd name="T27" fmla="*/ 106 h 180"/>
                                  <a:gd name="T28" fmla="*/ 353 w 395"/>
                                  <a:gd name="T29" fmla="*/ 142 h 180"/>
                                  <a:gd name="T30" fmla="*/ 305 w 395"/>
                                  <a:gd name="T31" fmla="*/ 124 h 180"/>
                                  <a:gd name="T32" fmla="*/ 275 w 395"/>
                                  <a:gd name="T33" fmla="*/ 168 h 180"/>
                                  <a:gd name="T34" fmla="*/ 215 w 395"/>
                                  <a:gd name="T35" fmla="*/ 124 h 180"/>
                                  <a:gd name="T36" fmla="*/ 16 w 395"/>
                                  <a:gd name="T37" fmla="*/ 180 h 180"/>
                                  <a:gd name="T38" fmla="*/ 0 w 395"/>
                                  <a:gd name="T39"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180">
                                    <a:moveTo>
                                      <a:pt x="0" y="72"/>
                                    </a:moveTo>
                                    <a:lnTo>
                                      <a:pt x="202" y="22"/>
                                    </a:lnTo>
                                    <a:lnTo>
                                      <a:pt x="225" y="24"/>
                                    </a:lnTo>
                                    <a:lnTo>
                                      <a:pt x="249" y="0"/>
                                    </a:lnTo>
                                    <a:lnTo>
                                      <a:pt x="269" y="12"/>
                                    </a:lnTo>
                                    <a:lnTo>
                                      <a:pt x="245" y="64"/>
                                    </a:lnTo>
                                    <a:lnTo>
                                      <a:pt x="287" y="60"/>
                                    </a:lnTo>
                                    <a:lnTo>
                                      <a:pt x="311" y="100"/>
                                    </a:lnTo>
                                    <a:lnTo>
                                      <a:pt x="339" y="104"/>
                                    </a:lnTo>
                                    <a:lnTo>
                                      <a:pt x="359" y="98"/>
                                    </a:lnTo>
                                    <a:lnTo>
                                      <a:pt x="359" y="76"/>
                                    </a:lnTo>
                                    <a:lnTo>
                                      <a:pt x="325" y="48"/>
                                    </a:lnTo>
                                    <a:lnTo>
                                      <a:pt x="351" y="46"/>
                                    </a:lnTo>
                                    <a:lnTo>
                                      <a:pt x="395" y="106"/>
                                    </a:lnTo>
                                    <a:lnTo>
                                      <a:pt x="353" y="142"/>
                                    </a:lnTo>
                                    <a:lnTo>
                                      <a:pt x="305" y="124"/>
                                    </a:lnTo>
                                    <a:lnTo>
                                      <a:pt x="275" y="168"/>
                                    </a:lnTo>
                                    <a:lnTo>
                                      <a:pt x="215" y="124"/>
                                    </a:lnTo>
                                    <a:lnTo>
                                      <a:pt x="16" y="180"/>
                                    </a:lnTo>
                                    <a:lnTo>
                                      <a:pt x="0" y="72"/>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sp>
                            <p:nvSpPr>
                              <p:cNvPr id="1077" name="Freeform 212">
                                <a:extLst>
                                  <a:ext uri="{FF2B5EF4-FFF2-40B4-BE49-F238E27FC236}">
                                    <a16:creationId xmlns:a16="http://schemas.microsoft.com/office/drawing/2014/main" id="{3CEEED10-5B6D-CBA0-BB07-9DC6FF583EA9}"/>
                                  </a:ext>
                                </a:extLst>
                              </p:cNvPr>
                              <p:cNvSpPr>
                                <a:spLocks/>
                              </p:cNvSpPr>
                              <p:nvPr/>
                            </p:nvSpPr>
                            <p:spPr bwMode="auto">
                              <a:xfrm>
                                <a:off x="4041" y="1488"/>
                                <a:ext cx="93" cy="55"/>
                              </a:xfrm>
                              <a:custGeom>
                                <a:avLst/>
                                <a:gdLst>
                                  <a:gd name="T0" fmla="*/ 0 w 203"/>
                                  <a:gd name="T1" fmla="*/ 90 h 122"/>
                                  <a:gd name="T2" fmla="*/ 84 w 203"/>
                                  <a:gd name="T3" fmla="*/ 50 h 122"/>
                                  <a:gd name="T4" fmla="*/ 165 w 203"/>
                                  <a:gd name="T5" fmla="*/ 0 h 122"/>
                                  <a:gd name="T6" fmla="*/ 179 w 203"/>
                                  <a:gd name="T7" fmla="*/ 2 h 122"/>
                                  <a:gd name="T8" fmla="*/ 203 w 203"/>
                                  <a:gd name="T9" fmla="*/ 4 h 122"/>
                                  <a:gd name="T10" fmla="*/ 124 w 203"/>
                                  <a:gd name="T11" fmla="*/ 68 h 122"/>
                                  <a:gd name="T12" fmla="*/ 24 w 203"/>
                                  <a:gd name="T13" fmla="*/ 122 h 122"/>
                                  <a:gd name="T14" fmla="*/ 0 w 203"/>
                                  <a:gd name="T15" fmla="*/ 9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22">
                                    <a:moveTo>
                                      <a:pt x="0" y="90"/>
                                    </a:moveTo>
                                    <a:lnTo>
                                      <a:pt x="84" y="50"/>
                                    </a:lnTo>
                                    <a:lnTo>
                                      <a:pt x="165" y="0"/>
                                    </a:lnTo>
                                    <a:lnTo>
                                      <a:pt x="179" y="2"/>
                                    </a:lnTo>
                                    <a:lnTo>
                                      <a:pt x="203" y="4"/>
                                    </a:lnTo>
                                    <a:lnTo>
                                      <a:pt x="124" y="68"/>
                                    </a:lnTo>
                                    <a:lnTo>
                                      <a:pt x="24" y="122"/>
                                    </a:lnTo>
                                    <a:lnTo>
                                      <a:pt x="0" y="90"/>
                                    </a:lnTo>
                                    <a:close/>
                                  </a:path>
                                </a:pathLst>
                              </a:custGeom>
                              <a:solidFill>
                                <a:schemeClr val="accent1"/>
                              </a:solidFill>
                              <a:ln w="12700">
                                <a:solidFill>
                                  <a:schemeClr val="bg1"/>
                                </a:solidFill>
                                <a:round/>
                                <a:headEnd/>
                                <a:tailEnd/>
                              </a:ln>
                            </p:spPr>
                            <p:txBody>
                              <a:bodyPr rot="0" vert="horz" wrap="square" lIns="91440" tIns="45720" rIns="91440" bIns="45720" anchor="t" anchorCtr="0" upright="1">
                                <a:noAutofit/>
                              </a:bodyPr>
                              <a:lstStyle/>
                              <a:p>
                                <a:endParaRPr lang="en-US" dirty="0"/>
                              </a:p>
                            </p:txBody>
                          </p:sp>
                        </p:grpSp>
                        <p:grpSp>
                          <p:nvGrpSpPr>
                            <p:cNvPr id="1040" name="Group 1039">
                              <a:extLst>
                                <a:ext uri="{FF2B5EF4-FFF2-40B4-BE49-F238E27FC236}">
                                  <a16:creationId xmlns:a16="http://schemas.microsoft.com/office/drawing/2014/main" id="{C97A069F-DA9C-8C44-ACBE-841457ECD661}"/>
                                </a:ext>
                              </a:extLst>
                            </p:cNvPr>
                            <p:cNvGrpSpPr/>
                            <p:nvPr/>
                          </p:nvGrpSpPr>
                          <p:grpSpPr>
                            <a:xfrm>
                              <a:off x="775617" y="2477467"/>
                              <a:ext cx="4580489" cy="2557904"/>
                              <a:chOff x="775617" y="2477467"/>
                              <a:chExt cx="4580489" cy="2557904"/>
                            </a:xfrm>
                            <a:solidFill>
                              <a:schemeClr val="accent2"/>
                            </a:solidFill>
                          </p:grpSpPr>
                          <p:sp>
                            <p:nvSpPr>
                              <p:cNvPr id="1041" name="Oval 1040">
                                <a:extLst>
                                  <a:ext uri="{FF2B5EF4-FFF2-40B4-BE49-F238E27FC236}">
                                    <a16:creationId xmlns:a16="http://schemas.microsoft.com/office/drawing/2014/main" id="{C89E3F09-A28A-E146-15CC-7CFE0555B40E}"/>
                                  </a:ext>
                                </a:extLst>
                              </p:cNvPr>
                              <p:cNvSpPr>
                                <a:spLocks noChangeArrowheads="1"/>
                              </p:cNvSpPr>
                              <p:nvPr/>
                            </p:nvSpPr>
                            <p:spPr bwMode="auto">
                              <a:xfrm>
                                <a:off x="3062689" y="4631417"/>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2" name="Oval 1041">
                                <a:extLst>
                                  <a:ext uri="{FF2B5EF4-FFF2-40B4-BE49-F238E27FC236}">
                                    <a16:creationId xmlns:a16="http://schemas.microsoft.com/office/drawing/2014/main" id="{1110A6AD-A1E0-017F-5E88-BDB025525911}"/>
                                  </a:ext>
                                </a:extLst>
                              </p:cNvPr>
                              <p:cNvSpPr>
                                <a:spLocks noChangeArrowheads="1"/>
                              </p:cNvSpPr>
                              <p:nvPr/>
                            </p:nvSpPr>
                            <p:spPr bwMode="auto">
                              <a:xfrm>
                                <a:off x="775617" y="3595527"/>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3" name="Oval 1042">
                                <a:extLst>
                                  <a:ext uri="{FF2B5EF4-FFF2-40B4-BE49-F238E27FC236}">
                                    <a16:creationId xmlns:a16="http://schemas.microsoft.com/office/drawing/2014/main" id="{CB58E6F3-0CA8-901C-2B34-C44C9CDC41D0}"/>
                                  </a:ext>
                                </a:extLst>
                              </p:cNvPr>
                              <p:cNvSpPr>
                                <a:spLocks noChangeArrowheads="1"/>
                              </p:cNvSpPr>
                              <p:nvPr/>
                            </p:nvSpPr>
                            <p:spPr bwMode="auto">
                              <a:xfrm>
                                <a:off x="4921946" y="4958647"/>
                                <a:ext cx="76728"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4" name="Oval 1043">
                                <a:extLst>
                                  <a:ext uri="{FF2B5EF4-FFF2-40B4-BE49-F238E27FC236}">
                                    <a16:creationId xmlns:a16="http://schemas.microsoft.com/office/drawing/2014/main" id="{80CA3D4E-58F3-87C4-EEF6-D85F6165FF1C}"/>
                                  </a:ext>
                                </a:extLst>
                              </p:cNvPr>
                              <p:cNvSpPr>
                                <a:spLocks noChangeArrowheads="1"/>
                              </p:cNvSpPr>
                              <p:nvPr/>
                            </p:nvSpPr>
                            <p:spPr bwMode="auto">
                              <a:xfrm>
                                <a:off x="4722669" y="4730722"/>
                                <a:ext cx="76728" cy="75979"/>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5" name="Oval 1044">
                                <a:extLst>
                                  <a:ext uri="{FF2B5EF4-FFF2-40B4-BE49-F238E27FC236}">
                                    <a16:creationId xmlns:a16="http://schemas.microsoft.com/office/drawing/2014/main" id="{70EFD88B-A846-2893-96FA-84494F6FF4E9}"/>
                                  </a:ext>
                                </a:extLst>
                              </p:cNvPr>
                              <p:cNvSpPr>
                                <a:spLocks noChangeArrowheads="1"/>
                              </p:cNvSpPr>
                              <p:nvPr/>
                            </p:nvSpPr>
                            <p:spPr bwMode="auto">
                              <a:xfrm>
                                <a:off x="4912135" y="3260319"/>
                                <a:ext cx="75983" cy="75979"/>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6" name="Oval 1045">
                                <a:extLst>
                                  <a:ext uri="{FF2B5EF4-FFF2-40B4-BE49-F238E27FC236}">
                                    <a16:creationId xmlns:a16="http://schemas.microsoft.com/office/drawing/2014/main" id="{BB643A35-BB7B-821C-A048-A035CC11D666}"/>
                                  </a:ext>
                                </a:extLst>
                              </p:cNvPr>
                              <p:cNvSpPr>
                                <a:spLocks noChangeArrowheads="1"/>
                              </p:cNvSpPr>
                              <p:nvPr/>
                            </p:nvSpPr>
                            <p:spPr bwMode="auto">
                              <a:xfrm>
                                <a:off x="3780627" y="4038728"/>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7" name="Oval 1046">
                                <a:extLst>
                                  <a:ext uri="{FF2B5EF4-FFF2-40B4-BE49-F238E27FC236}">
                                    <a16:creationId xmlns:a16="http://schemas.microsoft.com/office/drawing/2014/main" id="{1FA64672-7383-FE4D-B3D2-35934D07CFDA}"/>
                                  </a:ext>
                                </a:extLst>
                              </p:cNvPr>
                              <p:cNvSpPr>
                                <a:spLocks noChangeArrowheads="1"/>
                              </p:cNvSpPr>
                              <p:nvPr/>
                            </p:nvSpPr>
                            <p:spPr bwMode="auto">
                              <a:xfrm>
                                <a:off x="5044556" y="3208633"/>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8" name="Oval 1047">
                                <a:extLst>
                                  <a:ext uri="{FF2B5EF4-FFF2-40B4-BE49-F238E27FC236}">
                                    <a16:creationId xmlns:a16="http://schemas.microsoft.com/office/drawing/2014/main" id="{C3F9D718-B525-9D2E-6784-171A5FA64A6F}"/>
                                  </a:ext>
                                </a:extLst>
                              </p:cNvPr>
                              <p:cNvSpPr>
                                <a:spLocks noChangeArrowheads="1"/>
                              </p:cNvSpPr>
                              <p:nvPr/>
                            </p:nvSpPr>
                            <p:spPr bwMode="auto">
                              <a:xfrm>
                                <a:off x="4961387" y="3271212"/>
                                <a:ext cx="76728"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49" name="Oval 1048">
                                <a:extLst>
                                  <a:ext uri="{FF2B5EF4-FFF2-40B4-BE49-F238E27FC236}">
                                    <a16:creationId xmlns:a16="http://schemas.microsoft.com/office/drawing/2014/main" id="{8F13CC5D-7851-0AF3-E999-401C31CFE802}"/>
                                  </a:ext>
                                </a:extLst>
                              </p:cNvPr>
                              <p:cNvSpPr>
                                <a:spLocks noChangeArrowheads="1"/>
                              </p:cNvSpPr>
                              <p:nvPr/>
                            </p:nvSpPr>
                            <p:spPr bwMode="auto">
                              <a:xfrm>
                                <a:off x="3382399" y="3305364"/>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0" name="Oval 1049">
                                <a:extLst>
                                  <a:ext uri="{FF2B5EF4-FFF2-40B4-BE49-F238E27FC236}">
                                    <a16:creationId xmlns:a16="http://schemas.microsoft.com/office/drawing/2014/main" id="{77768996-B373-B5BF-D264-022D43AE0DB8}"/>
                                  </a:ext>
                                </a:extLst>
                              </p:cNvPr>
                              <p:cNvSpPr>
                                <a:spLocks noChangeArrowheads="1"/>
                              </p:cNvSpPr>
                              <p:nvPr/>
                            </p:nvSpPr>
                            <p:spPr bwMode="auto">
                              <a:xfrm>
                                <a:off x="5279378" y="2905077"/>
                                <a:ext cx="76728"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1" name="Oval 1050">
                                <a:extLst>
                                  <a:ext uri="{FF2B5EF4-FFF2-40B4-BE49-F238E27FC236}">
                                    <a16:creationId xmlns:a16="http://schemas.microsoft.com/office/drawing/2014/main" id="{33C3E41B-1450-720D-A4CE-F720D8B36105}"/>
                                  </a:ext>
                                </a:extLst>
                              </p:cNvPr>
                              <p:cNvSpPr>
                                <a:spLocks noChangeArrowheads="1"/>
                              </p:cNvSpPr>
                              <p:nvPr/>
                            </p:nvSpPr>
                            <p:spPr bwMode="auto">
                              <a:xfrm>
                                <a:off x="1058945" y="2477467"/>
                                <a:ext cx="76728" cy="75979"/>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2" name="Oval 1051">
                                <a:extLst>
                                  <a:ext uri="{FF2B5EF4-FFF2-40B4-BE49-F238E27FC236}">
                                    <a16:creationId xmlns:a16="http://schemas.microsoft.com/office/drawing/2014/main" id="{D641121E-8A60-FDBC-0D35-88410660458A}"/>
                                  </a:ext>
                                </a:extLst>
                              </p:cNvPr>
                              <p:cNvSpPr>
                                <a:spLocks noChangeArrowheads="1"/>
                              </p:cNvSpPr>
                              <p:nvPr/>
                            </p:nvSpPr>
                            <p:spPr bwMode="auto">
                              <a:xfrm>
                                <a:off x="3392612" y="2962825"/>
                                <a:ext cx="76728"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3" name="Oval 1052">
                                <a:extLst>
                                  <a:ext uri="{FF2B5EF4-FFF2-40B4-BE49-F238E27FC236}">
                                    <a16:creationId xmlns:a16="http://schemas.microsoft.com/office/drawing/2014/main" id="{309E8D13-4CED-182E-DF7D-2A75E386D86B}"/>
                                  </a:ext>
                                </a:extLst>
                              </p:cNvPr>
                              <p:cNvSpPr>
                                <a:spLocks noChangeArrowheads="1"/>
                              </p:cNvSpPr>
                              <p:nvPr/>
                            </p:nvSpPr>
                            <p:spPr bwMode="auto">
                              <a:xfrm>
                                <a:off x="4221700" y="3120573"/>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4" name="Oval 1053">
                                <a:extLst>
                                  <a:ext uri="{FF2B5EF4-FFF2-40B4-BE49-F238E27FC236}">
                                    <a16:creationId xmlns:a16="http://schemas.microsoft.com/office/drawing/2014/main" id="{75F01A4C-3484-8E1E-7361-B6E24B5D899F}"/>
                                  </a:ext>
                                </a:extLst>
                              </p:cNvPr>
                              <p:cNvSpPr>
                                <a:spLocks noChangeArrowheads="1"/>
                              </p:cNvSpPr>
                              <p:nvPr/>
                            </p:nvSpPr>
                            <p:spPr bwMode="auto">
                              <a:xfrm>
                                <a:off x="4378013" y="3232894"/>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5" name="Oval 1054">
                                <a:extLst>
                                  <a:ext uri="{FF2B5EF4-FFF2-40B4-BE49-F238E27FC236}">
                                    <a16:creationId xmlns:a16="http://schemas.microsoft.com/office/drawing/2014/main" id="{078DEBC9-54B4-7F86-72F2-1ED428A61E41}"/>
                                  </a:ext>
                                </a:extLst>
                              </p:cNvPr>
                              <p:cNvSpPr>
                                <a:spLocks noChangeArrowheads="1"/>
                              </p:cNvSpPr>
                              <p:nvPr/>
                            </p:nvSpPr>
                            <p:spPr bwMode="auto">
                              <a:xfrm>
                                <a:off x="4633597" y="3888673"/>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6" name="Oval 1055">
                                <a:extLst>
                                  <a:ext uri="{FF2B5EF4-FFF2-40B4-BE49-F238E27FC236}">
                                    <a16:creationId xmlns:a16="http://schemas.microsoft.com/office/drawing/2014/main" id="{2039563B-37D8-CFA5-9CA6-8ED26522BB82}"/>
                                  </a:ext>
                                </a:extLst>
                              </p:cNvPr>
                              <p:cNvSpPr>
                                <a:spLocks noChangeArrowheads="1"/>
                              </p:cNvSpPr>
                              <p:nvPr/>
                            </p:nvSpPr>
                            <p:spPr bwMode="auto">
                              <a:xfrm>
                                <a:off x="4844743" y="3453247"/>
                                <a:ext cx="76728"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8" name="Oval 1057">
                                <a:extLst>
                                  <a:ext uri="{FF2B5EF4-FFF2-40B4-BE49-F238E27FC236}">
                                    <a16:creationId xmlns:a16="http://schemas.microsoft.com/office/drawing/2014/main" id="{3C803562-5C3A-4377-DFDA-A90032528DE0}"/>
                                  </a:ext>
                                </a:extLst>
                              </p:cNvPr>
                              <p:cNvSpPr>
                                <a:spLocks noChangeArrowheads="1"/>
                              </p:cNvSpPr>
                              <p:nvPr/>
                            </p:nvSpPr>
                            <p:spPr bwMode="auto">
                              <a:xfrm>
                                <a:off x="4792231" y="3262130"/>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59" name="Oval 1058">
                                <a:extLst>
                                  <a:ext uri="{FF2B5EF4-FFF2-40B4-BE49-F238E27FC236}">
                                    <a16:creationId xmlns:a16="http://schemas.microsoft.com/office/drawing/2014/main" id="{BC11D397-4E82-1AB5-8F94-66444CCE572C}"/>
                                  </a:ext>
                                </a:extLst>
                              </p:cNvPr>
                              <p:cNvSpPr>
                                <a:spLocks noChangeArrowheads="1"/>
                              </p:cNvSpPr>
                              <p:nvPr/>
                            </p:nvSpPr>
                            <p:spPr bwMode="auto">
                              <a:xfrm>
                                <a:off x="3842000" y="3284362"/>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60" name="Oval 1059">
                                <a:extLst>
                                  <a:ext uri="{FF2B5EF4-FFF2-40B4-BE49-F238E27FC236}">
                                    <a16:creationId xmlns:a16="http://schemas.microsoft.com/office/drawing/2014/main" id="{C5DCF7E5-900E-393F-10F7-589931752866}"/>
                                  </a:ext>
                                </a:extLst>
                              </p:cNvPr>
                              <p:cNvSpPr>
                                <a:spLocks noChangeArrowheads="1"/>
                              </p:cNvSpPr>
                              <p:nvPr/>
                            </p:nvSpPr>
                            <p:spPr bwMode="auto">
                              <a:xfrm>
                                <a:off x="4110850" y="4089387"/>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61" name="Oval 1060">
                                <a:extLst>
                                  <a:ext uri="{FF2B5EF4-FFF2-40B4-BE49-F238E27FC236}">
                                    <a16:creationId xmlns:a16="http://schemas.microsoft.com/office/drawing/2014/main" id="{8E72C57A-C618-387E-D450-57C2EDF4FDED}"/>
                                  </a:ext>
                                </a:extLst>
                              </p:cNvPr>
                              <p:cNvSpPr>
                                <a:spLocks noChangeArrowheads="1"/>
                              </p:cNvSpPr>
                              <p:nvPr/>
                            </p:nvSpPr>
                            <p:spPr bwMode="auto">
                              <a:xfrm>
                                <a:off x="968909" y="2707429"/>
                                <a:ext cx="76728" cy="75979"/>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62" name="Oval 1061">
                                <a:extLst>
                                  <a:ext uri="{FF2B5EF4-FFF2-40B4-BE49-F238E27FC236}">
                                    <a16:creationId xmlns:a16="http://schemas.microsoft.com/office/drawing/2014/main" id="{1F155AF9-8D6A-A028-9B72-BA4FE040B99B}"/>
                                  </a:ext>
                                </a:extLst>
                              </p:cNvPr>
                              <p:cNvSpPr>
                                <a:spLocks noChangeArrowheads="1"/>
                              </p:cNvSpPr>
                              <p:nvPr/>
                            </p:nvSpPr>
                            <p:spPr bwMode="auto">
                              <a:xfrm>
                                <a:off x="3794140" y="4660694"/>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sp>
                            <p:nvSpPr>
                              <p:cNvPr id="1063" name="Oval 1062">
                                <a:extLst>
                                  <a:ext uri="{FF2B5EF4-FFF2-40B4-BE49-F238E27FC236}">
                                    <a16:creationId xmlns:a16="http://schemas.microsoft.com/office/drawing/2014/main" id="{D5C9E22A-33D0-01D9-92C1-FFA6114693AA}"/>
                                  </a:ext>
                                </a:extLst>
                              </p:cNvPr>
                              <p:cNvSpPr>
                                <a:spLocks noChangeArrowheads="1"/>
                              </p:cNvSpPr>
                              <p:nvPr/>
                            </p:nvSpPr>
                            <p:spPr bwMode="auto">
                              <a:xfrm>
                                <a:off x="1674322" y="4210380"/>
                                <a:ext cx="75983" cy="76724"/>
                              </a:xfrm>
                              <a:prstGeom prst="ellipse">
                                <a:avLst/>
                              </a:prstGeom>
                              <a:grpFill/>
                              <a:ln w="9525">
                                <a:noFill/>
                                <a:round/>
                                <a:headEnd/>
                                <a:tailEnd/>
                              </a:ln>
                            </p:spPr>
                            <p:txBody>
                              <a:bodyPr rot="0" vert="horz" wrap="square" lIns="91440" tIns="45720" rIns="91440" bIns="45720" anchor="ctr" anchorCtr="0" upright="1">
                                <a:noAutofit/>
                              </a:bodyPr>
                              <a:lstStyle/>
                              <a:p>
                                <a:endParaRPr lang="en-US" dirty="0"/>
                              </a:p>
                            </p:txBody>
                          </p:sp>
                        </p:grpSp>
                      </p:grpSp>
                      <p:sp>
                        <p:nvSpPr>
                          <p:cNvPr id="99" name="Oval 98">
                            <a:extLst>
                              <a:ext uri="{FF2B5EF4-FFF2-40B4-BE49-F238E27FC236}">
                                <a16:creationId xmlns:a16="http://schemas.microsoft.com/office/drawing/2014/main" id="{96644355-BD59-D813-B037-D4B0D50980CB}"/>
                              </a:ext>
                            </a:extLst>
                          </p:cNvPr>
                          <p:cNvSpPr>
                            <a:spLocks noChangeArrowheads="1"/>
                          </p:cNvSpPr>
                          <p:nvPr/>
                        </p:nvSpPr>
                        <p:spPr bwMode="auto">
                          <a:xfrm>
                            <a:off x="3551510" y="3458350"/>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sp>
                        <p:nvSpPr>
                          <p:cNvPr id="100" name="Oval 99">
                            <a:extLst>
                              <a:ext uri="{FF2B5EF4-FFF2-40B4-BE49-F238E27FC236}">
                                <a16:creationId xmlns:a16="http://schemas.microsoft.com/office/drawing/2014/main" id="{317D6481-E5CD-90D0-8DFA-F542BAE5C028}"/>
                              </a:ext>
                            </a:extLst>
                          </p:cNvPr>
                          <p:cNvSpPr>
                            <a:spLocks noChangeArrowheads="1"/>
                          </p:cNvSpPr>
                          <p:nvPr/>
                        </p:nvSpPr>
                        <p:spPr bwMode="auto">
                          <a:xfrm>
                            <a:off x="5317159" y="2624612"/>
                            <a:ext cx="80055"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sp>
                      <p:nvSpPr>
                        <p:cNvPr id="97" name="Oval 96">
                          <a:extLst>
                            <a:ext uri="{FF2B5EF4-FFF2-40B4-BE49-F238E27FC236}">
                              <a16:creationId xmlns:a16="http://schemas.microsoft.com/office/drawing/2014/main" id="{0C295C29-028C-72F1-C354-EB40359B5E6B}"/>
                            </a:ext>
                          </a:extLst>
                        </p:cNvPr>
                        <p:cNvSpPr>
                          <a:spLocks noChangeArrowheads="1"/>
                        </p:cNvSpPr>
                        <p:nvPr/>
                      </p:nvSpPr>
                      <p:spPr bwMode="auto">
                        <a:xfrm>
                          <a:off x="3696310" y="3800528"/>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sp>
                    <p:nvSpPr>
                      <p:cNvPr id="31" name="Oval 30">
                        <a:extLst>
                          <a:ext uri="{FF2B5EF4-FFF2-40B4-BE49-F238E27FC236}">
                            <a16:creationId xmlns:a16="http://schemas.microsoft.com/office/drawing/2014/main" id="{E7042AC5-9694-4F0D-3283-336034EADDEC}"/>
                          </a:ext>
                        </a:extLst>
                      </p:cNvPr>
                      <p:cNvSpPr>
                        <a:spLocks noChangeArrowheads="1"/>
                      </p:cNvSpPr>
                      <p:nvPr/>
                    </p:nvSpPr>
                    <p:spPr bwMode="auto">
                      <a:xfrm>
                        <a:off x="5269765" y="3806392"/>
                        <a:ext cx="80055" cy="79273"/>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grpSp>
              <p:sp>
                <p:nvSpPr>
                  <p:cNvPr id="26" name="Content Placeholder 2">
                    <a:extLst>
                      <a:ext uri="{FF2B5EF4-FFF2-40B4-BE49-F238E27FC236}">
                        <a16:creationId xmlns:a16="http://schemas.microsoft.com/office/drawing/2014/main" id="{0D1DD311-1616-AA51-15A4-46E75DC8C7BE}"/>
                      </a:ext>
                    </a:extLst>
                  </p:cNvPr>
                  <p:cNvSpPr txBox="1">
                    <a:spLocks/>
                  </p:cNvSpPr>
                  <p:nvPr/>
                </p:nvSpPr>
                <p:spPr>
                  <a:xfrm>
                    <a:off x="1730718" y="4477868"/>
                    <a:ext cx="3619103" cy="559426"/>
                  </a:xfrm>
                  <a:prstGeom prst="rect">
                    <a:avLst/>
                  </a:prstGeom>
                </p:spPr>
                <p:txBody>
                  <a:bodyPr vert="horz" lIns="89896" tIns="44948" rIns="89896" bIns="44948" rtlCol="0" anchor="t">
                    <a:noAutofit/>
                  </a:bodyPr>
                  <a:lstStyle/>
                  <a:p>
                    <a:pPr algn="r">
                      <a:spcBef>
                        <a:spcPct val="20000"/>
                      </a:spcBef>
                      <a:defRPr/>
                    </a:pPr>
                    <a:r>
                      <a:rPr lang="en-US" sz="800" b="0" i="1" spc="0" dirty="0">
                        <a:solidFill>
                          <a:srgbClr val="373637"/>
                        </a:solidFill>
                        <a:latin typeface="Arial"/>
                        <a:cs typeface="Arial"/>
                      </a:rPr>
                      <a:t>According to PFM Internal Resources a</a:t>
                    </a:r>
                    <a:r>
                      <a:rPr lang="en-US" sz="800" i="1" dirty="0">
                        <a:latin typeface="Arial"/>
                        <a:cs typeface="Arial"/>
                      </a:rPr>
                      <a:t>s of December 31, 2023</a:t>
                    </a:r>
                    <a:endParaRPr lang="en-US" sz="800" dirty="0">
                      <a:latin typeface="Arial"/>
                      <a:cs typeface="Arial"/>
                    </a:endParaRPr>
                  </a:p>
                  <a:p>
                    <a:endParaRPr lang="en-US" sz="800" i="1" dirty="0">
                      <a:latin typeface="Arial" panose="020B0604020202020204" pitchFamily="34" charset="0"/>
                      <a:cs typeface="Arial" panose="020B0604020202020204" pitchFamily="34" charset="0"/>
                    </a:endParaRPr>
                  </a:p>
                  <a:p>
                    <a:endParaRPr lang="en-US" sz="800" i="1" baseline="30000" dirty="0">
                      <a:latin typeface="Arial" panose="020B0604020202020204" pitchFamily="34" charset="0"/>
                      <a:ea typeface="Calibri"/>
                      <a:cs typeface="Arial" panose="020B0604020202020204" pitchFamily="34" charset="0"/>
                    </a:endParaRPr>
                  </a:p>
                </p:txBody>
              </p:sp>
            </p:grpSp>
            <p:sp>
              <p:nvSpPr>
                <p:cNvPr id="23" name="Oval 22">
                  <a:extLst>
                    <a:ext uri="{FF2B5EF4-FFF2-40B4-BE49-F238E27FC236}">
                      <a16:creationId xmlns:a16="http://schemas.microsoft.com/office/drawing/2014/main" id="{EFFA5DB9-1B1F-A353-0A95-020F94545F5D}"/>
                    </a:ext>
                  </a:extLst>
                </p:cNvPr>
                <p:cNvSpPr>
                  <a:spLocks noChangeArrowheads="1"/>
                </p:cNvSpPr>
                <p:nvPr/>
              </p:nvSpPr>
              <p:spPr bwMode="auto">
                <a:xfrm>
                  <a:off x="1567320" y="3076934"/>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sp>
              <p:nvSpPr>
                <p:cNvPr id="24" name="Oval 23">
                  <a:extLst>
                    <a:ext uri="{FF2B5EF4-FFF2-40B4-BE49-F238E27FC236}">
                      <a16:creationId xmlns:a16="http://schemas.microsoft.com/office/drawing/2014/main" id="{94C95C69-0A12-DF7A-FB7F-7C8C20CC9453}"/>
                    </a:ext>
                  </a:extLst>
                </p:cNvPr>
                <p:cNvSpPr>
                  <a:spLocks noChangeArrowheads="1"/>
                </p:cNvSpPr>
                <p:nvPr/>
              </p:nvSpPr>
              <p:spPr bwMode="auto">
                <a:xfrm>
                  <a:off x="5839667" y="2087168"/>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sp>
            <p:nvSpPr>
              <p:cNvPr id="18" name="Oval 17">
                <a:extLst>
                  <a:ext uri="{FF2B5EF4-FFF2-40B4-BE49-F238E27FC236}">
                    <a16:creationId xmlns:a16="http://schemas.microsoft.com/office/drawing/2014/main" id="{93AE28BE-F487-5D23-7FAC-B12AD1FDFE37}"/>
                  </a:ext>
                </a:extLst>
              </p:cNvPr>
              <p:cNvSpPr>
                <a:spLocks noChangeArrowheads="1"/>
              </p:cNvSpPr>
              <p:nvPr/>
            </p:nvSpPr>
            <p:spPr bwMode="auto">
              <a:xfrm>
                <a:off x="3640540" y="3817722"/>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sp>
            <p:nvSpPr>
              <p:cNvPr id="19" name="Oval 18">
                <a:extLst>
                  <a:ext uri="{FF2B5EF4-FFF2-40B4-BE49-F238E27FC236}">
                    <a16:creationId xmlns:a16="http://schemas.microsoft.com/office/drawing/2014/main" id="{6D7241A1-EA6B-2100-0458-EED8DA029585}"/>
                  </a:ext>
                </a:extLst>
              </p:cNvPr>
              <p:cNvSpPr>
                <a:spLocks noChangeArrowheads="1"/>
              </p:cNvSpPr>
              <p:nvPr/>
            </p:nvSpPr>
            <p:spPr bwMode="auto">
              <a:xfrm>
                <a:off x="5021208" y="3099480"/>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sp>
          <p:nvSpPr>
            <p:cNvPr id="16" name="Oval 15">
              <a:extLst>
                <a:ext uri="{FF2B5EF4-FFF2-40B4-BE49-F238E27FC236}">
                  <a16:creationId xmlns:a16="http://schemas.microsoft.com/office/drawing/2014/main" id="{B79B7C72-BB94-7FF2-DA2F-2A92AB05E40D}"/>
                </a:ext>
              </a:extLst>
            </p:cNvPr>
            <p:cNvSpPr>
              <a:spLocks noChangeArrowheads="1"/>
            </p:cNvSpPr>
            <p:nvPr/>
          </p:nvSpPr>
          <p:spPr bwMode="auto">
            <a:xfrm>
              <a:off x="6170152" y="2511680"/>
              <a:ext cx="79277" cy="80050"/>
            </a:xfrm>
            <a:prstGeom prst="ellipse">
              <a:avLst/>
            </a:prstGeom>
            <a:solidFill>
              <a:schemeClr val="accent2"/>
            </a:solidFill>
            <a:ln w="9525">
              <a:noFill/>
              <a:round/>
              <a:headEnd/>
              <a:tailEnd/>
            </a:ln>
          </p:spPr>
          <p:txBody>
            <a:bodyPr rot="0" vert="horz" wrap="square" lIns="91440" tIns="45720" rIns="91440" bIns="45720" anchor="ctr" anchorCtr="0" upright="1">
              <a:noAutofit/>
            </a:bodyPr>
            <a:lstStyle/>
            <a:p>
              <a:endParaRPr lang="en-US" dirty="0"/>
            </a:p>
          </p:txBody>
        </p:sp>
      </p:grpSp>
      <p:sp>
        <p:nvSpPr>
          <p:cNvPr id="4" name="Star: 5 Points 3">
            <a:extLst>
              <a:ext uri="{FF2B5EF4-FFF2-40B4-BE49-F238E27FC236}">
                <a16:creationId xmlns:a16="http://schemas.microsoft.com/office/drawing/2014/main" id="{6C29EF38-F758-0B4B-D7D4-3CD6BAC87AD7}"/>
              </a:ext>
            </a:extLst>
          </p:cNvPr>
          <p:cNvSpPr/>
          <p:nvPr/>
        </p:nvSpPr>
        <p:spPr>
          <a:xfrm>
            <a:off x="2737224" y="2849761"/>
            <a:ext cx="228600" cy="228600"/>
          </a:xfrm>
          <a:prstGeom prst="star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endParaRPr lang="en-US" sz="1000" dirty="0">
              <a:latin typeface="Arial Regular" charset="0"/>
              <a:ea typeface="Arial Regular" charset="0"/>
              <a:cs typeface="Arial Regular" charset="0"/>
            </a:endParaRPr>
          </a:p>
        </p:txBody>
      </p:sp>
      <p:pic>
        <p:nvPicPr>
          <p:cNvPr id="1087" name="Picture 1086">
            <a:extLst>
              <a:ext uri="{FF2B5EF4-FFF2-40B4-BE49-F238E27FC236}">
                <a16:creationId xmlns:a16="http://schemas.microsoft.com/office/drawing/2014/main" id="{C0BA4E4F-9663-FBF0-8CE7-7748B3B81D77}"/>
              </a:ext>
            </a:extLst>
          </p:cNvPr>
          <p:cNvPicPr>
            <a:picLocks noChangeAspect="1"/>
          </p:cNvPicPr>
          <p:nvPr/>
        </p:nvPicPr>
        <p:blipFill>
          <a:blip r:embed="rId5"/>
          <a:stretch>
            <a:fillRect/>
          </a:stretch>
        </p:blipFill>
        <p:spPr>
          <a:xfrm>
            <a:off x="3153582" y="2958023"/>
            <a:ext cx="225572" cy="225572"/>
          </a:xfrm>
          <a:prstGeom prst="rect">
            <a:avLst/>
          </a:prstGeom>
        </p:spPr>
      </p:pic>
      <p:pic>
        <p:nvPicPr>
          <p:cNvPr id="2" name="Picture 1">
            <a:extLst>
              <a:ext uri="{FF2B5EF4-FFF2-40B4-BE49-F238E27FC236}">
                <a16:creationId xmlns:a16="http://schemas.microsoft.com/office/drawing/2014/main" id="{E232850C-83DC-33AE-8AC7-3EFF16D68F91}"/>
              </a:ext>
            </a:extLst>
          </p:cNvPr>
          <p:cNvPicPr>
            <a:picLocks noChangeAspect="1"/>
          </p:cNvPicPr>
          <p:nvPr/>
        </p:nvPicPr>
        <p:blipFill rotWithShape="1">
          <a:blip r:embed="rId6"/>
          <a:srcRect r="5875"/>
          <a:stretch/>
        </p:blipFill>
        <p:spPr>
          <a:xfrm>
            <a:off x="4995982" y="4141026"/>
            <a:ext cx="4016876" cy="1975275"/>
          </a:xfrm>
          <a:prstGeom prst="rect">
            <a:avLst/>
          </a:prstGeom>
        </p:spPr>
      </p:pic>
    </p:spTree>
    <p:extLst>
      <p:ext uri="{BB962C8B-B14F-4D97-AF65-F5344CB8AC3E}">
        <p14:creationId xmlns:p14="http://schemas.microsoft.com/office/powerpoint/2010/main" val="426230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F55E1-F4B0-4328-B68A-22CF9F9E07D6}"/>
              </a:ext>
            </a:extLst>
          </p:cNvPr>
          <p:cNvSpPr>
            <a:spLocks noGrp="1"/>
          </p:cNvSpPr>
          <p:nvPr>
            <p:ph type="title"/>
          </p:nvPr>
        </p:nvSpPr>
        <p:spPr/>
        <p:txBody>
          <a:bodyPr/>
          <a:lstStyle/>
          <a:p>
            <a:r>
              <a:rPr lang="en-US" dirty="0"/>
              <a:t>Representative Sample of PFM’s Water and Wastewater Client</a:t>
            </a:r>
          </a:p>
        </p:txBody>
      </p:sp>
      <p:sp>
        <p:nvSpPr>
          <p:cNvPr id="7" name="TextBox 6">
            <a:extLst>
              <a:ext uri="{FF2B5EF4-FFF2-40B4-BE49-F238E27FC236}">
                <a16:creationId xmlns:a16="http://schemas.microsoft.com/office/drawing/2014/main" id="{BD76E8A5-7703-41ED-36AF-00E600B04050}"/>
              </a:ext>
            </a:extLst>
          </p:cNvPr>
          <p:cNvSpPr txBox="1"/>
          <p:nvPr/>
        </p:nvSpPr>
        <p:spPr>
          <a:xfrm>
            <a:off x="1373997" y="5505816"/>
            <a:ext cx="4507449" cy="187077"/>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000" baseline="30000" dirty="0">
                <a:ea typeface="Soleil" charset="0"/>
                <a:cs typeface="Soleil" charset="0"/>
              </a:rPr>
              <a:t>1 </a:t>
            </a:r>
            <a:r>
              <a:rPr lang="en-US" sz="800" dirty="0">
                <a:ea typeface="Soleil" charset="0"/>
                <a:cs typeface="Soleil" charset="0"/>
              </a:rPr>
              <a:t>Source: PFM internal data.</a:t>
            </a:r>
          </a:p>
          <a:p>
            <a:pPr marL="0" marR="0" indent="0" algn="l" defTabSz="914400" rtl="0" eaLnBrk="1" fontAlgn="auto" latinLnBrk="0" hangingPunct="1">
              <a:lnSpc>
                <a:spcPct val="100000"/>
              </a:lnSpc>
              <a:spcBef>
                <a:spcPts val="0"/>
              </a:spcBef>
              <a:spcAft>
                <a:spcPts val="0"/>
              </a:spcAft>
              <a:buClrTx/>
              <a:buSzTx/>
              <a:buFontTx/>
              <a:buNone/>
              <a:tabLst/>
            </a:pPr>
            <a:endParaRPr lang="en-US" sz="1000" dirty="0">
              <a:ea typeface="Soleil" charset="0"/>
              <a:cs typeface="Soleil" charset="0"/>
            </a:endParaRPr>
          </a:p>
        </p:txBody>
      </p:sp>
      <p:graphicFrame>
        <p:nvGraphicFramePr>
          <p:cNvPr id="2" name="Table 1">
            <a:extLst>
              <a:ext uri="{FF2B5EF4-FFF2-40B4-BE49-F238E27FC236}">
                <a16:creationId xmlns:a16="http://schemas.microsoft.com/office/drawing/2014/main" id="{EBC1A0EC-FB73-198B-FEB0-D79EF18077A9}"/>
              </a:ext>
            </a:extLst>
          </p:cNvPr>
          <p:cNvGraphicFramePr>
            <a:graphicFrameLocks noGrp="1"/>
          </p:cNvGraphicFramePr>
          <p:nvPr>
            <p:extLst>
              <p:ext uri="{D42A27DB-BD31-4B8C-83A1-F6EECF244321}">
                <p14:modId xmlns:p14="http://schemas.microsoft.com/office/powerpoint/2010/main" val="1994142730"/>
              </p:ext>
            </p:extLst>
          </p:nvPr>
        </p:nvGraphicFramePr>
        <p:xfrm>
          <a:off x="1373997" y="1553116"/>
          <a:ext cx="6536425" cy="3751768"/>
        </p:xfrm>
        <a:graphic>
          <a:graphicData uri="http://schemas.openxmlformats.org/drawingml/2006/table">
            <a:tbl>
              <a:tblPr firstRow="1" firstCol="1" bandRow="1">
                <a:tableStyleId>{9DCAF9ED-07DC-4A11-8D7F-57B35C25682E}</a:tableStyleId>
              </a:tblPr>
              <a:tblGrid>
                <a:gridCol w="2640980">
                  <a:extLst>
                    <a:ext uri="{9D8B030D-6E8A-4147-A177-3AD203B41FA5}">
                      <a16:colId xmlns:a16="http://schemas.microsoft.com/office/drawing/2014/main" val="442481512"/>
                    </a:ext>
                  </a:extLst>
                </a:gridCol>
                <a:gridCol w="458504">
                  <a:extLst>
                    <a:ext uri="{9D8B030D-6E8A-4147-A177-3AD203B41FA5}">
                      <a16:colId xmlns:a16="http://schemas.microsoft.com/office/drawing/2014/main" val="4152660183"/>
                    </a:ext>
                  </a:extLst>
                </a:gridCol>
                <a:gridCol w="2974770">
                  <a:extLst>
                    <a:ext uri="{9D8B030D-6E8A-4147-A177-3AD203B41FA5}">
                      <a16:colId xmlns:a16="http://schemas.microsoft.com/office/drawing/2014/main" val="421604288"/>
                    </a:ext>
                  </a:extLst>
                </a:gridCol>
                <a:gridCol w="462171">
                  <a:extLst>
                    <a:ext uri="{9D8B030D-6E8A-4147-A177-3AD203B41FA5}">
                      <a16:colId xmlns:a16="http://schemas.microsoft.com/office/drawing/2014/main" val="3508414764"/>
                    </a:ext>
                  </a:extLst>
                </a:gridCol>
              </a:tblGrid>
              <a:tr h="322768">
                <a:tc gridSpan="4">
                  <a:txBody>
                    <a:bodyPr/>
                    <a:lstStyle/>
                    <a:p>
                      <a:pPr marL="0" marR="0" algn="ctr">
                        <a:lnSpc>
                          <a:spcPct val="107000"/>
                        </a:lnSpc>
                        <a:spcBef>
                          <a:spcPts val="300"/>
                        </a:spcBef>
                        <a:spcAft>
                          <a:spcPts val="600"/>
                        </a:spcAft>
                      </a:pPr>
                      <a:r>
                        <a:rPr lang="en-US" sz="1000" dirty="0">
                          <a:effectLst/>
                          <a:highlight>
                            <a:srgbClr val="3E6BB3"/>
                          </a:highlight>
                        </a:rPr>
                        <a:t>Representative List of PFM's Water and Wastewater Clients</a:t>
                      </a:r>
                      <a:endParaRPr lang="en-US" sz="1000" dirty="0">
                        <a:effectLst/>
                        <a:highlight>
                          <a:srgbClr val="3E6BB3"/>
                        </a:highligh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1820774"/>
                  </a:ext>
                </a:extLst>
              </a:tr>
              <a:tr h="228600">
                <a:tc>
                  <a:txBody>
                    <a:bodyPr/>
                    <a:lstStyle/>
                    <a:p>
                      <a:pPr marL="0" marR="0">
                        <a:lnSpc>
                          <a:spcPct val="107000"/>
                        </a:lnSpc>
                        <a:spcBef>
                          <a:spcPts val="300"/>
                        </a:spcBef>
                        <a:spcAft>
                          <a:spcPts val="300"/>
                        </a:spcAft>
                      </a:pPr>
                      <a:r>
                        <a:rPr lang="en-US" sz="900" b="0" dirty="0">
                          <a:effectLst/>
                        </a:rPr>
                        <a:t>Austin Water and Wastewater Utility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TX</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Madison Metropolitan Sewerage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WI</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3480742082"/>
                  </a:ext>
                </a:extLst>
              </a:tr>
              <a:tr h="228600">
                <a:tc>
                  <a:txBody>
                    <a:bodyPr/>
                    <a:lstStyle/>
                    <a:p>
                      <a:pPr marL="0" marR="0">
                        <a:lnSpc>
                          <a:spcPct val="107000"/>
                        </a:lnSpc>
                        <a:spcBef>
                          <a:spcPts val="300"/>
                        </a:spcBef>
                        <a:spcAft>
                          <a:spcPts val="300"/>
                        </a:spcAft>
                      </a:pPr>
                      <a:r>
                        <a:rPr lang="en-US" sz="900" b="0" dirty="0">
                          <a:effectLst/>
                        </a:rPr>
                        <a:t>Baltimore Water and Wastewater</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MD</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Maryland Water Quality Administration</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MD</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1285748020"/>
                  </a:ext>
                </a:extLst>
              </a:tr>
              <a:tr h="228600">
                <a:tc>
                  <a:txBody>
                    <a:bodyPr/>
                    <a:lstStyle/>
                    <a:p>
                      <a:pPr marL="0" marR="0">
                        <a:lnSpc>
                          <a:spcPct val="107000"/>
                        </a:lnSpc>
                        <a:spcBef>
                          <a:spcPts val="300"/>
                        </a:spcBef>
                        <a:spcAft>
                          <a:spcPts val="300"/>
                        </a:spcAft>
                      </a:pPr>
                      <a:r>
                        <a:rPr lang="en-US" sz="900" b="0" dirty="0">
                          <a:effectLst/>
                        </a:rPr>
                        <a:t>City of New Orleans, Water &amp; Sewerage Board</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LA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New Water (Green Bay Metropolitan Sewerage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WI</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000457389"/>
                  </a:ext>
                </a:extLst>
              </a:tr>
              <a:tr h="228600">
                <a:tc>
                  <a:txBody>
                    <a:bodyPr/>
                    <a:lstStyle/>
                    <a:p>
                      <a:pPr marL="0" marR="0">
                        <a:lnSpc>
                          <a:spcPct val="107000"/>
                        </a:lnSpc>
                        <a:spcBef>
                          <a:spcPts val="300"/>
                        </a:spcBef>
                        <a:spcAft>
                          <a:spcPts val="300"/>
                        </a:spcAft>
                      </a:pPr>
                      <a:r>
                        <a:rPr lang="en-US" sz="900" b="0" dirty="0">
                          <a:effectLst/>
                        </a:rPr>
                        <a:t>Clark County Water Reclamation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NV</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Metropolitan Sewer District of Greater Cincinnati</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OH</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777425718"/>
                  </a:ext>
                </a:extLst>
              </a:tr>
              <a:tr h="228600">
                <a:tc>
                  <a:txBody>
                    <a:bodyPr/>
                    <a:lstStyle/>
                    <a:p>
                      <a:pPr marL="0" marR="0">
                        <a:lnSpc>
                          <a:spcPct val="107000"/>
                        </a:lnSpc>
                        <a:spcBef>
                          <a:spcPts val="300"/>
                        </a:spcBef>
                        <a:spcAft>
                          <a:spcPts val="300"/>
                        </a:spcAft>
                      </a:pPr>
                      <a:r>
                        <a:rPr lang="en-US" sz="900" b="0" dirty="0">
                          <a:effectLst/>
                        </a:rPr>
                        <a:t>Clayton County Water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GA</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Metropolitan St. Louis Sewer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MO</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270555584"/>
                  </a:ext>
                </a:extLst>
              </a:tr>
              <a:tr h="228600">
                <a:tc>
                  <a:txBody>
                    <a:bodyPr/>
                    <a:lstStyle/>
                    <a:p>
                      <a:pPr marL="0" marR="0">
                        <a:lnSpc>
                          <a:spcPct val="107000"/>
                        </a:lnSpc>
                        <a:spcBef>
                          <a:spcPts val="300"/>
                        </a:spcBef>
                        <a:spcAft>
                          <a:spcPts val="300"/>
                        </a:spcAft>
                      </a:pPr>
                      <a:r>
                        <a:rPr lang="en-US" sz="900" b="0" dirty="0">
                          <a:effectLst/>
                        </a:rPr>
                        <a:t>Contra Costa Water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CA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Nassau Sewer and Storm Water Finance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NY</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48654325"/>
                  </a:ext>
                </a:extLst>
              </a:tr>
              <a:tr h="228600">
                <a:tc>
                  <a:txBody>
                    <a:bodyPr/>
                    <a:lstStyle/>
                    <a:p>
                      <a:pPr marL="0" marR="0">
                        <a:lnSpc>
                          <a:spcPct val="107000"/>
                        </a:lnSpc>
                        <a:spcBef>
                          <a:spcPts val="300"/>
                        </a:spcBef>
                        <a:spcAft>
                          <a:spcPts val="300"/>
                        </a:spcAft>
                      </a:pPr>
                      <a:r>
                        <a:rPr lang="en-US" sz="900" b="0" dirty="0">
                          <a:effectLst/>
                        </a:rPr>
                        <a:t>DC Water and Sewer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DC</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New Jersey Water Supply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NJ</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1364794852"/>
                  </a:ext>
                </a:extLst>
              </a:tr>
              <a:tr h="228600">
                <a:tc>
                  <a:txBody>
                    <a:bodyPr/>
                    <a:lstStyle/>
                    <a:p>
                      <a:pPr marL="0" marR="0">
                        <a:lnSpc>
                          <a:spcPct val="107000"/>
                        </a:lnSpc>
                        <a:spcBef>
                          <a:spcPts val="300"/>
                        </a:spcBef>
                        <a:spcAft>
                          <a:spcPts val="300"/>
                        </a:spcAft>
                      </a:pPr>
                      <a:r>
                        <a:rPr lang="en-US" sz="900" b="0" dirty="0">
                          <a:effectLst/>
                        </a:rPr>
                        <a:t>Erie County Water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NY</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Oklahoma City Water Utility Trust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OK</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1868655024"/>
                  </a:ext>
                </a:extLst>
              </a:tr>
              <a:tr h="228600">
                <a:tc>
                  <a:txBody>
                    <a:bodyPr/>
                    <a:lstStyle/>
                    <a:p>
                      <a:pPr marL="0" marR="0">
                        <a:lnSpc>
                          <a:spcPct val="107000"/>
                        </a:lnSpc>
                        <a:spcBef>
                          <a:spcPts val="300"/>
                        </a:spcBef>
                        <a:spcAft>
                          <a:spcPts val="300"/>
                        </a:spcAft>
                      </a:pPr>
                      <a:r>
                        <a:rPr lang="en-US" sz="900" b="0" dirty="0">
                          <a:effectLst/>
                        </a:rPr>
                        <a:t>Fairfax County Integrated Sewer System</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VA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Passaic Valley Sewerage Commission</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NJ</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534631386"/>
                  </a:ext>
                </a:extLst>
              </a:tr>
              <a:tr h="228600">
                <a:tc>
                  <a:txBody>
                    <a:bodyPr/>
                    <a:lstStyle/>
                    <a:p>
                      <a:pPr marL="0" marR="0">
                        <a:lnSpc>
                          <a:spcPct val="107000"/>
                        </a:lnSpc>
                        <a:spcBef>
                          <a:spcPts val="300"/>
                        </a:spcBef>
                        <a:spcAft>
                          <a:spcPts val="300"/>
                        </a:spcAft>
                      </a:pPr>
                      <a:r>
                        <a:rPr lang="en-US" sz="900" b="0" dirty="0">
                          <a:effectLst/>
                        </a:rPr>
                        <a:t>Fairfax County Water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VA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Portland, Bureau of Environmental Services</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OR</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322521355"/>
                  </a:ext>
                </a:extLst>
              </a:tr>
              <a:tr h="228600">
                <a:tc>
                  <a:txBody>
                    <a:bodyPr/>
                    <a:lstStyle/>
                    <a:p>
                      <a:pPr marL="0" marR="0">
                        <a:lnSpc>
                          <a:spcPct val="107000"/>
                        </a:lnSpc>
                        <a:spcBef>
                          <a:spcPts val="300"/>
                        </a:spcBef>
                        <a:spcAft>
                          <a:spcPts val="300"/>
                        </a:spcAft>
                      </a:pPr>
                      <a:r>
                        <a:rPr lang="en-US" sz="900" b="0">
                          <a:effectLst/>
                        </a:rPr>
                        <a:t>Great Lakes Water Authority</a:t>
                      </a:r>
                      <a:endParaRPr lang="en-US" sz="900" b="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NI</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Philadelphia Water Department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a:effectLst/>
                        </a:rPr>
                        <a:t>PA</a:t>
                      </a:r>
                      <a:endParaRPr lang="en-US" sz="900" b="1">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982055331"/>
                  </a:ext>
                </a:extLst>
              </a:tr>
              <a:tr h="228600">
                <a:tc>
                  <a:txBody>
                    <a:bodyPr/>
                    <a:lstStyle/>
                    <a:p>
                      <a:pPr marL="0" marR="0">
                        <a:lnSpc>
                          <a:spcPct val="107000"/>
                        </a:lnSpc>
                        <a:spcBef>
                          <a:spcPts val="300"/>
                        </a:spcBef>
                        <a:spcAft>
                          <a:spcPts val="300"/>
                        </a:spcAft>
                      </a:pPr>
                      <a:r>
                        <a:rPr lang="en-US" sz="900" b="0" dirty="0">
                          <a:effectLst/>
                        </a:rPr>
                        <a:t>Hampton Roads Sanitation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MI</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San Antonio Water System</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TX</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2443007129"/>
                  </a:ext>
                </a:extLst>
              </a:tr>
              <a:tr h="228600">
                <a:tc>
                  <a:txBody>
                    <a:bodyPr/>
                    <a:lstStyle/>
                    <a:p>
                      <a:pPr marL="0" marR="0">
                        <a:lnSpc>
                          <a:spcPct val="107000"/>
                        </a:lnSpc>
                        <a:spcBef>
                          <a:spcPts val="300"/>
                        </a:spcBef>
                        <a:spcAft>
                          <a:spcPts val="300"/>
                        </a:spcAft>
                      </a:pPr>
                      <a:r>
                        <a:rPr lang="en-US" sz="900" b="0">
                          <a:effectLst/>
                        </a:rPr>
                        <a:t>Kansas City Water Department</a:t>
                      </a:r>
                      <a:endParaRPr lang="en-US" sz="900" b="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MO</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San Diego County Water Authority</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CA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615517471"/>
                  </a:ext>
                </a:extLst>
              </a:tr>
              <a:tr h="228600">
                <a:tc>
                  <a:txBody>
                    <a:bodyPr/>
                    <a:lstStyle/>
                    <a:p>
                      <a:pPr marL="0" marR="0">
                        <a:lnSpc>
                          <a:spcPct val="107000"/>
                        </a:lnSpc>
                        <a:spcBef>
                          <a:spcPts val="300"/>
                        </a:spcBef>
                        <a:spcAft>
                          <a:spcPts val="300"/>
                        </a:spcAft>
                      </a:pPr>
                      <a:r>
                        <a:rPr lang="en-US" sz="900" b="0" dirty="0">
                          <a:effectLst/>
                        </a:rPr>
                        <a:t>Las Vegas Valley Water District</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NV</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r>
                        <a:rPr lang="en-US" sz="900" b="0" dirty="0">
                          <a:effectLst/>
                        </a:rPr>
                        <a:t>Washington Suburban Sanitary Commission</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MD</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611272512"/>
                  </a:ext>
                </a:extLst>
              </a:tr>
              <a:tr h="228600">
                <a:tc>
                  <a:txBody>
                    <a:bodyPr/>
                    <a:lstStyle/>
                    <a:p>
                      <a:pPr marL="0" marR="0">
                        <a:lnSpc>
                          <a:spcPct val="107000"/>
                        </a:lnSpc>
                        <a:spcBef>
                          <a:spcPts val="300"/>
                        </a:spcBef>
                        <a:spcAft>
                          <a:spcPts val="300"/>
                        </a:spcAft>
                      </a:pPr>
                      <a:r>
                        <a:rPr lang="en-US" sz="900" b="0" dirty="0">
                          <a:effectLst/>
                        </a:rPr>
                        <a:t>Los Angeles Department of Water &amp; Power</a:t>
                      </a: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r>
                        <a:rPr lang="en-US" sz="900" b="1" dirty="0">
                          <a:effectLst/>
                        </a:rPr>
                        <a:t>CA</a:t>
                      </a: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nSpc>
                          <a:spcPct val="107000"/>
                        </a:lnSpc>
                        <a:spcBef>
                          <a:spcPts val="300"/>
                        </a:spcBef>
                        <a:spcAft>
                          <a:spcPts val="300"/>
                        </a:spcAft>
                      </a:pPr>
                      <a:endParaRPr lang="en-US" sz="900" b="0"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tc>
                  <a:txBody>
                    <a:bodyPr/>
                    <a:lstStyle/>
                    <a:p>
                      <a:pPr marL="0" marR="0" algn="ctr">
                        <a:lnSpc>
                          <a:spcPct val="107000"/>
                        </a:lnSpc>
                        <a:spcBef>
                          <a:spcPts val="300"/>
                        </a:spcBef>
                        <a:spcAft>
                          <a:spcPts val="300"/>
                        </a:spcAft>
                      </a:pPr>
                      <a:endParaRPr lang="en-US" sz="900" b="1" dirty="0">
                        <a:effectLst/>
                        <a:latin typeface="Arial" panose="020B0604020202020204" pitchFamily="34" charset="0"/>
                        <a:ea typeface="Arial" panose="020B0604020202020204" pitchFamily="34" charset="0"/>
                        <a:cs typeface="Times New Roman" panose="02020603050405020304" pitchFamily="18" charset="0"/>
                      </a:endParaRPr>
                    </a:p>
                  </a:txBody>
                  <a:tcPr marL="31993" marR="31993" marT="0" marB="0" anchor="ctr"/>
                </a:tc>
                <a:extLst>
                  <a:ext uri="{0D108BD9-81ED-4DB2-BD59-A6C34878D82A}">
                    <a16:rowId xmlns:a16="http://schemas.microsoft.com/office/drawing/2014/main" val="1463921644"/>
                  </a:ext>
                </a:extLst>
              </a:tr>
            </a:tbl>
          </a:graphicData>
        </a:graphic>
      </p:graphicFrame>
    </p:spTree>
    <p:extLst>
      <p:ext uri="{BB962C8B-B14F-4D97-AF65-F5344CB8AC3E}">
        <p14:creationId xmlns:p14="http://schemas.microsoft.com/office/powerpoint/2010/main" val="216764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47276" y="1007825"/>
            <a:ext cx="7474706" cy="371538"/>
          </a:xfrm>
          <a:prstGeom prst="rect">
            <a:avLst/>
          </a:prstGeom>
        </p:spPr>
        <p:txBody>
          <a:bodyPr lIns="0" tIns="0" rIns="0" bIns="0"/>
          <a:lstStyle/>
          <a:p>
            <a:pPr defTabSz="899320" eaLnBrk="0" fontAlgn="base" hangingPunct="0">
              <a:spcBef>
                <a:spcPct val="0"/>
              </a:spcBef>
              <a:spcAft>
                <a:spcPct val="0"/>
              </a:spcAft>
              <a:defRPr/>
            </a:pPr>
            <a:r>
              <a:rPr lang="en-US" b="1" dirty="0">
                <a:latin typeface="Arial" panose="020B0604020202020204" pitchFamily="34" charset="0"/>
                <a:cs typeface="Arial" panose="020B0604020202020204" pitchFamily="34" charset="0"/>
              </a:rPr>
              <a:t>Why Issue Bonds?</a:t>
            </a:r>
          </a:p>
        </p:txBody>
      </p:sp>
      <p:sp>
        <p:nvSpPr>
          <p:cNvPr id="8" name="Rectangle 5"/>
          <p:cNvSpPr txBox="1">
            <a:spLocks noChangeArrowheads="1"/>
          </p:cNvSpPr>
          <p:nvPr/>
        </p:nvSpPr>
        <p:spPr bwMode="auto">
          <a:xfrm>
            <a:off x="447276" y="1727618"/>
            <a:ext cx="7183845" cy="37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400" b="1" dirty="0">
                <a:solidFill>
                  <a:schemeClr val="accent2"/>
                </a:solidFill>
                <a:latin typeface="Arial" panose="020B0604020202020204" pitchFamily="34" charset="0"/>
                <a:cs typeface="Arial" panose="020B0604020202020204" pitchFamily="34" charset="0"/>
              </a:rPr>
              <a:t>New Money Bonds</a:t>
            </a:r>
          </a:p>
          <a:p>
            <a:pPr marL="344488" defTabSz="899320" eaLnBrk="0" fontAlgn="base" hangingPunct="0">
              <a:lnSpc>
                <a:spcPct val="120000"/>
              </a:lnSpc>
              <a:spcBef>
                <a:spcPct val="0"/>
              </a:spcBef>
              <a:spcAft>
                <a:spcPct val="50000"/>
              </a:spcAft>
              <a:defRPr/>
            </a:pPr>
            <a:r>
              <a:rPr lang="en-US" sz="1150" kern="0" dirty="0"/>
              <a:t>Issued to fund Capital projects such as treatment plants, roads, bridges, stadiums, schools, power plants, etc. </a:t>
            </a:r>
          </a:p>
        </p:txBody>
      </p:sp>
      <p:sp>
        <p:nvSpPr>
          <p:cNvPr id="10" name="Rectangle 5"/>
          <p:cNvSpPr txBox="1">
            <a:spLocks noChangeArrowheads="1"/>
          </p:cNvSpPr>
          <p:nvPr/>
        </p:nvSpPr>
        <p:spPr bwMode="auto">
          <a:xfrm>
            <a:off x="447276" y="2591059"/>
            <a:ext cx="7017878" cy="253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400" b="1" dirty="0">
                <a:solidFill>
                  <a:schemeClr val="accent2"/>
                </a:solidFill>
                <a:latin typeface="Arial" panose="020B0604020202020204" pitchFamily="34" charset="0"/>
                <a:cs typeface="Arial" panose="020B0604020202020204" pitchFamily="34" charset="0"/>
              </a:rPr>
              <a:t>Refunding Bonds </a:t>
            </a:r>
          </a:p>
          <a:p>
            <a:pPr marL="342900" defTabSz="899320" eaLnBrk="0" fontAlgn="base" hangingPunct="0">
              <a:lnSpc>
                <a:spcPct val="120000"/>
              </a:lnSpc>
              <a:spcBef>
                <a:spcPct val="0"/>
              </a:spcBef>
              <a:spcAft>
                <a:spcPts val="690"/>
              </a:spcAft>
              <a:tabLst>
                <a:tab pos="461963" algn="l"/>
              </a:tabLst>
              <a:defRPr/>
            </a:pPr>
            <a:r>
              <a:rPr lang="en-US" sz="1150" kern="0" dirty="0"/>
              <a:t>Issued to pay off existing bonds, where the old debt service payments are replaced with new debt service payments </a:t>
            </a:r>
          </a:p>
          <a:p>
            <a:pPr marL="344488" defTabSz="899320" eaLnBrk="0" fontAlgn="base" hangingPunct="0">
              <a:lnSpc>
                <a:spcPct val="120000"/>
              </a:lnSpc>
              <a:spcBef>
                <a:spcPct val="0"/>
              </a:spcBef>
              <a:spcAft>
                <a:spcPct val="50000"/>
              </a:spcAft>
              <a:tabLst>
                <a:tab pos="461963" algn="l"/>
              </a:tabLst>
              <a:defRPr/>
            </a:pPr>
            <a:endParaRPr lang="en-US" sz="1150" kern="0"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85071" y="878888"/>
            <a:ext cx="7474706" cy="371538"/>
          </a:xfrm>
          <a:prstGeom prst="rect">
            <a:avLst/>
          </a:prstGeom>
        </p:spPr>
        <p:txBody>
          <a:bodyPr lIns="0" tIns="0" rIns="0" bIns="0"/>
          <a:lstStyle/>
          <a:p>
            <a:pPr defTabSz="899320" eaLnBrk="0" fontAlgn="base" hangingPunct="0">
              <a:spcBef>
                <a:spcPct val="0"/>
              </a:spcBef>
              <a:spcAft>
                <a:spcPct val="0"/>
              </a:spcAft>
              <a:defRPr/>
            </a:pPr>
            <a:r>
              <a:rPr lang="en-US" b="1" dirty="0">
                <a:solidFill>
                  <a:schemeClr val="tx2"/>
                </a:solidFill>
                <a:latin typeface="Arial" charset="0"/>
                <a:cs typeface="Arial" charset="0"/>
              </a:rPr>
              <a:t>Laws and Regulations</a:t>
            </a:r>
          </a:p>
        </p:txBody>
      </p:sp>
      <p:sp>
        <p:nvSpPr>
          <p:cNvPr id="7" name="Rectangle 3"/>
          <p:cNvSpPr txBox="1">
            <a:spLocks noChangeArrowheads="1"/>
          </p:cNvSpPr>
          <p:nvPr/>
        </p:nvSpPr>
        <p:spPr bwMode="auto">
          <a:xfrm>
            <a:off x="1171379" y="4660458"/>
            <a:ext cx="7151029" cy="767416"/>
          </a:xfrm>
          <a:prstGeom prst="rect">
            <a:avLst/>
          </a:prstGeom>
          <a:noFill/>
          <a:ln w="9525">
            <a:noFill/>
            <a:miter lim="800000"/>
            <a:headEnd/>
            <a:tailEnd/>
          </a:ln>
        </p:spPr>
        <p:txBody>
          <a:bodyPr vert="horz" wrap="square" lIns="89885" tIns="44943" rIns="89885" bIns="44943" numCol="1" anchor="t" anchorCtr="0" compatLnSpc="1">
            <a:prstTxWarp prst="textNoShape">
              <a:avLst/>
            </a:prstTxWarp>
          </a:bodyPr>
          <a:lstStyle/>
          <a:p>
            <a:pPr marL="204518" lvl="1" indent="-204518" defTabSz="899320">
              <a:spcAft>
                <a:spcPts val="265"/>
              </a:spcAft>
              <a:buFont typeface="Symbol" pitchFamily="18" charset="2"/>
              <a:buChar char="·"/>
            </a:pPr>
            <a:r>
              <a:rPr lang="en-US" sz="1400" kern="0" dirty="0"/>
              <a:t>Debt Limit</a:t>
            </a:r>
          </a:p>
          <a:p>
            <a:pPr marL="204518" lvl="1" indent="-204518" defTabSz="899320">
              <a:spcAft>
                <a:spcPts val="265"/>
              </a:spcAft>
              <a:buFont typeface="Symbol" pitchFamily="18" charset="2"/>
              <a:buChar char="·"/>
            </a:pPr>
            <a:r>
              <a:rPr lang="en-US" sz="1400" kern="0" dirty="0"/>
              <a:t>Legal Authority for Issuing Debt</a:t>
            </a:r>
          </a:p>
          <a:p>
            <a:pPr marL="204518" lvl="1" indent="-204518" defTabSz="899320">
              <a:spcAft>
                <a:spcPts val="265"/>
              </a:spcAft>
              <a:buFont typeface="Symbol" pitchFamily="18" charset="2"/>
              <a:buChar char="·"/>
            </a:pPr>
            <a:r>
              <a:rPr lang="en-US" sz="1400" kern="0" dirty="0"/>
              <a:t>Required Actions Needed</a:t>
            </a:r>
          </a:p>
          <a:p>
            <a:pPr marL="806867" lvl="1" indent="-302575" defTabSz="899320" eaLnBrk="0" fontAlgn="base" hangingPunct="0">
              <a:spcBef>
                <a:spcPct val="0"/>
              </a:spcBef>
              <a:buClr>
                <a:srgbClr val="000066"/>
              </a:buClr>
              <a:buFontTx/>
              <a:buChar char="–"/>
              <a:defRPr/>
            </a:pPr>
            <a:endParaRPr lang="en-US" sz="1765" kern="0" dirty="0"/>
          </a:p>
        </p:txBody>
      </p:sp>
      <p:sp>
        <p:nvSpPr>
          <p:cNvPr id="8" name="Rectangle 5"/>
          <p:cNvSpPr txBox="1">
            <a:spLocks noChangeArrowheads="1"/>
          </p:cNvSpPr>
          <p:nvPr/>
        </p:nvSpPr>
        <p:spPr bwMode="auto">
          <a:xfrm>
            <a:off x="485069" y="4380914"/>
            <a:ext cx="3853405" cy="34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400" b="1" kern="0" dirty="0">
                <a:solidFill>
                  <a:srgbClr val="3E6BB3"/>
                </a:solidFill>
              </a:rPr>
              <a:t>State Statutes</a:t>
            </a:r>
          </a:p>
        </p:txBody>
      </p:sp>
      <p:sp>
        <p:nvSpPr>
          <p:cNvPr id="10" name="Rectangle 5"/>
          <p:cNvSpPr txBox="1">
            <a:spLocks noChangeArrowheads="1"/>
          </p:cNvSpPr>
          <p:nvPr/>
        </p:nvSpPr>
        <p:spPr bwMode="auto">
          <a:xfrm>
            <a:off x="485069" y="1309209"/>
            <a:ext cx="3853405" cy="34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defTabSz="899320" eaLnBrk="0" fontAlgn="base" hangingPunct="0">
              <a:lnSpc>
                <a:spcPct val="120000"/>
              </a:lnSpc>
              <a:spcBef>
                <a:spcPct val="0"/>
              </a:spcBef>
              <a:spcAft>
                <a:spcPct val="50000"/>
              </a:spcAft>
              <a:buClr>
                <a:schemeClr val="accent2"/>
              </a:buClr>
              <a:buFont typeface="Wingdings 2" panose="05020102010507070707" pitchFamily="18" charset="2"/>
              <a:buChar char="Ã"/>
              <a:defRPr/>
            </a:pPr>
            <a:r>
              <a:rPr lang="en-US" sz="1400" b="1" kern="0" dirty="0">
                <a:solidFill>
                  <a:srgbClr val="3E6BB3"/>
                </a:solidFill>
              </a:rPr>
              <a:t>Federal Laws and Regulations</a:t>
            </a:r>
          </a:p>
        </p:txBody>
      </p:sp>
      <p:sp>
        <p:nvSpPr>
          <p:cNvPr id="2" name="Rectangle 3">
            <a:extLst>
              <a:ext uri="{FF2B5EF4-FFF2-40B4-BE49-F238E27FC236}">
                <a16:creationId xmlns:a16="http://schemas.microsoft.com/office/drawing/2014/main" id="{694DB968-E430-BB71-58AC-0810C25F1359}"/>
              </a:ext>
            </a:extLst>
          </p:cNvPr>
          <p:cNvSpPr txBox="1">
            <a:spLocks noChangeArrowheads="1"/>
          </p:cNvSpPr>
          <p:nvPr/>
        </p:nvSpPr>
        <p:spPr bwMode="auto">
          <a:xfrm>
            <a:off x="1171379" y="1597535"/>
            <a:ext cx="7151029" cy="1907445"/>
          </a:xfrm>
          <a:prstGeom prst="rect">
            <a:avLst/>
          </a:prstGeom>
          <a:noFill/>
          <a:ln w="9525">
            <a:noFill/>
            <a:miter lim="800000"/>
            <a:headEnd/>
            <a:tailEnd/>
          </a:ln>
        </p:spPr>
        <p:txBody>
          <a:bodyPr vert="horz" wrap="square" lIns="89885" tIns="44943" rIns="89885" bIns="44943" numCol="1" anchor="t" anchorCtr="0" compatLnSpc="1">
            <a:prstTxWarp prst="textNoShape">
              <a:avLst/>
            </a:prstTxWarp>
          </a:bodyPr>
          <a:lstStyle/>
          <a:p>
            <a:pPr marL="204518" lvl="1" indent="-204518" defTabSz="899320">
              <a:spcAft>
                <a:spcPts val="265"/>
              </a:spcAft>
              <a:buFont typeface="Symbol" pitchFamily="18" charset="2"/>
              <a:buChar char="·"/>
            </a:pPr>
            <a:r>
              <a:rPr lang="en-US" sz="1400" kern="0" dirty="0"/>
              <a:t>Internal Revenue Service (IRS)</a:t>
            </a:r>
          </a:p>
          <a:p>
            <a:pPr marL="661718" lvl="2" indent="-204518" defTabSz="899320">
              <a:spcAft>
                <a:spcPts val="265"/>
              </a:spcAft>
              <a:buFont typeface="Symbol" pitchFamily="18" charset="2"/>
              <a:buChar char="·"/>
            </a:pPr>
            <a:r>
              <a:rPr lang="en-US" sz="1400" kern="0" dirty="0"/>
              <a:t>Tax compliance</a:t>
            </a:r>
          </a:p>
          <a:p>
            <a:pPr marL="661718" lvl="2" indent="-204518" defTabSz="899320">
              <a:spcAft>
                <a:spcPts val="265"/>
              </a:spcAft>
              <a:buFont typeface="Symbol" pitchFamily="18" charset="2"/>
              <a:buChar char="·"/>
            </a:pPr>
            <a:r>
              <a:rPr lang="en-US" sz="1400" kern="0" dirty="0"/>
              <a:t>Qualified use of proceeds</a:t>
            </a:r>
          </a:p>
          <a:p>
            <a:pPr marL="661718" lvl="2" indent="-204518" defTabSz="899320">
              <a:spcAft>
                <a:spcPts val="265"/>
              </a:spcAft>
              <a:buFont typeface="Symbol" pitchFamily="18" charset="2"/>
              <a:buChar char="·"/>
            </a:pPr>
            <a:r>
              <a:rPr lang="en-US" sz="1400" kern="0" dirty="0"/>
              <a:t>Arbitrage yield restriction and rebate</a:t>
            </a:r>
          </a:p>
          <a:p>
            <a:pPr marL="661718" lvl="2" indent="-204518" defTabSz="899320">
              <a:spcAft>
                <a:spcPts val="265"/>
              </a:spcAft>
              <a:buFont typeface="Symbol" pitchFamily="18" charset="2"/>
              <a:buChar char="·"/>
            </a:pPr>
            <a:r>
              <a:rPr lang="en-US" sz="1400" kern="0" dirty="0"/>
              <a:t>Records retention</a:t>
            </a:r>
          </a:p>
          <a:p>
            <a:pPr marL="204518" lvl="1" indent="-204518" defTabSz="899320">
              <a:spcAft>
                <a:spcPts val="265"/>
              </a:spcAft>
              <a:buFont typeface="Symbol" pitchFamily="18" charset="2"/>
              <a:buChar char="·"/>
            </a:pPr>
            <a:r>
              <a:rPr lang="en-US" sz="1400" kern="0" dirty="0"/>
              <a:t>Securities and Exchange Commission (SEC)</a:t>
            </a:r>
          </a:p>
          <a:p>
            <a:pPr marL="661718" lvl="2" indent="-204518" defTabSz="899320">
              <a:spcAft>
                <a:spcPts val="265"/>
              </a:spcAft>
              <a:buFont typeface="Symbol" pitchFamily="18" charset="2"/>
              <a:buChar char="·"/>
            </a:pPr>
            <a:r>
              <a:rPr lang="en-US" sz="1400" kern="0" dirty="0"/>
              <a:t>Initial Disclosure</a:t>
            </a:r>
          </a:p>
          <a:p>
            <a:pPr marL="661718" lvl="2" indent="-204518" defTabSz="899320">
              <a:spcAft>
                <a:spcPts val="265"/>
              </a:spcAft>
              <a:buFont typeface="Symbol" pitchFamily="18" charset="2"/>
              <a:buChar char="·"/>
            </a:pPr>
            <a:r>
              <a:rPr lang="en-US" sz="1400" kern="0" dirty="0"/>
              <a:t>Continuing Disclosure</a:t>
            </a:r>
          </a:p>
          <a:p>
            <a:pPr marL="661718" lvl="2" indent="-204518" defTabSz="899320">
              <a:spcAft>
                <a:spcPts val="265"/>
              </a:spcAft>
              <a:buFont typeface="Symbol" pitchFamily="18" charset="2"/>
              <a:buChar char="·"/>
            </a:pPr>
            <a:r>
              <a:rPr lang="en-US" sz="1400" kern="0" dirty="0"/>
              <a:t>Material Events</a:t>
            </a:r>
          </a:p>
          <a:p>
            <a:pPr marL="661718" lvl="2" indent="-204518" defTabSz="899320">
              <a:spcAft>
                <a:spcPts val="265"/>
              </a:spcAft>
              <a:buFont typeface="Symbol" pitchFamily="18" charset="2"/>
              <a:buChar char="·"/>
            </a:pPr>
            <a:r>
              <a:rPr lang="en-US" sz="1400" kern="0" dirty="0"/>
              <a:t>Voluntary Disclosure</a:t>
            </a:r>
          </a:p>
          <a:p>
            <a:pPr marL="806867" lvl="1" indent="-302575" defTabSz="899320" eaLnBrk="0" fontAlgn="base" hangingPunct="0">
              <a:spcBef>
                <a:spcPct val="0"/>
              </a:spcBef>
              <a:buClr>
                <a:srgbClr val="000066"/>
              </a:buClr>
              <a:buFontTx/>
              <a:buChar char="–"/>
              <a:defRPr/>
            </a:pPr>
            <a:endParaRPr lang="en-US" sz="1765" kern="0" dirty="0"/>
          </a:p>
        </p:txBody>
      </p:sp>
    </p:spTree>
  </p:cSld>
  <p:clrMapOvr>
    <a:masterClrMapping/>
  </p:clrMapOvr>
  <p:transition spd="med"/>
</p:sld>
</file>

<file path=ppt/theme/theme1.xml><?xml version="1.0" encoding="utf-8"?>
<a:theme xmlns:a="http://schemas.openxmlformats.org/drawingml/2006/main" name="Small Group Layouts">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Presentation1" id="{2ADD523A-991C-4D39-9AD4-3B52B4ACFA60}" vid="{FFA44EB1-421C-42B7-BEB5-B9C5AE282D5C}"/>
    </a:ext>
  </a:extLst>
</a:theme>
</file>

<file path=ppt/theme/theme2.xml><?xml version="1.0" encoding="utf-8"?>
<a:theme xmlns:a="http://schemas.openxmlformats.org/drawingml/2006/main" name="1_Office Theme">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latin typeface="Soleil" charset="0"/>
            <a:ea typeface="Soleil" charset="0"/>
            <a:cs typeface="Solei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mall Group Layouts">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Presentation1" id="{2ADD523A-991C-4D39-9AD4-3B52B4ACFA60}" vid="{FFA44EB1-421C-42B7-BEB5-B9C5AE282D5C}"/>
    </a:ext>
  </a:extLst>
</a:theme>
</file>

<file path=ppt/theme/theme4.xml><?xml version="1.0" encoding="utf-8"?>
<a:theme xmlns:a="http://schemas.openxmlformats.org/drawingml/2006/main" name="PFM0001_Deck_FNL">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New Branding">
      <a:majorFont>
        <a:latin typeface="Soleil"/>
        <a:ea typeface=""/>
        <a:cs typeface=""/>
      </a:majorFont>
      <a:minorFont>
        <a:latin typeface="Solei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latin typeface="Soleil" charset="0"/>
            <a:ea typeface="Soleil" charset="0"/>
            <a:cs typeface="Soleil" charset="0"/>
          </a:defRPr>
        </a:defPPr>
      </a:lstStyle>
    </a:txDef>
  </a:objectDefaults>
  <a:extraClrSchemeLst/>
  <a:extLst>
    <a:ext uri="{05A4C25C-085E-4340-85A3-A5531E510DB2}">
      <thm15:themeFamily xmlns:thm15="http://schemas.microsoft.com/office/thememl/2012/main" name="Presentation2" id="{733A14C6-B775-4AE7-B868-39465D20F1A9}" vid="{12B1E299-D92F-44F7-9EF8-F2EE577C562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66cb19c1-d5a3-43f0-93c4-bcf3cb91ad31" xsi:nil="tr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372D656781EF174CA479C139404E933E" ma:contentTypeVersion="1" ma:contentTypeDescription="Create a new document." ma:contentTypeScope="" ma:versionID="7144acd07542e0967fcc0159a8aef607">
  <xsd:schema xmlns:xsd="http://www.w3.org/2001/XMLSchema" xmlns:xs="http://www.w3.org/2001/XMLSchema" xmlns:p="http://schemas.microsoft.com/office/2006/metadata/properties" xmlns:ns2="66cb19c1-d5a3-43f0-93c4-bcf3cb91ad31" targetNamespace="http://schemas.microsoft.com/office/2006/metadata/properties" ma:root="true" ma:fieldsID="ed4217409d4cde7d81a8d94443f12e57" ns2:_="">
    <xsd:import namespace="66cb19c1-d5a3-43f0-93c4-bcf3cb91ad31"/>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b19c1-d5a3-43f0-93c4-bcf3cb91ad3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7B139-9522-4B97-9B67-24D2823CCD1A}">
  <ds:schemaRefs>
    <ds:schemaRef ds:uri="http://schemas.microsoft.com/sharepoint/v3/contenttype/forms"/>
  </ds:schemaRefs>
</ds:datastoreItem>
</file>

<file path=customXml/itemProps2.xml><?xml version="1.0" encoding="utf-8"?>
<ds:datastoreItem xmlns:ds="http://schemas.openxmlformats.org/officeDocument/2006/customXml" ds:itemID="{9A1B5430-2A35-456F-B2F7-C5AF23982D5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66cb19c1-d5a3-43f0-93c4-bcf3cb91ad31"/>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21F0619F-656E-405A-AFAA-518E7CEA90C6}">
  <ds:schemaRefs>
    <ds:schemaRef ds:uri="http://schemas.microsoft.com/office/2006/metadata/customXsn"/>
  </ds:schemaRefs>
</ds:datastoreItem>
</file>

<file path=customXml/itemProps4.xml><?xml version="1.0" encoding="utf-8"?>
<ds:datastoreItem xmlns:ds="http://schemas.openxmlformats.org/officeDocument/2006/customXml" ds:itemID="{018EFC3B-0AC8-4046-8A5E-495C9E278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b19c1-d5a3-43f0-93c4-bcf3cb91a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28689</TotalTime>
  <Words>3064</Words>
  <Application>Microsoft Office PowerPoint</Application>
  <PresentationFormat>On-screen Show (4:3)</PresentationFormat>
  <Paragraphs>524</Paragraphs>
  <Slides>29</Slides>
  <Notes>15</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7" baseType="lpstr">
      <vt:lpstr>Arial</vt:lpstr>
      <vt:lpstr>Arial Regular</vt:lpstr>
      <vt:lpstr>Calibri</vt:lpstr>
      <vt:lpstr>Garamond</vt:lpstr>
      <vt:lpstr>Georgia</vt:lpstr>
      <vt:lpstr>Soleil</vt:lpstr>
      <vt:lpstr>Soleil ExtraBold</vt:lpstr>
      <vt:lpstr>Soleil Light</vt:lpstr>
      <vt:lpstr>Soleil Lt</vt:lpstr>
      <vt:lpstr>Symbol</vt:lpstr>
      <vt:lpstr>Times New Roman</vt:lpstr>
      <vt:lpstr>Wingdings</vt:lpstr>
      <vt:lpstr>Wingdings 2</vt:lpstr>
      <vt:lpstr>Small Group Layouts</vt:lpstr>
      <vt:lpstr>1_Office Theme</vt:lpstr>
      <vt:lpstr>1_Small Group Layouts</vt:lpstr>
      <vt:lpstr>PFM0001_Deck_FNL</vt:lpstr>
      <vt:lpstr>Worksheet</vt:lpstr>
      <vt:lpstr>PowerPoint Presentation</vt:lpstr>
      <vt:lpstr>PowerPoint Presentation</vt:lpstr>
      <vt:lpstr>Firm Overview</vt:lpstr>
      <vt:lpstr>What PFM Does</vt:lpstr>
      <vt:lpstr>Role of an Independent Financial Advisor</vt:lpstr>
      <vt:lpstr>National Footprint with Deep Local and National Knowledge and Expertise</vt:lpstr>
      <vt:lpstr>Representative Sample of PFM’s Water and Wastewater Client</vt:lpstr>
      <vt:lpstr>PowerPoint Presentation</vt:lpstr>
      <vt:lpstr>PowerPoint Presentation</vt:lpstr>
      <vt:lpstr>Debt Limit</vt:lpstr>
      <vt:lpstr>PowerPoint Presentation</vt:lpstr>
      <vt:lpstr>Debt Issuances:  Allowable Types of Market Debt</vt:lpstr>
      <vt:lpstr>PowerPoint Presentation</vt:lpstr>
      <vt:lpstr>PowerPoint Presentation</vt:lpstr>
      <vt:lpstr>The Bond Sale Process</vt:lpstr>
      <vt:lpstr>PowerPoint Presentation</vt:lpstr>
      <vt:lpstr>PowerPoint Presentation</vt:lpstr>
      <vt:lpstr>PowerPoint Presentation</vt:lpstr>
      <vt:lpstr>PowerPoint Presentation</vt:lpstr>
      <vt:lpstr>PowerPoint Presentation</vt:lpstr>
      <vt:lpstr>Credit Ratings</vt:lpstr>
      <vt:lpstr>PowerPoint Presentation</vt:lpstr>
      <vt:lpstr>Appendix</vt:lpstr>
      <vt:lpstr>PowerPoint Presentation</vt:lpstr>
      <vt:lpstr>PowerPoint Presentation</vt:lpstr>
      <vt:lpstr>PowerPoint Presentation</vt:lpstr>
      <vt:lpstr>Basic Terminology</vt:lpstr>
      <vt:lpstr>Resources and Links</vt:lpstr>
      <vt:lpstr>Thank You</vt:lpstr>
    </vt:vector>
  </TitlesOfParts>
  <Company>The PFM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Cameron Mitchell</dc:creator>
  <cp:lastModifiedBy>Kristin Hanson</cp:lastModifiedBy>
  <cp:revision>1056</cp:revision>
  <cp:lastPrinted>2024-07-01T16:59:32Z</cp:lastPrinted>
  <dcterms:created xsi:type="dcterms:W3CDTF">2017-05-30T19:07:28Z</dcterms:created>
  <dcterms:modified xsi:type="dcterms:W3CDTF">2024-07-23T13:10:43Z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0x010100372D656781EF174CA479C139404E933E</vt:lpwstr>
  </property>
</Properties>
</file>