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256" r:id="rId5"/>
    <p:sldId id="326" r:id="rId6"/>
    <p:sldId id="352" r:id="rId7"/>
    <p:sldId id="357" r:id="rId8"/>
    <p:sldId id="347" r:id="rId9"/>
    <p:sldId id="342" r:id="rId10"/>
    <p:sldId id="349" r:id="rId11"/>
    <p:sldId id="358" r:id="rId12"/>
    <p:sldId id="343" r:id="rId13"/>
    <p:sldId id="323" r:id="rId14"/>
    <p:sldId id="346" r:id="rId15"/>
    <p:sldId id="350" r:id="rId16"/>
    <p:sldId id="354" r:id="rId17"/>
    <p:sldId id="355" r:id="rId18"/>
    <p:sldId id="339" r:id="rId19"/>
    <p:sldId id="330" r:id="rId2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BBB"/>
    <a:srgbClr val="FEC36E"/>
    <a:srgbClr val="00ACA2"/>
    <a:srgbClr val="ADD476"/>
    <a:srgbClr val="0076BE"/>
    <a:srgbClr val="604A7B"/>
    <a:srgbClr val="6DC9F2"/>
    <a:srgbClr val="3C87C7"/>
    <a:srgbClr val="75CB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67095" autoAdjust="0"/>
  </p:normalViewPr>
  <p:slideViewPr>
    <p:cSldViewPr showGuides="1">
      <p:cViewPr varScale="1">
        <p:scale>
          <a:sx n="69" d="100"/>
          <a:sy n="69" d="100"/>
        </p:scale>
        <p:origin x="360"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315"/>
    </p:cViewPr>
  </p:sorterViewPr>
  <p:notesViewPr>
    <p:cSldViewPr>
      <p:cViewPr varScale="1">
        <p:scale>
          <a:sx n="73" d="100"/>
          <a:sy n="73" d="100"/>
        </p:scale>
        <p:origin x="211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FB8B0E-E84A-48F6-9127-38E0B6E0E1E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1080929-C42F-462C-8F48-49C6EB309582}">
      <dgm:prSet/>
      <dgm:spPr/>
      <dgm:t>
        <a:bodyPr/>
        <a:lstStyle/>
        <a:p>
          <a:r>
            <a:rPr lang="en-US" dirty="0">
              <a:solidFill>
                <a:schemeClr val="bg1"/>
              </a:solidFill>
            </a:rPr>
            <a:t>Current software system</a:t>
          </a:r>
        </a:p>
      </dgm:t>
    </dgm:pt>
    <dgm:pt modelId="{75570BBE-E43D-4A09-8927-111A4055F7F5}" type="parTrans" cxnId="{E3B266EA-75FA-4FD3-85CA-38E13B4C44A8}">
      <dgm:prSet/>
      <dgm:spPr/>
      <dgm:t>
        <a:bodyPr/>
        <a:lstStyle/>
        <a:p>
          <a:endParaRPr lang="en-US">
            <a:solidFill>
              <a:schemeClr val="bg1"/>
            </a:solidFill>
          </a:endParaRPr>
        </a:p>
      </dgm:t>
    </dgm:pt>
    <dgm:pt modelId="{F829ED07-31B9-4E8A-BC24-5444A18DE8AA}" type="sibTrans" cxnId="{E3B266EA-75FA-4FD3-85CA-38E13B4C44A8}">
      <dgm:prSet/>
      <dgm:spPr/>
      <dgm:t>
        <a:bodyPr/>
        <a:lstStyle/>
        <a:p>
          <a:endParaRPr lang="en-US">
            <a:solidFill>
              <a:schemeClr val="bg1"/>
            </a:solidFill>
          </a:endParaRPr>
        </a:p>
      </dgm:t>
    </dgm:pt>
    <dgm:pt modelId="{1FA0C85D-FA27-4AE3-8B56-A037F5E028DD}">
      <dgm:prSet/>
      <dgm:spPr/>
      <dgm:t>
        <a:bodyPr/>
        <a:lstStyle/>
        <a:p>
          <a:r>
            <a:rPr lang="en-US" dirty="0">
              <a:solidFill>
                <a:schemeClr val="bg1"/>
              </a:solidFill>
            </a:rPr>
            <a:t>Reasons to move to a new system</a:t>
          </a:r>
        </a:p>
      </dgm:t>
    </dgm:pt>
    <dgm:pt modelId="{645A26D8-D864-4F1C-8048-ED6DC48F9EA9}" type="parTrans" cxnId="{213640DC-7599-403A-BA4D-71298A881F5B}">
      <dgm:prSet/>
      <dgm:spPr/>
      <dgm:t>
        <a:bodyPr/>
        <a:lstStyle/>
        <a:p>
          <a:endParaRPr lang="en-US">
            <a:solidFill>
              <a:schemeClr val="bg1"/>
            </a:solidFill>
          </a:endParaRPr>
        </a:p>
      </dgm:t>
    </dgm:pt>
    <dgm:pt modelId="{1570B919-2F1C-49DB-B9FB-4795EE7634EA}" type="sibTrans" cxnId="{213640DC-7599-403A-BA4D-71298A881F5B}">
      <dgm:prSet/>
      <dgm:spPr/>
      <dgm:t>
        <a:bodyPr/>
        <a:lstStyle/>
        <a:p>
          <a:endParaRPr lang="en-US">
            <a:solidFill>
              <a:schemeClr val="bg1"/>
            </a:solidFill>
          </a:endParaRPr>
        </a:p>
      </dgm:t>
    </dgm:pt>
    <dgm:pt modelId="{A9374019-2458-4025-A430-BFAECA68F04A}">
      <dgm:prSet/>
      <dgm:spPr/>
      <dgm:t>
        <a:bodyPr/>
        <a:lstStyle/>
        <a:p>
          <a:r>
            <a:rPr lang="en-US" dirty="0">
              <a:solidFill>
                <a:schemeClr val="bg1"/>
              </a:solidFill>
            </a:rPr>
            <a:t>Requirements gathering</a:t>
          </a:r>
        </a:p>
      </dgm:t>
    </dgm:pt>
    <dgm:pt modelId="{C52B5508-BDDE-453C-AC78-13656108C112}" type="parTrans" cxnId="{52D3E35F-C1EE-4C2A-BB63-9BB948F66617}">
      <dgm:prSet/>
      <dgm:spPr/>
      <dgm:t>
        <a:bodyPr/>
        <a:lstStyle/>
        <a:p>
          <a:endParaRPr lang="en-US">
            <a:solidFill>
              <a:schemeClr val="bg1"/>
            </a:solidFill>
          </a:endParaRPr>
        </a:p>
      </dgm:t>
    </dgm:pt>
    <dgm:pt modelId="{0F49487E-56C3-44EF-955E-59AA29E21439}" type="sibTrans" cxnId="{52D3E35F-C1EE-4C2A-BB63-9BB948F66617}">
      <dgm:prSet/>
      <dgm:spPr/>
      <dgm:t>
        <a:bodyPr/>
        <a:lstStyle/>
        <a:p>
          <a:endParaRPr lang="en-US">
            <a:solidFill>
              <a:schemeClr val="bg1"/>
            </a:solidFill>
          </a:endParaRPr>
        </a:p>
      </dgm:t>
    </dgm:pt>
    <dgm:pt modelId="{011BAF59-CAA5-45D3-849D-37E74D57B04C}">
      <dgm:prSet/>
      <dgm:spPr/>
      <dgm:t>
        <a:bodyPr/>
        <a:lstStyle/>
        <a:p>
          <a:r>
            <a:rPr lang="en-US" dirty="0">
              <a:solidFill>
                <a:schemeClr val="bg1"/>
              </a:solidFill>
            </a:rPr>
            <a:t>Our RFP and evaluation of proposals</a:t>
          </a:r>
        </a:p>
      </dgm:t>
    </dgm:pt>
    <dgm:pt modelId="{C7EDD954-7E42-4DB6-AE18-F87FCFAD0C38}" type="parTrans" cxnId="{8F5E7E2F-8A26-423A-9160-DC64A85D871E}">
      <dgm:prSet/>
      <dgm:spPr/>
      <dgm:t>
        <a:bodyPr/>
        <a:lstStyle/>
        <a:p>
          <a:endParaRPr lang="en-US">
            <a:solidFill>
              <a:schemeClr val="bg1"/>
            </a:solidFill>
          </a:endParaRPr>
        </a:p>
      </dgm:t>
    </dgm:pt>
    <dgm:pt modelId="{8F419A47-1309-4DF7-8F77-5407035678DF}" type="sibTrans" cxnId="{8F5E7E2F-8A26-423A-9160-DC64A85D871E}">
      <dgm:prSet/>
      <dgm:spPr/>
      <dgm:t>
        <a:bodyPr/>
        <a:lstStyle/>
        <a:p>
          <a:endParaRPr lang="en-US">
            <a:solidFill>
              <a:schemeClr val="bg1"/>
            </a:solidFill>
          </a:endParaRPr>
        </a:p>
      </dgm:t>
    </dgm:pt>
    <dgm:pt modelId="{78871C06-8A65-40B4-890D-81EF7EEB3711}">
      <dgm:prSet/>
      <dgm:spPr/>
      <dgm:t>
        <a:bodyPr/>
        <a:lstStyle/>
        <a:p>
          <a:r>
            <a:rPr lang="en-US" dirty="0">
              <a:solidFill>
                <a:schemeClr val="bg1"/>
              </a:solidFill>
            </a:rPr>
            <a:t>Selection of American Technology Consulting (ATC)</a:t>
          </a:r>
        </a:p>
      </dgm:t>
    </dgm:pt>
    <dgm:pt modelId="{595EA5E4-6783-4021-B750-65AFB6B44210}" type="parTrans" cxnId="{01B6EAC1-242A-48F4-8E29-01CF4FA96DEA}">
      <dgm:prSet/>
      <dgm:spPr/>
      <dgm:t>
        <a:bodyPr/>
        <a:lstStyle/>
        <a:p>
          <a:endParaRPr lang="en-US">
            <a:solidFill>
              <a:schemeClr val="bg1"/>
            </a:solidFill>
          </a:endParaRPr>
        </a:p>
      </dgm:t>
    </dgm:pt>
    <dgm:pt modelId="{DBD7D47C-9D11-4118-B575-5FA8076ABE05}" type="sibTrans" cxnId="{01B6EAC1-242A-48F4-8E29-01CF4FA96DEA}">
      <dgm:prSet/>
      <dgm:spPr/>
      <dgm:t>
        <a:bodyPr/>
        <a:lstStyle/>
        <a:p>
          <a:endParaRPr lang="en-US">
            <a:solidFill>
              <a:schemeClr val="bg1"/>
            </a:solidFill>
          </a:endParaRPr>
        </a:p>
      </dgm:t>
    </dgm:pt>
    <dgm:pt modelId="{A4EF29CE-E4DD-4291-9097-67226B0714C8}">
      <dgm:prSet/>
      <dgm:spPr/>
      <dgm:t>
        <a:bodyPr/>
        <a:lstStyle/>
        <a:p>
          <a:r>
            <a:rPr lang="en-US" dirty="0">
              <a:solidFill>
                <a:schemeClr val="bg1"/>
              </a:solidFill>
            </a:rPr>
            <a:t>Project timeline</a:t>
          </a:r>
        </a:p>
      </dgm:t>
    </dgm:pt>
    <dgm:pt modelId="{E19D3949-F0F2-4BC5-935B-DC89A4510506}" type="parTrans" cxnId="{A696D9CE-217C-4AE8-A1BC-95BDA97B426C}">
      <dgm:prSet/>
      <dgm:spPr/>
      <dgm:t>
        <a:bodyPr/>
        <a:lstStyle/>
        <a:p>
          <a:endParaRPr lang="en-US">
            <a:solidFill>
              <a:schemeClr val="bg1"/>
            </a:solidFill>
          </a:endParaRPr>
        </a:p>
      </dgm:t>
    </dgm:pt>
    <dgm:pt modelId="{C435311A-2759-4E59-9A65-041F9500E86D}" type="sibTrans" cxnId="{A696D9CE-217C-4AE8-A1BC-95BDA97B426C}">
      <dgm:prSet/>
      <dgm:spPr/>
      <dgm:t>
        <a:bodyPr/>
        <a:lstStyle/>
        <a:p>
          <a:endParaRPr lang="en-US">
            <a:solidFill>
              <a:schemeClr val="bg1"/>
            </a:solidFill>
          </a:endParaRPr>
        </a:p>
      </dgm:t>
    </dgm:pt>
    <dgm:pt modelId="{78B3E333-F7DC-4413-9899-79962A28B8FD}">
      <dgm:prSet/>
      <dgm:spPr/>
      <dgm:t>
        <a:bodyPr/>
        <a:lstStyle/>
        <a:p>
          <a:r>
            <a:rPr lang="en-US">
              <a:solidFill>
                <a:schemeClr val="bg1"/>
              </a:solidFill>
            </a:rPr>
            <a:t>Time for questions </a:t>
          </a:r>
        </a:p>
      </dgm:t>
    </dgm:pt>
    <dgm:pt modelId="{F78753DF-D6B7-4BCC-AE55-030363F51690}" type="parTrans" cxnId="{14215B25-E132-4F60-8B52-6791FEFD6462}">
      <dgm:prSet/>
      <dgm:spPr/>
      <dgm:t>
        <a:bodyPr/>
        <a:lstStyle/>
        <a:p>
          <a:endParaRPr lang="en-US">
            <a:solidFill>
              <a:schemeClr val="bg1"/>
            </a:solidFill>
          </a:endParaRPr>
        </a:p>
      </dgm:t>
    </dgm:pt>
    <dgm:pt modelId="{D5AE9CF1-DA88-4592-818E-52B08EB4D6D6}" type="sibTrans" cxnId="{14215B25-E132-4F60-8B52-6791FEFD6462}">
      <dgm:prSet/>
      <dgm:spPr/>
      <dgm:t>
        <a:bodyPr/>
        <a:lstStyle/>
        <a:p>
          <a:endParaRPr lang="en-US">
            <a:solidFill>
              <a:schemeClr val="bg1"/>
            </a:solidFill>
          </a:endParaRPr>
        </a:p>
      </dgm:t>
    </dgm:pt>
    <dgm:pt modelId="{F4AA53D6-0550-47EF-86CE-997456397946}" type="pres">
      <dgm:prSet presAssocID="{B5FB8B0E-E84A-48F6-9127-38E0B6E0E1EB}" presName="vert0" presStyleCnt="0">
        <dgm:presLayoutVars>
          <dgm:dir/>
          <dgm:animOne val="branch"/>
          <dgm:animLvl val="lvl"/>
        </dgm:presLayoutVars>
      </dgm:prSet>
      <dgm:spPr/>
    </dgm:pt>
    <dgm:pt modelId="{7C829BF4-7749-46CF-A4D3-10A045093D33}" type="pres">
      <dgm:prSet presAssocID="{51080929-C42F-462C-8F48-49C6EB309582}" presName="thickLine" presStyleLbl="alignNode1" presStyleIdx="0" presStyleCnt="7"/>
      <dgm:spPr/>
    </dgm:pt>
    <dgm:pt modelId="{5CF9032D-DE1A-4A3D-BE17-F1BAF594D246}" type="pres">
      <dgm:prSet presAssocID="{51080929-C42F-462C-8F48-49C6EB309582}" presName="horz1" presStyleCnt="0"/>
      <dgm:spPr/>
    </dgm:pt>
    <dgm:pt modelId="{BDB32CD2-76BA-4E7E-B20E-BFADDBD9AC55}" type="pres">
      <dgm:prSet presAssocID="{51080929-C42F-462C-8F48-49C6EB309582}" presName="tx1" presStyleLbl="revTx" presStyleIdx="0" presStyleCnt="7"/>
      <dgm:spPr/>
    </dgm:pt>
    <dgm:pt modelId="{E9F8FCB1-1C1D-4671-B184-E21511EB20E2}" type="pres">
      <dgm:prSet presAssocID="{51080929-C42F-462C-8F48-49C6EB309582}" presName="vert1" presStyleCnt="0"/>
      <dgm:spPr/>
    </dgm:pt>
    <dgm:pt modelId="{7C5C47C9-D771-4B75-A020-C99154761515}" type="pres">
      <dgm:prSet presAssocID="{1FA0C85D-FA27-4AE3-8B56-A037F5E028DD}" presName="thickLine" presStyleLbl="alignNode1" presStyleIdx="1" presStyleCnt="7"/>
      <dgm:spPr/>
    </dgm:pt>
    <dgm:pt modelId="{F85FABE2-8F2A-4434-B63C-B169BF05AC16}" type="pres">
      <dgm:prSet presAssocID="{1FA0C85D-FA27-4AE3-8B56-A037F5E028DD}" presName="horz1" presStyleCnt="0"/>
      <dgm:spPr/>
    </dgm:pt>
    <dgm:pt modelId="{F64D7441-6888-4601-BEB6-EFA678EAB008}" type="pres">
      <dgm:prSet presAssocID="{1FA0C85D-FA27-4AE3-8B56-A037F5E028DD}" presName="tx1" presStyleLbl="revTx" presStyleIdx="1" presStyleCnt="7"/>
      <dgm:spPr/>
    </dgm:pt>
    <dgm:pt modelId="{0B6B4C77-F180-4D56-9561-737E939C1692}" type="pres">
      <dgm:prSet presAssocID="{1FA0C85D-FA27-4AE3-8B56-A037F5E028DD}" presName="vert1" presStyleCnt="0"/>
      <dgm:spPr/>
    </dgm:pt>
    <dgm:pt modelId="{5458DA18-134C-4C5E-A130-D9FFD07D21D5}" type="pres">
      <dgm:prSet presAssocID="{A9374019-2458-4025-A430-BFAECA68F04A}" presName="thickLine" presStyleLbl="alignNode1" presStyleIdx="2" presStyleCnt="7"/>
      <dgm:spPr/>
    </dgm:pt>
    <dgm:pt modelId="{87464F60-A12A-4C2D-B5FB-26DBE9767097}" type="pres">
      <dgm:prSet presAssocID="{A9374019-2458-4025-A430-BFAECA68F04A}" presName="horz1" presStyleCnt="0"/>
      <dgm:spPr/>
    </dgm:pt>
    <dgm:pt modelId="{2F924A63-EB08-4261-928B-C93AEB0F4FD0}" type="pres">
      <dgm:prSet presAssocID="{A9374019-2458-4025-A430-BFAECA68F04A}" presName="tx1" presStyleLbl="revTx" presStyleIdx="2" presStyleCnt="7"/>
      <dgm:spPr/>
    </dgm:pt>
    <dgm:pt modelId="{4509014F-58D6-458D-B261-5981135F257E}" type="pres">
      <dgm:prSet presAssocID="{A9374019-2458-4025-A430-BFAECA68F04A}" presName="vert1" presStyleCnt="0"/>
      <dgm:spPr/>
    </dgm:pt>
    <dgm:pt modelId="{31939AE7-B06A-4021-BEFC-81FC981CC7CC}" type="pres">
      <dgm:prSet presAssocID="{011BAF59-CAA5-45D3-849D-37E74D57B04C}" presName="thickLine" presStyleLbl="alignNode1" presStyleIdx="3" presStyleCnt="7"/>
      <dgm:spPr/>
    </dgm:pt>
    <dgm:pt modelId="{B3D10F51-13E1-4E93-AC16-96F5EA9F74F0}" type="pres">
      <dgm:prSet presAssocID="{011BAF59-CAA5-45D3-849D-37E74D57B04C}" presName="horz1" presStyleCnt="0"/>
      <dgm:spPr/>
    </dgm:pt>
    <dgm:pt modelId="{5F3F4ED3-F1E5-4E7B-A6D2-03D5CF9AA609}" type="pres">
      <dgm:prSet presAssocID="{011BAF59-CAA5-45D3-849D-37E74D57B04C}" presName="tx1" presStyleLbl="revTx" presStyleIdx="3" presStyleCnt="7"/>
      <dgm:spPr/>
    </dgm:pt>
    <dgm:pt modelId="{76977D9E-C05C-4129-9E04-5F5E8FF9AA7F}" type="pres">
      <dgm:prSet presAssocID="{011BAF59-CAA5-45D3-849D-37E74D57B04C}" presName="vert1" presStyleCnt="0"/>
      <dgm:spPr/>
    </dgm:pt>
    <dgm:pt modelId="{5BB29C59-01CF-41F8-A22E-949CB7695215}" type="pres">
      <dgm:prSet presAssocID="{78871C06-8A65-40B4-890D-81EF7EEB3711}" presName="thickLine" presStyleLbl="alignNode1" presStyleIdx="4" presStyleCnt="7"/>
      <dgm:spPr/>
    </dgm:pt>
    <dgm:pt modelId="{D9C7C82B-6C92-4729-9A96-97CFF6CEC0EC}" type="pres">
      <dgm:prSet presAssocID="{78871C06-8A65-40B4-890D-81EF7EEB3711}" presName="horz1" presStyleCnt="0"/>
      <dgm:spPr/>
    </dgm:pt>
    <dgm:pt modelId="{26A74343-1CBE-4532-AE6D-1A53E7DAA3D0}" type="pres">
      <dgm:prSet presAssocID="{78871C06-8A65-40B4-890D-81EF7EEB3711}" presName="tx1" presStyleLbl="revTx" presStyleIdx="4" presStyleCnt="7"/>
      <dgm:spPr/>
    </dgm:pt>
    <dgm:pt modelId="{A8FDBEAE-D225-479E-A883-FAB86DB649B5}" type="pres">
      <dgm:prSet presAssocID="{78871C06-8A65-40B4-890D-81EF7EEB3711}" presName="vert1" presStyleCnt="0"/>
      <dgm:spPr/>
    </dgm:pt>
    <dgm:pt modelId="{C631FE57-0C8D-4FFF-830A-4D50053882FE}" type="pres">
      <dgm:prSet presAssocID="{A4EF29CE-E4DD-4291-9097-67226B0714C8}" presName="thickLine" presStyleLbl="alignNode1" presStyleIdx="5" presStyleCnt="7"/>
      <dgm:spPr/>
    </dgm:pt>
    <dgm:pt modelId="{680D9E92-B195-4407-BA52-2B7AF298F6D1}" type="pres">
      <dgm:prSet presAssocID="{A4EF29CE-E4DD-4291-9097-67226B0714C8}" presName="horz1" presStyleCnt="0"/>
      <dgm:spPr/>
    </dgm:pt>
    <dgm:pt modelId="{0E05AFDC-88B3-48BC-B828-2EE133E8C970}" type="pres">
      <dgm:prSet presAssocID="{A4EF29CE-E4DD-4291-9097-67226B0714C8}" presName="tx1" presStyleLbl="revTx" presStyleIdx="5" presStyleCnt="7"/>
      <dgm:spPr/>
    </dgm:pt>
    <dgm:pt modelId="{9692794A-7546-461B-A982-C5E8744E8378}" type="pres">
      <dgm:prSet presAssocID="{A4EF29CE-E4DD-4291-9097-67226B0714C8}" presName="vert1" presStyleCnt="0"/>
      <dgm:spPr/>
    </dgm:pt>
    <dgm:pt modelId="{30E08384-25F5-47AD-B666-331B4BE75260}" type="pres">
      <dgm:prSet presAssocID="{78B3E333-F7DC-4413-9899-79962A28B8FD}" presName="thickLine" presStyleLbl="alignNode1" presStyleIdx="6" presStyleCnt="7"/>
      <dgm:spPr/>
    </dgm:pt>
    <dgm:pt modelId="{F3A8C874-5BE7-4D99-81B3-42553380651E}" type="pres">
      <dgm:prSet presAssocID="{78B3E333-F7DC-4413-9899-79962A28B8FD}" presName="horz1" presStyleCnt="0"/>
      <dgm:spPr/>
    </dgm:pt>
    <dgm:pt modelId="{BB9B129D-E29A-4D8B-83B4-05B684586F02}" type="pres">
      <dgm:prSet presAssocID="{78B3E333-F7DC-4413-9899-79962A28B8FD}" presName="tx1" presStyleLbl="revTx" presStyleIdx="6" presStyleCnt="7"/>
      <dgm:spPr/>
    </dgm:pt>
    <dgm:pt modelId="{45989D9B-7CDF-47A9-98DB-B0C1CF2B8B02}" type="pres">
      <dgm:prSet presAssocID="{78B3E333-F7DC-4413-9899-79962A28B8FD}" presName="vert1" presStyleCnt="0"/>
      <dgm:spPr/>
    </dgm:pt>
  </dgm:ptLst>
  <dgm:cxnLst>
    <dgm:cxn modelId="{0CCF1816-7D76-4790-8EE4-A09A070DDDDC}" type="presOf" srcId="{51080929-C42F-462C-8F48-49C6EB309582}" destId="{BDB32CD2-76BA-4E7E-B20E-BFADDBD9AC55}" srcOrd="0" destOrd="0" presId="urn:microsoft.com/office/officeart/2008/layout/LinedList"/>
    <dgm:cxn modelId="{14215B25-E132-4F60-8B52-6791FEFD6462}" srcId="{B5FB8B0E-E84A-48F6-9127-38E0B6E0E1EB}" destId="{78B3E333-F7DC-4413-9899-79962A28B8FD}" srcOrd="6" destOrd="0" parTransId="{F78753DF-D6B7-4BCC-AE55-030363F51690}" sibTransId="{D5AE9CF1-DA88-4592-818E-52B08EB4D6D6}"/>
    <dgm:cxn modelId="{8F5E7E2F-8A26-423A-9160-DC64A85D871E}" srcId="{B5FB8B0E-E84A-48F6-9127-38E0B6E0E1EB}" destId="{011BAF59-CAA5-45D3-849D-37E74D57B04C}" srcOrd="3" destOrd="0" parTransId="{C7EDD954-7E42-4DB6-AE18-F87FCFAD0C38}" sibTransId="{8F419A47-1309-4DF7-8F77-5407035678DF}"/>
    <dgm:cxn modelId="{52D3E35F-C1EE-4C2A-BB63-9BB948F66617}" srcId="{B5FB8B0E-E84A-48F6-9127-38E0B6E0E1EB}" destId="{A9374019-2458-4025-A430-BFAECA68F04A}" srcOrd="2" destOrd="0" parTransId="{C52B5508-BDDE-453C-AC78-13656108C112}" sibTransId="{0F49487E-56C3-44EF-955E-59AA29E21439}"/>
    <dgm:cxn modelId="{D2233D45-EB62-4C3F-B60A-966240EA7F2A}" type="presOf" srcId="{A4EF29CE-E4DD-4291-9097-67226B0714C8}" destId="{0E05AFDC-88B3-48BC-B828-2EE133E8C970}" srcOrd="0" destOrd="0" presId="urn:microsoft.com/office/officeart/2008/layout/LinedList"/>
    <dgm:cxn modelId="{ABDAF569-9427-403F-A593-F15FE3BABAD0}" type="presOf" srcId="{011BAF59-CAA5-45D3-849D-37E74D57B04C}" destId="{5F3F4ED3-F1E5-4E7B-A6D2-03D5CF9AA609}" srcOrd="0" destOrd="0" presId="urn:microsoft.com/office/officeart/2008/layout/LinedList"/>
    <dgm:cxn modelId="{F7A35A8B-76EC-46AF-AB9D-F33DDA4209D6}" type="presOf" srcId="{B5FB8B0E-E84A-48F6-9127-38E0B6E0E1EB}" destId="{F4AA53D6-0550-47EF-86CE-997456397946}" srcOrd="0" destOrd="0" presId="urn:microsoft.com/office/officeart/2008/layout/LinedList"/>
    <dgm:cxn modelId="{9BAA6F94-E60C-4907-ADAC-F4ACCC9E915A}" type="presOf" srcId="{78B3E333-F7DC-4413-9899-79962A28B8FD}" destId="{BB9B129D-E29A-4D8B-83B4-05B684586F02}" srcOrd="0" destOrd="0" presId="urn:microsoft.com/office/officeart/2008/layout/LinedList"/>
    <dgm:cxn modelId="{01B6EAC1-242A-48F4-8E29-01CF4FA96DEA}" srcId="{B5FB8B0E-E84A-48F6-9127-38E0B6E0E1EB}" destId="{78871C06-8A65-40B4-890D-81EF7EEB3711}" srcOrd="4" destOrd="0" parTransId="{595EA5E4-6783-4021-B750-65AFB6B44210}" sibTransId="{DBD7D47C-9D11-4118-B575-5FA8076ABE05}"/>
    <dgm:cxn modelId="{7247B7C6-4C77-4229-BCC4-7BE52F5BFC07}" type="presOf" srcId="{1FA0C85D-FA27-4AE3-8B56-A037F5E028DD}" destId="{F64D7441-6888-4601-BEB6-EFA678EAB008}" srcOrd="0" destOrd="0" presId="urn:microsoft.com/office/officeart/2008/layout/LinedList"/>
    <dgm:cxn modelId="{A696D9CE-217C-4AE8-A1BC-95BDA97B426C}" srcId="{B5FB8B0E-E84A-48F6-9127-38E0B6E0E1EB}" destId="{A4EF29CE-E4DD-4291-9097-67226B0714C8}" srcOrd="5" destOrd="0" parTransId="{E19D3949-F0F2-4BC5-935B-DC89A4510506}" sibTransId="{C435311A-2759-4E59-9A65-041F9500E86D}"/>
    <dgm:cxn modelId="{2EBA7ADA-AEE2-4663-AFD6-69B072A8CA1B}" type="presOf" srcId="{A9374019-2458-4025-A430-BFAECA68F04A}" destId="{2F924A63-EB08-4261-928B-C93AEB0F4FD0}" srcOrd="0" destOrd="0" presId="urn:microsoft.com/office/officeart/2008/layout/LinedList"/>
    <dgm:cxn modelId="{213640DC-7599-403A-BA4D-71298A881F5B}" srcId="{B5FB8B0E-E84A-48F6-9127-38E0B6E0E1EB}" destId="{1FA0C85D-FA27-4AE3-8B56-A037F5E028DD}" srcOrd="1" destOrd="0" parTransId="{645A26D8-D864-4F1C-8048-ED6DC48F9EA9}" sibTransId="{1570B919-2F1C-49DB-B9FB-4795EE7634EA}"/>
    <dgm:cxn modelId="{828428E9-2DEE-45C5-8039-915555C5EC1B}" type="presOf" srcId="{78871C06-8A65-40B4-890D-81EF7EEB3711}" destId="{26A74343-1CBE-4532-AE6D-1A53E7DAA3D0}" srcOrd="0" destOrd="0" presId="urn:microsoft.com/office/officeart/2008/layout/LinedList"/>
    <dgm:cxn modelId="{E3B266EA-75FA-4FD3-85CA-38E13B4C44A8}" srcId="{B5FB8B0E-E84A-48F6-9127-38E0B6E0E1EB}" destId="{51080929-C42F-462C-8F48-49C6EB309582}" srcOrd="0" destOrd="0" parTransId="{75570BBE-E43D-4A09-8927-111A4055F7F5}" sibTransId="{F829ED07-31B9-4E8A-BC24-5444A18DE8AA}"/>
    <dgm:cxn modelId="{CB78B58F-BA8C-4C77-AF61-60C7EFF03207}" type="presParOf" srcId="{F4AA53D6-0550-47EF-86CE-997456397946}" destId="{7C829BF4-7749-46CF-A4D3-10A045093D33}" srcOrd="0" destOrd="0" presId="urn:microsoft.com/office/officeart/2008/layout/LinedList"/>
    <dgm:cxn modelId="{028E30B8-1921-40FA-BBDC-8AC040B79518}" type="presParOf" srcId="{F4AA53D6-0550-47EF-86CE-997456397946}" destId="{5CF9032D-DE1A-4A3D-BE17-F1BAF594D246}" srcOrd="1" destOrd="0" presId="urn:microsoft.com/office/officeart/2008/layout/LinedList"/>
    <dgm:cxn modelId="{FDB46884-DF39-4DCC-801C-F59269A2B7EE}" type="presParOf" srcId="{5CF9032D-DE1A-4A3D-BE17-F1BAF594D246}" destId="{BDB32CD2-76BA-4E7E-B20E-BFADDBD9AC55}" srcOrd="0" destOrd="0" presId="urn:microsoft.com/office/officeart/2008/layout/LinedList"/>
    <dgm:cxn modelId="{F4FC8B21-643D-462A-B6CB-65263C04F03E}" type="presParOf" srcId="{5CF9032D-DE1A-4A3D-BE17-F1BAF594D246}" destId="{E9F8FCB1-1C1D-4671-B184-E21511EB20E2}" srcOrd="1" destOrd="0" presId="urn:microsoft.com/office/officeart/2008/layout/LinedList"/>
    <dgm:cxn modelId="{F2FE5EF2-18E5-4EC3-8974-F482A3254EA7}" type="presParOf" srcId="{F4AA53D6-0550-47EF-86CE-997456397946}" destId="{7C5C47C9-D771-4B75-A020-C99154761515}" srcOrd="2" destOrd="0" presId="urn:microsoft.com/office/officeart/2008/layout/LinedList"/>
    <dgm:cxn modelId="{9FD319F2-8BD6-4530-8130-B4D5D9D24D2C}" type="presParOf" srcId="{F4AA53D6-0550-47EF-86CE-997456397946}" destId="{F85FABE2-8F2A-4434-B63C-B169BF05AC16}" srcOrd="3" destOrd="0" presId="urn:microsoft.com/office/officeart/2008/layout/LinedList"/>
    <dgm:cxn modelId="{F4419AFA-9A41-4926-B0B4-4C35356C95DE}" type="presParOf" srcId="{F85FABE2-8F2A-4434-B63C-B169BF05AC16}" destId="{F64D7441-6888-4601-BEB6-EFA678EAB008}" srcOrd="0" destOrd="0" presId="urn:microsoft.com/office/officeart/2008/layout/LinedList"/>
    <dgm:cxn modelId="{FCD0A524-E754-48C1-9840-3FF8D08B02DB}" type="presParOf" srcId="{F85FABE2-8F2A-4434-B63C-B169BF05AC16}" destId="{0B6B4C77-F180-4D56-9561-737E939C1692}" srcOrd="1" destOrd="0" presId="urn:microsoft.com/office/officeart/2008/layout/LinedList"/>
    <dgm:cxn modelId="{AD9CAF8F-5159-4612-B76C-51EC158C8220}" type="presParOf" srcId="{F4AA53D6-0550-47EF-86CE-997456397946}" destId="{5458DA18-134C-4C5E-A130-D9FFD07D21D5}" srcOrd="4" destOrd="0" presId="urn:microsoft.com/office/officeart/2008/layout/LinedList"/>
    <dgm:cxn modelId="{06C223B5-6656-4A2E-B79C-13FEACC347C4}" type="presParOf" srcId="{F4AA53D6-0550-47EF-86CE-997456397946}" destId="{87464F60-A12A-4C2D-B5FB-26DBE9767097}" srcOrd="5" destOrd="0" presId="urn:microsoft.com/office/officeart/2008/layout/LinedList"/>
    <dgm:cxn modelId="{E6551220-5CC1-4CEB-9C4F-0B34C84FF83A}" type="presParOf" srcId="{87464F60-A12A-4C2D-B5FB-26DBE9767097}" destId="{2F924A63-EB08-4261-928B-C93AEB0F4FD0}" srcOrd="0" destOrd="0" presId="urn:microsoft.com/office/officeart/2008/layout/LinedList"/>
    <dgm:cxn modelId="{25477B73-3B8C-4AD6-B4C6-4283D571A421}" type="presParOf" srcId="{87464F60-A12A-4C2D-B5FB-26DBE9767097}" destId="{4509014F-58D6-458D-B261-5981135F257E}" srcOrd="1" destOrd="0" presId="urn:microsoft.com/office/officeart/2008/layout/LinedList"/>
    <dgm:cxn modelId="{296B1C25-A0A7-4377-BE41-D9872029BD3C}" type="presParOf" srcId="{F4AA53D6-0550-47EF-86CE-997456397946}" destId="{31939AE7-B06A-4021-BEFC-81FC981CC7CC}" srcOrd="6" destOrd="0" presId="urn:microsoft.com/office/officeart/2008/layout/LinedList"/>
    <dgm:cxn modelId="{6D18C67D-63E0-4AE3-97E5-BC0081F480B0}" type="presParOf" srcId="{F4AA53D6-0550-47EF-86CE-997456397946}" destId="{B3D10F51-13E1-4E93-AC16-96F5EA9F74F0}" srcOrd="7" destOrd="0" presId="urn:microsoft.com/office/officeart/2008/layout/LinedList"/>
    <dgm:cxn modelId="{94221492-89E5-4432-BC14-432FA35010B4}" type="presParOf" srcId="{B3D10F51-13E1-4E93-AC16-96F5EA9F74F0}" destId="{5F3F4ED3-F1E5-4E7B-A6D2-03D5CF9AA609}" srcOrd="0" destOrd="0" presId="urn:microsoft.com/office/officeart/2008/layout/LinedList"/>
    <dgm:cxn modelId="{6EBA6296-13EA-4F35-86A3-98A4C2C540EC}" type="presParOf" srcId="{B3D10F51-13E1-4E93-AC16-96F5EA9F74F0}" destId="{76977D9E-C05C-4129-9E04-5F5E8FF9AA7F}" srcOrd="1" destOrd="0" presId="urn:microsoft.com/office/officeart/2008/layout/LinedList"/>
    <dgm:cxn modelId="{36996AF6-0F2C-40F7-A9A2-9CD379D3F040}" type="presParOf" srcId="{F4AA53D6-0550-47EF-86CE-997456397946}" destId="{5BB29C59-01CF-41F8-A22E-949CB7695215}" srcOrd="8" destOrd="0" presId="urn:microsoft.com/office/officeart/2008/layout/LinedList"/>
    <dgm:cxn modelId="{78E5E6D4-DB3E-40F9-89E3-73F3522541FB}" type="presParOf" srcId="{F4AA53D6-0550-47EF-86CE-997456397946}" destId="{D9C7C82B-6C92-4729-9A96-97CFF6CEC0EC}" srcOrd="9" destOrd="0" presId="urn:microsoft.com/office/officeart/2008/layout/LinedList"/>
    <dgm:cxn modelId="{5AD51692-C49B-4F71-88C4-2DE798E9CF61}" type="presParOf" srcId="{D9C7C82B-6C92-4729-9A96-97CFF6CEC0EC}" destId="{26A74343-1CBE-4532-AE6D-1A53E7DAA3D0}" srcOrd="0" destOrd="0" presId="urn:microsoft.com/office/officeart/2008/layout/LinedList"/>
    <dgm:cxn modelId="{EE05A8AE-F54E-4373-B36B-FD77AFFB9B87}" type="presParOf" srcId="{D9C7C82B-6C92-4729-9A96-97CFF6CEC0EC}" destId="{A8FDBEAE-D225-479E-A883-FAB86DB649B5}" srcOrd="1" destOrd="0" presId="urn:microsoft.com/office/officeart/2008/layout/LinedList"/>
    <dgm:cxn modelId="{C9A7FFE1-5E3A-4C60-ABDE-123D639CB3AC}" type="presParOf" srcId="{F4AA53D6-0550-47EF-86CE-997456397946}" destId="{C631FE57-0C8D-4FFF-830A-4D50053882FE}" srcOrd="10" destOrd="0" presId="urn:microsoft.com/office/officeart/2008/layout/LinedList"/>
    <dgm:cxn modelId="{900B9F4A-9B64-4A97-B5E9-861E70B58355}" type="presParOf" srcId="{F4AA53D6-0550-47EF-86CE-997456397946}" destId="{680D9E92-B195-4407-BA52-2B7AF298F6D1}" srcOrd="11" destOrd="0" presId="urn:microsoft.com/office/officeart/2008/layout/LinedList"/>
    <dgm:cxn modelId="{EB497BF2-79AE-458E-B9FF-63C632FB8430}" type="presParOf" srcId="{680D9E92-B195-4407-BA52-2B7AF298F6D1}" destId="{0E05AFDC-88B3-48BC-B828-2EE133E8C970}" srcOrd="0" destOrd="0" presId="urn:microsoft.com/office/officeart/2008/layout/LinedList"/>
    <dgm:cxn modelId="{2E2B4D12-CA59-4C45-A50F-E9E9FCCFF887}" type="presParOf" srcId="{680D9E92-B195-4407-BA52-2B7AF298F6D1}" destId="{9692794A-7546-461B-A982-C5E8744E8378}" srcOrd="1" destOrd="0" presId="urn:microsoft.com/office/officeart/2008/layout/LinedList"/>
    <dgm:cxn modelId="{911DE593-1EAF-4599-BB34-CD7E1D3CA401}" type="presParOf" srcId="{F4AA53D6-0550-47EF-86CE-997456397946}" destId="{30E08384-25F5-47AD-B666-331B4BE75260}" srcOrd="12" destOrd="0" presId="urn:microsoft.com/office/officeart/2008/layout/LinedList"/>
    <dgm:cxn modelId="{908BA892-B4E4-48A8-9EE3-FED46708DE7A}" type="presParOf" srcId="{F4AA53D6-0550-47EF-86CE-997456397946}" destId="{F3A8C874-5BE7-4D99-81B3-42553380651E}" srcOrd="13" destOrd="0" presId="urn:microsoft.com/office/officeart/2008/layout/LinedList"/>
    <dgm:cxn modelId="{981224A1-8EE9-45F2-B0A3-54CBA52A9D44}" type="presParOf" srcId="{F3A8C874-5BE7-4D99-81B3-42553380651E}" destId="{BB9B129D-E29A-4D8B-83B4-05B684586F02}" srcOrd="0" destOrd="0" presId="urn:microsoft.com/office/officeart/2008/layout/LinedList"/>
    <dgm:cxn modelId="{E5E1C067-6270-4481-B2B0-7C34916C1C97}" type="presParOf" srcId="{F3A8C874-5BE7-4D99-81B3-42553380651E}" destId="{45989D9B-7CDF-47A9-98DB-B0C1CF2B8B0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65E3EE-02C3-4D2E-B862-394AA8442CAE}" type="doc">
      <dgm:prSet loTypeId="urn:microsoft.com/office/officeart/2018/5/layout/IconCircleLabelList" loCatId="icon" qsTypeId="urn:microsoft.com/office/officeart/2005/8/quickstyle/simple1" qsCatId="simple" csTypeId="urn:microsoft.com/office/officeart/2018/5/colors/Iconchunking_neutralicon_accent3_2" csCatId="accent3" phldr="1"/>
      <dgm:spPr/>
      <dgm:t>
        <a:bodyPr/>
        <a:lstStyle/>
        <a:p>
          <a:endParaRPr lang="en-US"/>
        </a:p>
      </dgm:t>
    </dgm:pt>
    <dgm:pt modelId="{F9BF26D3-1C48-4822-9998-6A40DE0FF4A4}">
      <dgm:prSet custT="1"/>
      <dgm:spPr/>
      <dgm:t>
        <a:bodyPr/>
        <a:lstStyle/>
        <a:p>
          <a:pPr>
            <a:lnSpc>
              <a:spcPct val="100000"/>
            </a:lnSpc>
            <a:defRPr cap="all"/>
          </a:pPr>
          <a:r>
            <a:rPr lang="en-US" sz="2400" dirty="0"/>
            <a:t>Recovers Resources</a:t>
          </a:r>
        </a:p>
      </dgm:t>
    </dgm:pt>
    <dgm:pt modelId="{159DB012-F9E9-408A-87F2-ABCDE1CF7D86}" type="parTrans" cxnId="{D1BC0512-1EB7-4CF4-A811-840049C38EF2}">
      <dgm:prSet/>
      <dgm:spPr/>
      <dgm:t>
        <a:bodyPr/>
        <a:lstStyle/>
        <a:p>
          <a:endParaRPr lang="en-US"/>
        </a:p>
      </dgm:t>
    </dgm:pt>
    <dgm:pt modelId="{B08FC89C-63D6-460D-9347-A37D738E4107}" type="sibTrans" cxnId="{D1BC0512-1EB7-4CF4-A811-840049C38EF2}">
      <dgm:prSet/>
      <dgm:spPr/>
      <dgm:t>
        <a:bodyPr/>
        <a:lstStyle/>
        <a:p>
          <a:pPr>
            <a:lnSpc>
              <a:spcPct val="100000"/>
            </a:lnSpc>
          </a:pPr>
          <a:endParaRPr lang="en-US"/>
        </a:p>
      </dgm:t>
    </dgm:pt>
    <dgm:pt modelId="{FDCF91EE-A651-4426-A3C0-740DEE997622}">
      <dgm:prSet custT="1"/>
      <dgm:spPr/>
      <dgm:t>
        <a:bodyPr/>
        <a:lstStyle/>
        <a:p>
          <a:pPr>
            <a:lnSpc>
              <a:spcPct val="100000"/>
            </a:lnSpc>
            <a:defRPr cap="all"/>
          </a:pPr>
          <a:r>
            <a:rPr lang="en-US" sz="2400" dirty="0"/>
            <a:t>Reduces commercial fertilizer</a:t>
          </a:r>
        </a:p>
      </dgm:t>
    </dgm:pt>
    <dgm:pt modelId="{DDE8B9EB-B02C-4F5F-8DDB-86F50930FC38}" type="parTrans" cxnId="{684B577E-B4E5-47DD-810F-6FB2AB6E601F}">
      <dgm:prSet/>
      <dgm:spPr/>
      <dgm:t>
        <a:bodyPr/>
        <a:lstStyle/>
        <a:p>
          <a:endParaRPr lang="en-US"/>
        </a:p>
      </dgm:t>
    </dgm:pt>
    <dgm:pt modelId="{1815F2AD-48CC-4823-BC63-EE5EE66FB310}" type="sibTrans" cxnId="{684B577E-B4E5-47DD-810F-6FB2AB6E601F}">
      <dgm:prSet/>
      <dgm:spPr/>
      <dgm:t>
        <a:bodyPr/>
        <a:lstStyle/>
        <a:p>
          <a:pPr>
            <a:lnSpc>
              <a:spcPct val="100000"/>
            </a:lnSpc>
          </a:pPr>
          <a:endParaRPr lang="en-US"/>
        </a:p>
      </dgm:t>
    </dgm:pt>
    <dgm:pt modelId="{91A91BC8-0272-4A48-A025-8D90D614B322}">
      <dgm:prSet custT="1"/>
      <dgm:spPr/>
      <dgm:t>
        <a:bodyPr/>
        <a:lstStyle/>
        <a:p>
          <a:pPr>
            <a:lnSpc>
              <a:spcPct val="100000"/>
            </a:lnSpc>
            <a:defRPr cap="all"/>
          </a:pPr>
          <a:r>
            <a:rPr lang="en-US" sz="2400" dirty="0"/>
            <a:t>Saves Taxpayers</a:t>
          </a:r>
        </a:p>
      </dgm:t>
    </dgm:pt>
    <dgm:pt modelId="{75689F27-6D9F-48AF-B490-282D82ED4FA9}" type="parTrans" cxnId="{B1990C2B-F5CF-45DB-B41D-F910E4DD2C7D}">
      <dgm:prSet/>
      <dgm:spPr/>
      <dgm:t>
        <a:bodyPr/>
        <a:lstStyle/>
        <a:p>
          <a:endParaRPr lang="en-US"/>
        </a:p>
      </dgm:t>
    </dgm:pt>
    <dgm:pt modelId="{9C6CEA83-CD5A-44F3-93D4-D769870AC9D6}" type="sibTrans" cxnId="{B1990C2B-F5CF-45DB-B41D-F910E4DD2C7D}">
      <dgm:prSet/>
      <dgm:spPr/>
      <dgm:t>
        <a:bodyPr/>
        <a:lstStyle/>
        <a:p>
          <a:pPr>
            <a:lnSpc>
              <a:spcPct val="100000"/>
            </a:lnSpc>
          </a:pPr>
          <a:endParaRPr lang="en-US"/>
        </a:p>
      </dgm:t>
    </dgm:pt>
    <dgm:pt modelId="{BB2E6BBF-6F72-41A6-BDF0-B05F51CE44A4}">
      <dgm:prSet custT="1"/>
      <dgm:spPr/>
      <dgm:t>
        <a:bodyPr/>
        <a:lstStyle/>
        <a:p>
          <a:pPr>
            <a:lnSpc>
              <a:spcPct val="100000"/>
            </a:lnSpc>
            <a:defRPr cap="all"/>
          </a:pPr>
          <a:r>
            <a:rPr lang="en-US" sz="2400" dirty="0"/>
            <a:t>Follows regulatory guidance</a:t>
          </a:r>
        </a:p>
      </dgm:t>
    </dgm:pt>
    <dgm:pt modelId="{B3493CD1-F180-4884-9AA0-7ADA7641D292}" type="parTrans" cxnId="{D429717E-8D36-45F2-8C1A-19027F85B6F4}">
      <dgm:prSet/>
      <dgm:spPr/>
      <dgm:t>
        <a:bodyPr/>
        <a:lstStyle/>
        <a:p>
          <a:endParaRPr lang="en-US"/>
        </a:p>
      </dgm:t>
    </dgm:pt>
    <dgm:pt modelId="{0377F50A-1938-47AA-B5A3-568D8F206D08}" type="sibTrans" cxnId="{D429717E-8D36-45F2-8C1A-19027F85B6F4}">
      <dgm:prSet/>
      <dgm:spPr/>
      <dgm:t>
        <a:bodyPr/>
        <a:lstStyle/>
        <a:p>
          <a:pPr>
            <a:lnSpc>
              <a:spcPct val="100000"/>
            </a:lnSpc>
          </a:pPr>
          <a:endParaRPr lang="en-US"/>
        </a:p>
      </dgm:t>
    </dgm:pt>
    <dgm:pt modelId="{DD5F2402-DDCA-4643-ACDE-3DB7B4334034}">
      <dgm:prSet custT="1"/>
      <dgm:spPr/>
      <dgm:t>
        <a:bodyPr/>
        <a:lstStyle/>
        <a:p>
          <a:pPr>
            <a:lnSpc>
              <a:spcPct val="100000"/>
            </a:lnSpc>
            <a:defRPr cap="all"/>
          </a:pPr>
          <a:r>
            <a:rPr lang="en-US" sz="2400" dirty="0"/>
            <a:t>Manages biosolids quality</a:t>
          </a:r>
        </a:p>
      </dgm:t>
    </dgm:pt>
    <dgm:pt modelId="{713FAB76-03A7-4134-99E4-091363FEBA64}" type="parTrans" cxnId="{4984BEAF-2004-4DCD-98C3-9647D677F8D1}">
      <dgm:prSet/>
      <dgm:spPr/>
      <dgm:t>
        <a:bodyPr/>
        <a:lstStyle/>
        <a:p>
          <a:endParaRPr lang="en-US"/>
        </a:p>
      </dgm:t>
    </dgm:pt>
    <dgm:pt modelId="{B9EFB662-44A1-45C9-A414-8E7C01E303CB}" type="sibTrans" cxnId="{4984BEAF-2004-4DCD-98C3-9647D677F8D1}">
      <dgm:prSet/>
      <dgm:spPr/>
      <dgm:t>
        <a:bodyPr/>
        <a:lstStyle/>
        <a:p>
          <a:endParaRPr lang="en-US"/>
        </a:p>
      </dgm:t>
    </dgm:pt>
    <dgm:pt modelId="{F9A39F6E-1C3E-4F4E-BF18-74B6BA8FA619}" type="pres">
      <dgm:prSet presAssocID="{E965E3EE-02C3-4D2E-B862-394AA8442CAE}" presName="root" presStyleCnt="0">
        <dgm:presLayoutVars>
          <dgm:dir/>
          <dgm:resizeHandles val="exact"/>
        </dgm:presLayoutVars>
      </dgm:prSet>
      <dgm:spPr/>
    </dgm:pt>
    <dgm:pt modelId="{43BC66F2-A797-4C1B-8AB8-BE7EED39BCD1}" type="pres">
      <dgm:prSet presAssocID="{F9BF26D3-1C48-4822-9998-6A40DE0FF4A4}" presName="compNode" presStyleCnt="0"/>
      <dgm:spPr/>
    </dgm:pt>
    <dgm:pt modelId="{93A0E80E-0C0B-4487-AA56-E40526F9451B}" type="pres">
      <dgm:prSet presAssocID="{F9BF26D3-1C48-4822-9998-6A40DE0FF4A4}" presName="iconBgRect" presStyleLbl="bgShp" presStyleIdx="0" presStyleCnt="5"/>
      <dgm:spPr/>
    </dgm:pt>
    <dgm:pt modelId="{1BE7C6F7-1DE8-4EA5-A6DD-0A432618F83A}" type="pres">
      <dgm:prSet presAssocID="{F9BF26D3-1C48-4822-9998-6A40DE0FF4A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3A655B67-393F-44E0-946C-D791A71189A9}" type="pres">
      <dgm:prSet presAssocID="{F9BF26D3-1C48-4822-9998-6A40DE0FF4A4}" presName="spaceRect" presStyleCnt="0"/>
      <dgm:spPr/>
    </dgm:pt>
    <dgm:pt modelId="{25A7101C-04CA-45F5-8EC7-8B2022885E42}" type="pres">
      <dgm:prSet presAssocID="{F9BF26D3-1C48-4822-9998-6A40DE0FF4A4}" presName="textRect" presStyleLbl="revTx" presStyleIdx="0" presStyleCnt="5">
        <dgm:presLayoutVars>
          <dgm:chMax val="1"/>
          <dgm:chPref val="1"/>
        </dgm:presLayoutVars>
      </dgm:prSet>
      <dgm:spPr/>
    </dgm:pt>
    <dgm:pt modelId="{2BE4F2E1-3389-4FAE-8656-B145C2D7F742}" type="pres">
      <dgm:prSet presAssocID="{B08FC89C-63D6-460D-9347-A37D738E4107}" presName="sibTrans" presStyleCnt="0"/>
      <dgm:spPr/>
    </dgm:pt>
    <dgm:pt modelId="{96C10FAA-CAD3-4632-8AE9-4D2B37847805}" type="pres">
      <dgm:prSet presAssocID="{FDCF91EE-A651-4426-A3C0-740DEE997622}" presName="compNode" presStyleCnt="0"/>
      <dgm:spPr/>
    </dgm:pt>
    <dgm:pt modelId="{0E57EC38-939F-4D31-BCF9-1AC03B5CF3D0}" type="pres">
      <dgm:prSet presAssocID="{FDCF91EE-A651-4426-A3C0-740DEE997622}" presName="iconBgRect" presStyleLbl="bgShp" presStyleIdx="1" presStyleCnt="5"/>
      <dgm:spPr/>
    </dgm:pt>
    <dgm:pt modelId="{99FCF54F-7DE9-4174-84BB-DE20FF1682B3}" type="pres">
      <dgm:prSet presAssocID="{FDCF91EE-A651-4426-A3C0-740DEE99762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lant"/>
        </a:ext>
      </dgm:extLst>
    </dgm:pt>
    <dgm:pt modelId="{773E4E07-276B-4003-99FF-28F715930F80}" type="pres">
      <dgm:prSet presAssocID="{FDCF91EE-A651-4426-A3C0-740DEE997622}" presName="spaceRect" presStyleCnt="0"/>
      <dgm:spPr/>
    </dgm:pt>
    <dgm:pt modelId="{147FBEAA-D539-4B0C-9237-B60F0BD27910}" type="pres">
      <dgm:prSet presAssocID="{FDCF91EE-A651-4426-A3C0-740DEE997622}" presName="textRect" presStyleLbl="revTx" presStyleIdx="1" presStyleCnt="5">
        <dgm:presLayoutVars>
          <dgm:chMax val="1"/>
          <dgm:chPref val="1"/>
        </dgm:presLayoutVars>
      </dgm:prSet>
      <dgm:spPr/>
    </dgm:pt>
    <dgm:pt modelId="{93B0FD4E-3285-483E-B26F-0140AD307CD8}" type="pres">
      <dgm:prSet presAssocID="{1815F2AD-48CC-4823-BC63-EE5EE66FB310}" presName="sibTrans" presStyleCnt="0"/>
      <dgm:spPr/>
    </dgm:pt>
    <dgm:pt modelId="{076E55A2-B79E-4699-9C30-556682C74F22}" type="pres">
      <dgm:prSet presAssocID="{91A91BC8-0272-4A48-A025-8D90D614B322}" presName="compNode" presStyleCnt="0"/>
      <dgm:spPr/>
    </dgm:pt>
    <dgm:pt modelId="{840C7EE8-0CD0-47CA-8D14-31CB8DE564FE}" type="pres">
      <dgm:prSet presAssocID="{91A91BC8-0272-4A48-A025-8D90D614B322}" presName="iconBgRect" presStyleLbl="bgShp" presStyleIdx="2" presStyleCnt="5"/>
      <dgm:spPr/>
    </dgm:pt>
    <dgm:pt modelId="{B986780A-52E8-4D96-A639-70089EE4F317}" type="pres">
      <dgm:prSet presAssocID="{91A91BC8-0272-4A48-A025-8D90D614B32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5C4782AC-E248-4429-BCFD-DE0272AF18B4}" type="pres">
      <dgm:prSet presAssocID="{91A91BC8-0272-4A48-A025-8D90D614B322}" presName="spaceRect" presStyleCnt="0"/>
      <dgm:spPr/>
    </dgm:pt>
    <dgm:pt modelId="{BAA4F23A-24F5-4806-AE26-3888761E2FA9}" type="pres">
      <dgm:prSet presAssocID="{91A91BC8-0272-4A48-A025-8D90D614B322}" presName="textRect" presStyleLbl="revTx" presStyleIdx="2" presStyleCnt="5">
        <dgm:presLayoutVars>
          <dgm:chMax val="1"/>
          <dgm:chPref val="1"/>
        </dgm:presLayoutVars>
      </dgm:prSet>
      <dgm:spPr/>
    </dgm:pt>
    <dgm:pt modelId="{CCA8EDD2-7DBD-49E6-A746-78412E778678}" type="pres">
      <dgm:prSet presAssocID="{9C6CEA83-CD5A-44F3-93D4-D769870AC9D6}" presName="sibTrans" presStyleCnt="0"/>
      <dgm:spPr/>
    </dgm:pt>
    <dgm:pt modelId="{B8F4A733-D26B-4ED2-BD83-EBB8886A66B6}" type="pres">
      <dgm:prSet presAssocID="{BB2E6BBF-6F72-41A6-BDF0-B05F51CE44A4}" presName="compNode" presStyleCnt="0"/>
      <dgm:spPr/>
    </dgm:pt>
    <dgm:pt modelId="{0DEE393C-856C-4481-8C75-0C23661A0B1E}" type="pres">
      <dgm:prSet presAssocID="{BB2E6BBF-6F72-41A6-BDF0-B05F51CE44A4}" presName="iconBgRect" presStyleLbl="bgShp" presStyleIdx="3" presStyleCnt="5"/>
      <dgm:spPr/>
    </dgm:pt>
    <dgm:pt modelId="{B0A2A1EC-4FAD-4C9F-83AB-E18B4A688637}" type="pres">
      <dgm:prSet presAssocID="{BB2E6BBF-6F72-41A6-BDF0-B05F51CE44A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1D07F7AA-1BCF-4141-9BB0-723E4DF8583C}" type="pres">
      <dgm:prSet presAssocID="{BB2E6BBF-6F72-41A6-BDF0-B05F51CE44A4}" presName="spaceRect" presStyleCnt="0"/>
      <dgm:spPr/>
    </dgm:pt>
    <dgm:pt modelId="{3702041D-DC2E-4114-A8F7-087A5F675E33}" type="pres">
      <dgm:prSet presAssocID="{BB2E6BBF-6F72-41A6-BDF0-B05F51CE44A4}" presName="textRect" presStyleLbl="revTx" presStyleIdx="3" presStyleCnt="5">
        <dgm:presLayoutVars>
          <dgm:chMax val="1"/>
          <dgm:chPref val="1"/>
        </dgm:presLayoutVars>
      </dgm:prSet>
      <dgm:spPr/>
    </dgm:pt>
    <dgm:pt modelId="{AD75709E-C007-4809-A9DA-7B7955537A2E}" type="pres">
      <dgm:prSet presAssocID="{0377F50A-1938-47AA-B5A3-568D8F206D08}" presName="sibTrans" presStyleCnt="0"/>
      <dgm:spPr/>
    </dgm:pt>
    <dgm:pt modelId="{CCAEFDEC-F1C7-4294-A853-73AE5C4D0457}" type="pres">
      <dgm:prSet presAssocID="{DD5F2402-DDCA-4643-ACDE-3DB7B4334034}" presName="compNode" presStyleCnt="0"/>
      <dgm:spPr/>
    </dgm:pt>
    <dgm:pt modelId="{1AE81CF5-80AF-4152-B1F0-2BC579F7C485}" type="pres">
      <dgm:prSet presAssocID="{DD5F2402-DDCA-4643-ACDE-3DB7B4334034}" presName="iconBgRect" presStyleLbl="bgShp" presStyleIdx="4" presStyleCnt="5"/>
      <dgm:spPr/>
    </dgm:pt>
    <dgm:pt modelId="{B4B40FC6-5D06-4952-9BF0-8EF11D2418DE}" type="pres">
      <dgm:prSet presAssocID="{DD5F2402-DDCA-4643-ACDE-3DB7B433403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3FE5791F-2998-49A3-89FE-523FECFADCBE}" type="pres">
      <dgm:prSet presAssocID="{DD5F2402-DDCA-4643-ACDE-3DB7B4334034}" presName="spaceRect" presStyleCnt="0"/>
      <dgm:spPr/>
    </dgm:pt>
    <dgm:pt modelId="{F4ED7B1C-8D25-4362-8AFD-3F7C6BA9C83C}" type="pres">
      <dgm:prSet presAssocID="{DD5F2402-DDCA-4643-ACDE-3DB7B4334034}" presName="textRect" presStyleLbl="revTx" presStyleIdx="4" presStyleCnt="5">
        <dgm:presLayoutVars>
          <dgm:chMax val="1"/>
          <dgm:chPref val="1"/>
        </dgm:presLayoutVars>
      </dgm:prSet>
      <dgm:spPr/>
    </dgm:pt>
  </dgm:ptLst>
  <dgm:cxnLst>
    <dgm:cxn modelId="{4321F109-5D74-414E-BF50-1CFB3AA96EAE}" type="presOf" srcId="{DD5F2402-DDCA-4643-ACDE-3DB7B4334034}" destId="{F4ED7B1C-8D25-4362-8AFD-3F7C6BA9C83C}" srcOrd="0" destOrd="0" presId="urn:microsoft.com/office/officeart/2018/5/layout/IconCircleLabelList"/>
    <dgm:cxn modelId="{D1BC0512-1EB7-4CF4-A811-840049C38EF2}" srcId="{E965E3EE-02C3-4D2E-B862-394AA8442CAE}" destId="{F9BF26D3-1C48-4822-9998-6A40DE0FF4A4}" srcOrd="0" destOrd="0" parTransId="{159DB012-F9E9-408A-87F2-ABCDE1CF7D86}" sibTransId="{B08FC89C-63D6-460D-9347-A37D738E4107}"/>
    <dgm:cxn modelId="{816E6E25-F65E-4D94-8AAB-1CF8C46B8862}" type="presOf" srcId="{E965E3EE-02C3-4D2E-B862-394AA8442CAE}" destId="{F9A39F6E-1C3E-4F4E-BF18-74B6BA8FA619}" srcOrd="0" destOrd="0" presId="urn:microsoft.com/office/officeart/2018/5/layout/IconCircleLabelList"/>
    <dgm:cxn modelId="{B1990C2B-F5CF-45DB-B41D-F910E4DD2C7D}" srcId="{E965E3EE-02C3-4D2E-B862-394AA8442CAE}" destId="{91A91BC8-0272-4A48-A025-8D90D614B322}" srcOrd="2" destOrd="0" parTransId="{75689F27-6D9F-48AF-B490-282D82ED4FA9}" sibTransId="{9C6CEA83-CD5A-44F3-93D4-D769870AC9D6}"/>
    <dgm:cxn modelId="{1A466933-9DA1-42B3-B8F4-09D084AE878A}" type="presOf" srcId="{FDCF91EE-A651-4426-A3C0-740DEE997622}" destId="{147FBEAA-D539-4B0C-9237-B60F0BD27910}" srcOrd="0" destOrd="0" presId="urn:microsoft.com/office/officeart/2018/5/layout/IconCircleLabelList"/>
    <dgm:cxn modelId="{A855C641-FBA1-4ACD-A103-BFA8FA2E0AA2}" type="presOf" srcId="{F9BF26D3-1C48-4822-9998-6A40DE0FF4A4}" destId="{25A7101C-04CA-45F5-8EC7-8B2022885E42}" srcOrd="0" destOrd="0" presId="urn:microsoft.com/office/officeart/2018/5/layout/IconCircleLabelList"/>
    <dgm:cxn modelId="{A502385A-1C45-45D3-9BE3-E8E2A631D57F}" type="presOf" srcId="{91A91BC8-0272-4A48-A025-8D90D614B322}" destId="{BAA4F23A-24F5-4806-AE26-3888761E2FA9}" srcOrd="0" destOrd="0" presId="urn:microsoft.com/office/officeart/2018/5/layout/IconCircleLabelList"/>
    <dgm:cxn modelId="{D429717E-8D36-45F2-8C1A-19027F85B6F4}" srcId="{E965E3EE-02C3-4D2E-B862-394AA8442CAE}" destId="{BB2E6BBF-6F72-41A6-BDF0-B05F51CE44A4}" srcOrd="3" destOrd="0" parTransId="{B3493CD1-F180-4884-9AA0-7ADA7641D292}" sibTransId="{0377F50A-1938-47AA-B5A3-568D8F206D08}"/>
    <dgm:cxn modelId="{684B577E-B4E5-47DD-810F-6FB2AB6E601F}" srcId="{E965E3EE-02C3-4D2E-B862-394AA8442CAE}" destId="{FDCF91EE-A651-4426-A3C0-740DEE997622}" srcOrd="1" destOrd="0" parTransId="{DDE8B9EB-B02C-4F5F-8DDB-86F50930FC38}" sibTransId="{1815F2AD-48CC-4823-BC63-EE5EE66FB310}"/>
    <dgm:cxn modelId="{4984BEAF-2004-4DCD-98C3-9647D677F8D1}" srcId="{E965E3EE-02C3-4D2E-B862-394AA8442CAE}" destId="{DD5F2402-DDCA-4643-ACDE-3DB7B4334034}" srcOrd="4" destOrd="0" parTransId="{713FAB76-03A7-4134-99E4-091363FEBA64}" sibTransId="{B9EFB662-44A1-45C9-A414-8E7C01E303CB}"/>
    <dgm:cxn modelId="{BC1956F0-2015-4438-ADAD-F2C98045D7AA}" type="presOf" srcId="{BB2E6BBF-6F72-41A6-BDF0-B05F51CE44A4}" destId="{3702041D-DC2E-4114-A8F7-087A5F675E33}" srcOrd="0" destOrd="0" presId="urn:microsoft.com/office/officeart/2018/5/layout/IconCircleLabelList"/>
    <dgm:cxn modelId="{E681DFB3-32B1-4ACF-9AD0-5CEEA79D6894}" type="presParOf" srcId="{F9A39F6E-1C3E-4F4E-BF18-74B6BA8FA619}" destId="{43BC66F2-A797-4C1B-8AB8-BE7EED39BCD1}" srcOrd="0" destOrd="0" presId="urn:microsoft.com/office/officeart/2018/5/layout/IconCircleLabelList"/>
    <dgm:cxn modelId="{D5A0CE39-4760-47F6-A15C-FE335A10F457}" type="presParOf" srcId="{43BC66F2-A797-4C1B-8AB8-BE7EED39BCD1}" destId="{93A0E80E-0C0B-4487-AA56-E40526F9451B}" srcOrd="0" destOrd="0" presId="urn:microsoft.com/office/officeart/2018/5/layout/IconCircleLabelList"/>
    <dgm:cxn modelId="{64186356-DF21-4DC5-A4A5-6DF9257D69A3}" type="presParOf" srcId="{43BC66F2-A797-4C1B-8AB8-BE7EED39BCD1}" destId="{1BE7C6F7-1DE8-4EA5-A6DD-0A432618F83A}" srcOrd="1" destOrd="0" presId="urn:microsoft.com/office/officeart/2018/5/layout/IconCircleLabelList"/>
    <dgm:cxn modelId="{DB0F5905-32BE-469C-801A-46F84872DA26}" type="presParOf" srcId="{43BC66F2-A797-4C1B-8AB8-BE7EED39BCD1}" destId="{3A655B67-393F-44E0-946C-D791A71189A9}" srcOrd="2" destOrd="0" presId="urn:microsoft.com/office/officeart/2018/5/layout/IconCircleLabelList"/>
    <dgm:cxn modelId="{7C6E7EC6-4730-47E6-836C-3652D9E38A2A}" type="presParOf" srcId="{43BC66F2-A797-4C1B-8AB8-BE7EED39BCD1}" destId="{25A7101C-04CA-45F5-8EC7-8B2022885E42}" srcOrd="3" destOrd="0" presId="urn:microsoft.com/office/officeart/2018/5/layout/IconCircleLabelList"/>
    <dgm:cxn modelId="{7A2C446D-90D1-430B-B4A1-B0CC0D71B5F3}" type="presParOf" srcId="{F9A39F6E-1C3E-4F4E-BF18-74B6BA8FA619}" destId="{2BE4F2E1-3389-4FAE-8656-B145C2D7F742}" srcOrd="1" destOrd="0" presId="urn:microsoft.com/office/officeart/2018/5/layout/IconCircleLabelList"/>
    <dgm:cxn modelId="{481E06DD-4F5C-485B-A156-AC4B7FA1CEBE}" type="presParOf" srcId="{F9A39F6E-1C3E-4F4E-BF18-74B6BA8FA619}" destId="{96C10FAA-CAD3-4632-8AE9-4D2B37847805}" srcOrd="2" destOrd="0" presId="urn:microsoft.com/office/officeart/2018/5/layout/IconCircleLabelList"/>
    <dgm:cxn modelId="{234CEBC9-571D-4278-AD3C-0715C712DE88}" type="presParOf" srcId="{96C10FAA-CAD3-4632-8AE9-4D2B37847805}" destId="{0E57EC38-939F-4D31-BCF9-1AC03B5CF3D0}" srcOrd="0" destOrd="0" presId="urn:microsoft.com/office/officeart/2018/5/layout/IconCircleLabelList"/>
    <dgm:cxn modelId="{9064562F-7F3A-4F04-B4BC-FFF2805BD213}" type="presParOf" srcId="{96C10FAA-CAD3-4632-8AE9-4D2B37847805}" destId="{99FCF54F-7DE9-4174-84BB-DE20FF1682B3}" srcOrd="1" destOrd="0" presId="urn:microsoft.com/office/officeart/2018/5/layout/IconCircleLabelList"/>
    <dgm:cxn modelId="{FAC67831-41E2-469E-B5F3-82290DDD8F83}" type="presParOf" srcId="{96C10FAA-CAD3-4632-8AE9-4D2B37847805}" destId="{773E4E07-276B-4003-99FF-28F715930F80}" srcOrd="2" destOrd="0" presId="urn:microsoft.com/office/officeart/2018/5/layout/IconCircleLabelList"/>
    <dgm:cxn modelId="{9870DB71-2CD0-4A8B-A399-F37A10D29B2C}" type="presParOf" srcId="{96C10FAA-CAD3-4632-8AE9-4D2B37847805}" destId="{147FBEAA-D539-4B0C-9237-B60F0BD27910}" srcOrd="3" destOrd="0" presId="urn:microsoft.com/office/officeart/2018/5/layout/IconCircleLabelList"/>
    <dgm:cxn modelId="{11B41E26-D1AA-44B5-86D7-7F8A362E24C2}" type="presParOf" srcId="{F9A39F6E-1C3E-4F4E-BF18-74B6BA8FA619}" destId="{93B0FD4E-3285-483E-B26F-0140AD307CD8}" srcOrd="3" destOrd="0" presId="urn:microsoft.com/office/officeart/2018/5/layout/IconCircleLabelList"/>
    <dgm:cxn modelId="{1E1E5EF6-D9D2-4763-873E-B4E752A0B126}" type="presParOf" srcId="{F9A39F6E-1C3E-4F4E-BF18-74B6BA8FA619}" destId="{076E55A2-B79E-4699-9C30-556682C74F22}" srcOrd="4" destOrd="0" presId="urn:microsoft.com/office/officeart/2018/5/layout/IconCircleLabelList"/>
    <dgm:cxn modelId="{6C25EE94-C51C-4C30-B72B-60DE021EFE4F}" type="presParOf" srcId="{076E55A2-B79E-4699-9C30-556682C74F22}" destId="{840C7EE8-0CD0-47CA-8D14-31CB8DE564FE}" srcOrd="0" destOrd="0" presId="urn:microsoft.com/office/officeart/2018/5/layout/IconCircleLabelList"/>
    <dgm:cxn modelId="{F4EEE5AB-3578-4D9D-B595-C20054FC96B5}" type="presParOf" srcId="{076E55A2-B79E-4699-9C30-556682C74F22}" destId="{B986780A-52E8-4D96-A639-70089EE4F317}" srcOrd="1" destOrd="0" presId="urn:microsoft.com/office/officeart/2018/5/layout/IconCircleLabelList"/>
    <dgm:cxn modelId="{A89B626D-6C6C-4D1A-A34A-AB1B6CB70ED3}" type="presParOf" srcId="{076E55A2-B79E-4699-9C30-556682C74F22}" destId="{5C4782AC-E248-4429-BCFD-DE0272AF18B4}" srcOrd="2" destOrd="0" presId="urn:microsoft.com/office/officeart/2018/5/layout/IconCircleLabelList"/>
    <dgm:cxn modelId="{C71DCE34-21BA-42E4-9127-7EDB3546AD65}" type="presParOf" srcId="{076E55A2-B79E-4699-9C30-556682C74F22}" destId="{BAA4F23A-24F5-4806-AE26-3888761E2FA9}" srcOrd="3" destOrd="0" presId="urn:microsoft.com/office/officeart/2018/5/layout/IconCircleLabelList"/>
    <dgm:cxn modelId="{A76D27B5-C217-4812-ABA6-61CD167DF995}" type="presParOf" srcId="{F9A39F6E-1C3E-4F4E-BF18-74B6BA8FA619}" destId="{CCA8EDD2-7DBD-49E6-A746-78412E778678}" srcOrd="5" destOrd="0" presId="urn:microsoft.com/office/officeart/2018/5/layout/IconCircleLabelList"/>
    <dgm:cxn modelId="{56981D13-4FDE-4291-8D78-DC155595B9A3}" type="presParOf" srcId="{F9A39F6E-1C3E-4F4E-BF18-74B6BA8FA619}" destId="{B8F4A733-D26B-4ED2-BD83-EBB8886A66B6}" srcOrd="6" destOrd="0" presId="urn:microsoft.com/office/officeart/2018/5/layout/IconCircleLabelList"/>
    <dgm:cxn modelId="{56FFC646-C60D-4D39-9D4C-6D39237E02E0}" type="presParOf" srcId="{B8F4A733-D26B-4ED2-BD83-EBB8886A66B6}" destId="{0DEE393C-856C-4481-8C75-0C23661A0B1E}" srcOrd="0" destOrd="0" presId="urn:microsoft.com/office/officeart/2018/5/layout/IconCircleLabelList"/>
    <dgm:cxn modelId="{129637F6-F388-40E3-A87C-86670AA6B089}" type="presParOf" srcId="{B8F4A733-D26B-4ED2-BD83-EBB8886A66B6}" destId="{B0A2A1EC-4FAD-4C9F-83AB-E18B4A688637}" srcOrd="1" destOrd="0" presId="urn:microsoft.com/office/officeart/2018/5/layout/IconCircleLabelList"/>
    <dgm:cxn modelId="{68001713-D90A-48AF-8978-CD8F69F6497B}" type="presParOf" srcId="{B8F4A733-D26B-4ED2-BD83-EBB8886A66B6}" destId="{1D07F7AA-1BCF-4141-9BB0-723E4DF8583C}" srcOrd="2" destOrd="0" presId="urn:microsoft.com/office/officeart/2018/5/layout/IconCircleLabelList"/>
    <dgm:cxn modelId="{C59AA24E-2617-4334-971D-48FFE159568E}" type="presParOf" srcId="{B8F4A733-D26B-4ED2-BD83-EBB8886A66B6}" destId="{3702041D-DC2E-4114-A8F7-087A5F675E33}" srcOrd="3" destOrd="0" presId="urn:microsoft.com/office/officeart/2018/5/layout/IconCircleLabelList"/>
    <dgm:cxn modelId="{C88D88B1-6108-4AE6-90CC-E1D3DA6424E9}" type="presParOf" srcId="{F9A39F6E-1C3E-4F4E-BF18-74B6BA8FA619}" destId="{AD75709E-C007-4809-A9DA-7B7955537A2E}" srcOrd="7" destOrd="0" presId="urn:microsoft.com/office/officeart/2018/5/layout/IconCircleLabelList"/>
    <dgm:cxn modelId="{ADAE899D-2945-4FB2-BCDD-8576A2B0816B}" type="presParOf" srcId="{F9A39F6E-1C3E-4F4E-BF18-74B6BA8FA619}" destId="{CCAEFDEC-F1C7-4294-A853-73AE5C4D0457}" srcOrd="8" destOrd="0" presId="urn:microsoft.com/office/officeart/2018/5/layout/IconCircleLabelList"/>
    <dgm:cxn modelId="{240F1D7E-11E9-48EE-8F1F-FB38EC13A986}" type="presParOf" srcId="{CCAEFDEC-F1C7-4294-A853-73AE5C4D0457}" destId="{1AE81CF5-80AF-4152-B1F0-2BC579F7C485}" srcOrd="0" destOrd="0" presId="urn:microsoft.com/office/officeart/2018/5/layout/IconCircleLabelList"/>
    <dgm:cxn modelId="{C1329DC3-08FE-4B1B-ACA8-085F70237388}" type="presParOf" srcId="{CCAEFDEC-F1C7-4294-A853-73AE5C4D0457}" destId="{B4B40FC6-5D06-4952-9BF0-8EF11D2418DE}" srcOrd="1" destOrd="0" presId="urn:microsoft.com/office/officeart/2018/5/layout/IconCircleLabelList"/>
    <dgm:cxn modelId="{ACAF61E1-F372-4AD6-A132-B7123F538769}" type="presParOf" srcId="{CCAEFDEC-F1C7-4294-A853-73AE5C4D0457}" destId="{3FE5791F-2998-49A3-89FE-523FECFADCBE}" srcOrd="2" destOrd="0" presId="urn:microsoft.com/office/officeart/2018/5/layout/IconCircleLabelList"/>
    <dgm:cxn modelId="{E0C8EC00-E305-4193-8144-3AA59BC39D2E}" type="presParOf" srcId="{CCAEFDEC-F1C7-4294-A853-73AE5C4D0457}" destId="{F4ED7B1C-8D25-4362-8AFD-3F7C6BA9C83C}"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3C2E5C-913F-4172-B93A-26BE554FD9D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3861CDF-7F3B-4F64-BA78-2C44902C8C68}">
      <dgm:prSet custT="1"/>
      <dgm:spPr/>
      <dgm:t>
        <a:bodyPr/>
        <a:lstStyle/>
        <a:p>
          <a:pPr>
            <a:lnSpc>
              <a:spcPct val="100000"/>
            </a:lnSpc>
          </a:pPr>
          <a:r>
            <a:rPr lang="en-US" sz="2400" dirty="0"/>
            <a:t>Calculating applications rates</a:t>
          </a:r>
        </a:p>
      </dgm:t>
    </dgm:pt>
    <dgm:pt modelId="{4614F368-43F9-4329-97F0-EC01786ED01D}" type="parTrans" cxnId="{C3B178C0-F27E-49FF-8829-0B645058C749}">
      <dgm:prSet/>
      <dgm:spPr/>
      <dgm:t>
        <a:bodyPr/>
        <a:lstStyle/>
        <a:p>
          <a:endParaRPr lang="en-US"/>
        </a:p>
      </dgm:t>
    </dgm:pt>
    <dgm:pt modelId="{EE95AE60-F1EB-4048-A5EF-CBB380907A60}" type="sibTrans" cxnId="{C3B178C0-F27E-49FF-8829-0B645058C749}">
      <dgm:prSet/>
      <dgm:spPr/>
      <dgm:t>
        <a:bodyPr/>
        <a:lstStyle/>
        <a:p>
          <a:pPr>
            <a:lnSpc>
              <a:spcPct val="100000"/>
            </a:lnSpc>
          </a:pPr>
          <a:endParaRPr lang="en-US"/>
        </a:p>
      </dgm:t>
    </dgm:pt>
    <dgm:pt modelId="{615E2E4C-8EC7-481B-8A82-2E51B6F0D0D4}">
      <dgm:prSet custT="1"/>
      <dgm:spPr/>
      <dgm:t>
        <a:bodyPr/>
        <a:lstStyle/>
        <a:p>
          <a:pPr>
            <a:lnSpc>
              <a:spcPct val="100000"/>
            </a:lnSpc>
          </a:pPr>
          <a:r>
            <a:rPr lang="en-US" sz="2400" dirty="0"/>
            <a:t>Tracking field applications</a:t>
          </a:r>
        </a:p>
      </dgm:t>
    </dgm:pt>
    <dgm:pt modelId="{A437BC78-E32E-4E84-A389-C82E47725DC5}" type="parTrans" cxnId="{C10E281B-D8AA-4D72-B73F-A244DEC2178F}">
      <dgm:prSet/>
      <dgm:spPr/>
      <dgm:t>
        <a:bodyPr/>
        <a:lstStyle/>
        <a:p>
          <a:endParaRPr lang="en-US"/>
        </a:p>
      </dgm:t>
    </dgm:pt>
    <dgm:pt modelId="{CAB0D59E-3E25-4EDF-8721-9B2C5C655DC8}" type="sibTrans" cxnId="{C10E281B-D8AA-4D72-B73F-A244DEC2178F}">
      <dgm:prSet/>
      <dgm:spPr/>
      <dgm:t>
        <a:bodyPr/>
        <a:lstStyle/>
        <a:p>
          <a:pPr>
            <a:lnSpc>
              <a:spcPct val="100000"/>
            </a:lnSpc>
          </a:pPr>
          <a:endParaRPr lang="en-US"/>
        </a:p>
      </dgm:t>
    </dgm:pt>
    <dgm:pt modelId="{35972D25-ED2F-41DC-B36C-D3AC21304954}">
      <dgm:prSet custT="1"/>
      <dgm:spPr/>
      <dgm:t>
        <a:bodyPr/>
        <a:lstStyle/>
        <a:p>
          <a:pPr>
            <a:lnSpc>
              <a:spcPct val="100000"/>
            </a:lnSpc>
          </a:pPr>
          <a:r>
            <a:rPr lang="en-US" sz="2400" dirty="0"/>
            <a:t>Importing, processing, and reporting  data</a:t>
          </a:r>
        </a:p>
      </dgm:t>
    </dgm:pt>
    <dgm:pt modelId="{3515543A-570F-4707-818B-DC7774C50B55}" type="parTrans" cxnId="{DB2A2635-69DF-4D35-BB36-56E685FADE32}">
      <dgm:prSet/>
      <dgm:spPr/>
      <dgm:t>
        <a:bodyPr/>
        <a:lstStyle/>
        <a:p>
          <a:endParaRPr lang="en-US"/>
        </a:p>
      </dgm:t>
    </dgm:pt>
    <dgm:pt modelId="{78450504-CF5B-4F6B-8974-7B186AF51719}" type="sibTrans" cxnId="{DB2A2635-69DF-4D35-BB36-56E685FADE32}">
      <dgm:prSet/>
      <dgm:spPr/>
      <dgm:t>
        <a:bodyPr/>
        <a:lstStyle/>
        <a:p>
          <a:pPr>
            <a:lnSpc>
              <a:spcPct val="100000"/>
            </a:lnSpc>
          </a:pPr>
          <a:endParaRPr lang="en-US"/>
        </a:p>
      </dgm:t>
    </dgm:pt>
    <dgm:pt modelId="{199B9FB8-9FB3-4D53-9229-75D3F7E6975B}">
      <dgm:prSet custT="1"/>
      <dgm:spPr/>
      <dgm:t>
        <a:bodyPr/>
        <a:lstStyle/>
        <a:p>
          <a:pPr>
            <a:lnSpc>
              <a:spcPct val="100000"/>
            </a:lnSpc>
          </a:pPr>
          <a:r>
            <a:rPr lang="en-US" sz="2400" dirty="0"/>
            <a:t>Regulatory data  submittals</a:t>
          </a:r>
        </a:p>
      </dgm:t>
    </dgm:pt>
    <dgm:pt modelId="{278092CF-CE19-4161-9D5B-EDFB3BD634EA}" type="parTrans" cxnId="{5EC4BC21-12FB-43C6-94A8-E58E6FE066C4}">
      <dgm:prSet/>
      <dgm:spPr/>
      <dgm:t>
        <a:bodyPr/>
        <a:lstStyle/>
        <a:p>
          <a:endParaRPr lang="en-US"/>
        </a:p>
      </dgm:t>
    </dgm:pt>
    <dgm:pt modelId="{5E49E281-C988-4C91-9DA9-889BC4A0AEDF}" type="sibTrans" cxnId="{5EC4BC21-12FB-43C6-94A8-E58E6FE066C4}">
      <dgm:prSet/>
      <dgm:spPr/>
      <dgm:t>
        <a:bodyPr/>
        <a:lstStyle/>
        <a:p>
          <a:pPr>
            <a:lnSpc>
              <a:spcPct val="100000"/>
            </a:lnSpc>
          </a:pPr>
          <a:endParaRPr lang="en-US"/>
        </a:p>
      </dgm:t>
    </dgm:pt>
    <dgm:pt modelId="{8A8FDB25-5020-4EDA-9BA3-D721DF64F6CF}">
      <dgm:prSet custT="1"/>
      <dgm:spPr/>
      <dgm:t>
        <a:bodyPr/>
        <a:lstStyle/>
        <a:p>
          <a:pPr>
            <a:lnSpc>
              <a:spcPct val="100000"/>
            </a:lnSpc>
          </a:pPr>
          <a:r>
            <a:rPr lang="en-US" sz="2400" dirty="0"/>
            <a:t>Historical data repository</a:t>
          </a:r>
        </a:p>
      </dgm:t>
    </dgm:pt>
    <dgm:pt modelId="{AEFE453F-1172-4E9F-9CB6-1E15B6954247}" type="parTrans" cxnId="{FDF2D743-733A-40B0-9957-3A7D354163C0}">
      <dgm:prSet/>
      <dgm:spPr/>
      <dgm:t>
        <a:bodyPr/>
        <a:lstStyle/>
        <a:p>
          <a:endParaRPr lang="en-US"/>
        </a:p>
      </dgm:t>
    </dgm:pt>
    <dgm:pt modelId="{8E279592-0041-41AE-92F4-32025845CB2B}" type="sibTrans" cxnId="{FDF2D743-733A-40B0-9957-3A7D354163C0}">
      <dgm:prSet/>
      <dgm:spPr/>
      <dgm:t>
        <a:bodyPr/>
        <a:lstStyle/>
        <a:p>
          <a:pPr>
            <a:lnSpc>
              <a:spcPct val="100000"/>
            </a:lnSpc>
          </a:pPr>
          <a:endParaRPr lang="en-US"/>
        </a:p>
      </dgm:t>
    </dgm:pt>
    <dgm:pt modelId="{DC3DD23D-0A13-450D-B2C9-91DB3840BE79}">
      <dgm:prSet custT="1"/>
      <dgm:spPr/>
      <dgm:t>
        <a:bodyPr/>
        <a:lstStyle/>
        <a:p>
          <a:pPr>
            <a:lnSpc>
              <a:spcPct val="100000"/>
            </a:lnSpc>
          </a:pPr>
          <a:r>
            <a:rPr lang="en-US" sz="2400" dirty="0"/>
            <a:t>Customer tracking</a:t>
          </a:r>
        </a:p>
      </dgm:t>
    </dgm:pt>
    <dgm:pt modelId="{C1EF18CF-4F01-4B3C-94A0-9CB5BFCCCA5C}" type="parTrans" cxnId="{4903166F-DFDC-4ED7-94DA-6C790C5F3A29}">
      <dgm:prSet/>
      <dgm:spPr/>
      <dgm:t>
        <a:bodyPr/>
        <a:lstStyle/>
        <a:p>
          <a:endParaRPr lang="en-US"/>
        </a:p>
      </dgm:t>
    </dgm:pt>
    <dgm:pt modelId="{6DE0F2CC-D9F7-4127-BCE6-1F74029EB220}" type="sibTrans" cxnId="{4903166F-DFDC-4ED7-94DA-6C790C5F3A29}">
      <dgm:prSet/>
      <dgm:spPr/>
      <dgm:t>
        <a:bodyPr/>
        <a:lstStyle/>
        <a:p>
          <a:endParaRPr lang="en-US"/>
        </a:p>
      </dgm:t>
    </dgm:pt>
    <dgm:pt modelId="{FC9D4AED-C9A0-4DDE-90AC-F18AA0FEC903}" type="pres">
      <dgm:prSet presAssocID="{DD3C2E5C-913F-4172-B93A-26BE554FD9D8}" presName="diagram" presStyleCnt="0">
        <dgm:presLayoutVars>
          <dgm:dir/>
          <dgm:resizeHandles val="exact"/>
        </dgm:presLayoutVars>
      </dgm:prSet>
      <dgm:spPr/>
    </dgm:pt>
    <dgm:pt modelId="{00BB870A-2B96-464D-8C9B-1EDDFFBB754F}" type="pres">
      <dgm:prSet presAssocID="{03861CDF-7F3B-4F64-BA78-2C44902C8C68}" presName="node" presStyleLbl="node1" presStyleIdx="0" presStyleCnt="6">
        <dgm:presLayoutVars>
          <dgm:bulletEnabled val="1"/>
        </dgm:presLayoutVars>
      </dgm:prSet>
      <dgm:spPr/>
    </dgm:pt>
    <dgm:pt modelId="{7D83ADDC-CA37-438F-AE66-3F9C5E8E291C}" type="pres">
      <dgm:prSet presAssocID="{EE95AE60-F1EB-4048-A5EF-CBB380907A60}" presName="sibTrans" presStyleCnt="0"/>
      <dgm:spPr/>
    </dgm:pt>
    <dgm:pt modelId="{13037198-DA48-44AC-8B06-1B64CDACF88E}" type="pres">
      <dgm:prSet presAssocID="{615E2E4C-8EC7-481B-8A82-2E51B6F0D0D4}" presName="node" presStyleLbl="node1" presStyleIdx="1" presStyleCnt="6">
        <dgm:presLayoutVars>
          <dgm:bulletEnabled val="1"/>
        </dgm:presLayoutVars>
      </dgm:prSet>
      <dgm:spPr/>
    </dgm:pt>
    <dgm:pt modelId="{8267A9DC-D403-4EE8-9C37-0809CCF81320}" type="pres">
      <dgm:prSet presAssocID="{CAB0D59E-3E25-4EDF-8721-9B2C5C655DC8}" presName="sibTrans" presStyleCnt="0"/>
      <dgm:spPr/>
    </dgm:pt>
    <dgm:pt modelId="{52674071-4801-4E41-83C6-9F3034BD2A7C}" type="pres">
      <dgm:prSet presAssocID="{35972D25-ED2F-41DC-B36C-D3AC21304954}" presName="node" presStyleLbl="node1" presStyleIdx="2" presStyleCnt="6">
        <dgm:presLayoutVars>
          <dgm:bulletEnabled val="1"/>
        </dgm:presLayoutVars>
      </dgm:prSet>
      <dgm:spPr/>
    </dgm:pt>
    <dgm:pt modelId="{A9416B79-95F1-4832-879B-98B48DA12735}" type="pres">
      <dgm:prSet presAssocID="{78450504-CF5B-4F6B-8974-7B186AF51719}" presName="sibTrans" presStyleCnt="0"/>
      <dgm:spPr/>
    </dgm:pt>
    <dgm:pt modelId="{0567E352-F684-459C-A2EA-3E04BEF0ED11}" type="pres">
      <dgm:prSet presAssocID="{199B9FB8-9FB3-4D53-9229-75D3F7E6975B}" presName="node" presStyleLbl="node1" presStyleIdx="3" presStyleCnt="6">
        <dgm:presLayoutVars>
          <dgm:bulletEnabled val="1"/>
        </dgm:presLayoutVars>
      </dgm:prSet>
      <dgm:spPr/>
    </dgm:pt>
    <dgm:pt modelId="{455DC718-FAD4-4B09-B5DB-A4FD1C7D876C}" type="pres">
      <dgm:prSet presAssocID="{5E49E281-C988-4C91-9DA9-889BC4A0AEDF}" presName="sibTrans" presStyleCnt="0"/>
      <dgm:spPr/>
    </dgm:pt>
    <dgm:pt modelId="{CC216403-4E00-4740-8D39-A50819D3D622}" type="pres">
      <dgm:prSet presAssocID="{8A8FDB25-5020-4EDA-9BA3-D721DF64F6CF}" presName="node" presStyleLbl="node1" presStyleIdx="4" presStyleCnt="6">
        <dgm:presLayoutVars>
          <dgm:bulletEnabled val="1"/>
        </dgm:presLayoutVars>
      </dgm:prSet>
      <dgm:spPr/>
    </dgm:pt>
    <dgm:pt modelId="{917C210E-F818-4C8C-B499-0536C7A01175}" type="pres">
      <dgm:prSet presAssocID="{8E279592-0041-41AE-92F4-32025845CB2B}" presName="sibTrans" presStyleCnt="0"/>
      <dgm:spPr/>
    </dgm:pt>
    <dgm:pt modelId="{2D615766-F1C8-4A62-90F1-ECE6CBD05BF4}" type="pres">
      <dgm:prSet presAssocID="{DC3DD23D-0A13-450D-B2C9-91DB3840BE79}" presName="node" presStyleLbl="node1" presStyleIdx="5" presStyleCnt="6">
        <dgm:presLayoutVars>
          <dgm:bulletEnabled val="1"/>
        </dgm:presLayoutVars>
      </dgm:prSet>
      <dgm:spPr/>
    </dgm:pt>
  </dgm:ptLst>
  <dgm:cxnLst>
    <dgm:cxn modelId="{C10E281B-D8AA-4D72-B73F-A244DEC2178F}" srcId="{DD3C2E5C-913F-4172-B93A-26BE554FD9D8}" destId="{615E2E4C-8EC7-481B-8A82-2E51B6F0D0D4}" srcOrd="1" destOrd="0" parTransId="{A437BC78-E32E-4E84-A389-C82E47725DC5}" sibTransId="{CAB0D59E-3E25-4EDF-8721-9B2C5C655DC8}"/>
    <dgm:cxn modelId="{5EC4BC21-12FB-43C6-94A8-E58E6FE066C4}" srcId="{DD3C2E5C-913F-4172-B93A-26BE554FD9D8}" destId="{199B9FB8-9FB3-4D53-9229-75D3F7E6975B}" srcOrd="3" destOrd="0" parTransId="{278092CF-CE19-4161-9D5B-EDFB3BD634EA}" sibTransId="{5E49E281-C988-4C91-9DA9-889BC4A0AEDF}"/>
    <dgm:cxn modelId="{DB2A2635-69DF-4D35-BB36-56E685FADE32}" srcId="{DD3C2E5C-913F-4172-B93A-26BE554FD9D8}" destId="{35972D25-ED2F-41DC-B36C-D3AC21304954}" srcOrd="2" destOrd="0" parTransId="{3515543A-570F-4707-818B-DC7774C50B55}" sibTransId="{78450504-CF5B-4F6B-8974-7B186AF51719}"/>
    <dgm:cxn modelId="{53882338-DF5D-4ED3-B2F8-A7535EF09D88}" type="presOf" srcId="{DC3DD23D-0A13-450D-B2C9-91DB3840BE79}" destId="{2D615766-F1C8-4A62-90F1-ECE6CBD05BF4}" srcOrd="0" destOrd="0" presId="urn:microsoft.com/office/officeart/2005/8/layout/default"/>
    <dgm:cxn modelId="{96B7D442-E849-43F2-B8EA-6C7C4D402318}" type="presOf" srcId="{35972D25-ED2F-41DC-B36C-D3AC21304954}" destId="{52674071-4801-4E41-83C6-9F3034BD2A7C}" srcOrd="0" destOrd="0" presId="urn:microsoft.com/office/officeart/2005/8/layout/default"/>
    <dgm:cxn modelId="{FDF2D743-733A-40B0-9957-3A7D354163C0}" srcId="{DD3C2E5C-913F-4172-B93A-26BE554FD9D8}" destId="{8A8FDB25-5020-4EDA-9BA3-D721DF64F6CF}" srcOrd="4" destOrd="0" parTransId="{AEFE453F-1172-4E9F-9CB6-1E15B6954247}" sibTransId="{8E279592-0041-41AE-92F4-32025845CB2B}"/>
    <dgm:cxn modelId="{C587656C-DE47-4524-84EB-97AC141DFB22}" type="presOf" srcId="{03861CDF-7F3B-4F64-BA78-2C44902C8C68}" destId="{00BB870A-2B96-464D-8C9B-1EDDFFBB754F}" srcOrd="0" destOrd="0" presId="urn:microsoft.com/office/officeart/2005/8/layout/default"/>
    <dgm:cxn modelId="{4903166F-DFDC-4ED7-94DA-6C790C5F3A29}" srcId="{DD3C2E5C-913F-4172-B93A-26BE554FD9D8}" destId="{DC3DD23D-0A13-450D-B2C9-91DB3840BE79}" srcOrd="5" destOrd="0" parTransId="{C1EF18CF-4F01-4B3C-94A0-9CB5BFCCCA5C}" sibTransId="{6DE0F2CC-D9F7-4127-BCE6-1F74029EB220}"/>
    <dgm:cxn modelId="{DF4AA1A7-3B60-4E2E-AEB4-7B05D34FC8E3}" type="presOf" srcId="{DD3C2E5C-913F-4172-B93A-26BE554FD9D8}" destId="{FC9D4AED-C9A0-4DDE-90AC-F18AA0FEC903}" srcOrd="0" destOrd="0" presId="urn:microsoft.com/office/officeart/2005/8/layout/default"/>
    <dgm:cxn modelId="{A17505AE-5F52-45DF-8A1A-8D0F0BCE73E6}" type="presOf" srcId="{199B9FB8-9FB3-4D53-9229-75D3F7E6975B}" destId="{0567E352-F684-459C-A2EA-3E04BEF0ED11}" srcOrd="0" destOrd="0" presId="urn:microsoft.com/office/officeart/2005/8/layout/default"/>
    <dgm:cxn modelId="{C3B178C0-F27E-49FF-8829-0B645058C749}" srcId="{DD3C2E5C-913F-4172-B93A-26BE554FD9D8}" destId="{03861CDF-7F3B-4F64-BA78-2C44902C8C68}" srcOrd="0" destOrd="0" parTransId="{4614F368-43F9-4329-97F0-EC01786ED01D}" sibTransId="{EE95AE60-F1EB-4048-A5EF-CBB380907A60}"/>
    <dgm:cxn modelId="{A8527CE1-19FC-4FFC-81E6-C44BA5621FFE}" type="presOf" srcId="{8A8FDB25-5020-4EDA-9BA3-D721DF64F6CF}" destId="{CC216403-4E00-4740-8D39-A50819D3D622}" srcOrd="0" destOrd="0" presId="urn:microsoft.com/office/officeart/2005/8/layout/default"/>
    <dgm:cxn modelId="{C9CCC2FB-CB7A-4205-89B6-345B19598D6C}" type="presOf" srcId="{615E2E4C-8EC7-481B-8A82-2E51B6F0D0D4}" destId="{13037198-DA48-44AC-8B06-1B64CDACF88E}" srcOrd="0" destOrd="0" presId="urn:microsoft.com/office/officeart/2005/8/layout/default"/>
    <dgm:cxn modelId="{8DD68D5A-85B0-4F29-88CC-59609ACDE669}" type="presParOf" srcId="{FC9D4AED-C9A0-4DDE-90AC-F18AA0FEC903}" destId="{00BB870A-2B96-464D-8C9B-1EDDFFBB754F}" srcOrd="0" destOrd="0" presId="urn:microsoft.com/office/officeart/2005/8/layout/default"/>
    <dgm:cxn modelId="{AF912DF1-2C96-44FC-80F5-0D41C60DE481}" type="presParOf" srcId="{FC9D4AED-C9A0-4DDE-90AC-F18AA0FEC903}" destId="{7D83ADDC-CA37-438F-AE66-3F9C5E8E291C}" srcOrd="1" destOrd="0" presId="urn:microsoft.com/office/officeart/2005/8/layout/default"/>
    <dgm:cxn modelId="{40986001-C30F-4D9A-915E-912753F37C04}" type="presParOf" srcId="{FC9D4AED-C9A0-4DDE-90AC-F18AA0FEC903}" destId="{13037198-DA48-44AC-8B06-1B64CDACF88E}" srcOrd="2" destOrd="0" presId="urn:microsoft.com/office/officeart/2005/8/layout/default"/>
    <dgm:cxn modelId="{12CC35A2-1E43-43D4-A4D3-5397C823A904}" type="presParOf" srcId="{FC9D4AED-C9A0-4DDE-90AC-F18AA0FEC903}" destId="{8267A9DC-D403-4EE8-9C37-0809CCF81320}" srcOrd="3" destOrd="0" presId="urn:microsoft.com/office/officeart/2005/8/layout/default"/>
    <dgm:cxn modelId="{BEC22358-6FEA-4803-8807-5E107B3643D3}" type="presParOf" srcId="{FC9D4AED-C9A0-4DDE-90AC-F18AA0FEC903}" destId="{52674071-4801-4E41-83C6-9F3034BD2A7C}" srcOrd="4" destOrd="0" presId="urn:microsoft.com/office/officeart/2005/8/layout/default"/>
    <dgm:cxn modelId="{2BD47391-E365-4A14-BFFE-4B7D38A1C8C0}" type="presParOf" srcId="{FC9D4AED-C9A0-4DDE-90AC-F18AA0FEC903}" destId="{A9416B79-95F1-4832-879B-98B48DA12735}" srcOrd="5" destOrd="0" presId="urn:microsoft.com/office/officeart/2005/8/layout/default"/>
    <dgm:cxn modelId="{CE0B597E-3A91-43A2-BA0A-DD2C63936925}" type="presParOf" srcId="{FC9D4AED-C9A0-4DDE-90AC-F18AA0FEC903}" destId="{0567E352-F684-459C-A2EA-3E04BEF0ED11}" srcOrd="6" destOrd="0" presId="urn:microsoft.com/office/officeart/2005/8/layout/default"/>
    <dgm:cxn modelId="{D598D029-CBC9-40FD-8946-90B8B29511A7}" type="presParOf" srcId="{FC9D4AED-C9A0-4DDE-90AC-F18AA0FEC903}" destId="{455DC718-FAD4-4B09-B5DB-A4FD1C7D876C}" srcOrd="7" destOrd="0" presId="urn:microsoft.com/office/officeart/2005/8/layout/default"/>
    <dgm:cxn modelId="{9270FFD8-E791-4815-A503-172A60791DB7}" type="presParOf" srcId="{FC9D4AED-C9A0-4DDE-90AC-F18AA0FEC903}" destId="{CC216403-4E00-4740-8D39-A50819D3D622}" srcOrd="8" destOrd="0" presId="urn:microsoft.com/office/officeart/2005/8/layout/default"/>
    <dgm:cxn modelId="{F614DFC6-D380-440D-A118-C64D490D9454}" type="presParOf" srcId="{FC9D4AED-C9A0-4DDE-90AC-F18AA0FEC903}" destId="{917C210E-F818-4C8C-B499-0536C7A01175}" srcOrd="9" destOrd="0" presId="urn:microsoft.com/office/officeart/2005/8/layout/default"/>
    <dgm:cxn modelId="{462FF489-E187-41F6-8A08-E979DFF9A6B4}" type="presParOf" srcId="{FC9D4AED-C9A0-4DDE-90AC-F18AA0FEC903}" destId="{2D615766-F1C8-4A62-90F1-ECE6CBD05BF4}"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29BF4-7749-46CF-A4D3-10A045093D33}">
      <dsp:nvSpPr>
        <dsp:cNvPr id="0" name=""/>
        <dsp:cNvSpPr/>
      </dsp:nvSpPr>
      <dsp:spPr>
        <a:xfrm>
          <a:off x="0" y="537"/>
          <a:ext cx="8305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B32CD2-76BA-4E7E-B20E-BFADDBD9AC55}">
      <dsp:nvSpPr>
        <dsp:cNvPr id="0" name=""/>
        <dsp:cNvSpPr/>
      </dsp:nvSpPr>
      <dsp:spPr>
        <a:xfrm>
          <a:off x="0" y="537"/>
          <a:ext cx="8305800" cy="628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solidFill>
                <a:schemeClr val="bg1"/>
              </a:solidFill>
            </a:rPr>
            <a:t>Current software system</a:t>
          </a:r>
        </a:p>
      </dsp:txBody>
      <dsp:txXfrm>
        <a:off x="0" y="537"/>
        <a:ext cx="8305800" cy="628590"/>
      </dsp:txXfrm>
    </dsp:sp>
    <dsp:sp modelId="{7C5C47C9-D771-4B75-A020-C99154761515}">
      <dsp:nvSpPr>
        <dsp:cNvPr id="0" name=""/>
        <dsp:cNvSpPr/>
      </dsp:nvSpPr>
      <dsp:spPr>
        <a:xfrm>
          <a:off x="0" y="629127"/>
          <a:ext cx="8305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4D7441-6888-4601-BEB6-EFA678EAB008}">
      <dsp:nvSpPr>
        <dsp:cNvPr id="0" name=""/>
        <dsp:cNvSpPr/>
      </dsp:nvSpPr>
      <dsp:spPr>
        <a:xfrm>
          <a:off x="0" y="629127"/>
          <a:ext cx="8305800" cy="628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solidFill>
                <a:schemeClr val="bg1"/>
              </a:solidFill>
            </a:rPr>
            <a:t>Reasons to move to a new system</a:t>
          </a:r>
        </a:p>
      </dsp:txBody>
      <dsp:txXfrm>
        <a:off x="0" y="629127"/>
        <a:ext cx="8305800" cy="628590"/>
      </dsp:txXfrm>
    </dsp:sp>
    <dsp:sp modelId="{5458DA18-134C-4C5E-A130-D9FFD07D21D5}">
      <dsp:nvSpPr>
        <dsp:cNvPr id="0" name=""/>
        <dsp:cNvSpPr/>
      </dsp:nvSpPr>
      <dsp:spPr>
        <a:xfrm>
          <a:off x="0" y="1257717"/>
          <a:ext cx="8305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924A63-EB08-4261-928B-C93AEB0F4FD0}">
      <dsp:nvSpPr>
        <dsp:cNvPr id="0" name=""/>
        <dsp:cNvSpPr/>
      </dsp:nvSpPr>
      <dsp:spPr>
        <a:xfrm>
          <a:off x="0" y="1257717"/>
          <a:ext cx="8305800" cy="628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solidFill>
                <a:schemeClr val="bg1"/>
              </a:solidFill>
            </a:rPr>
            <a:t>Requirements gathering</a:t>
          </a:r>
        </a:p>
      </dsp:txBody>
      <dsp:txXfrm>
        <a:off x="0" y="1257717"/>
        <a:ext cx="8305800" cy="628590"/>
      </dsp:txXfrm>
    </dsp:sp>
    <dsp:sp modelId="{31939AE7-B06A-4021-BEFC-81FC981CC7CC}">
      <dsp:nvSpPr>
        <dsp:cNvPr id="0" name=""/>
        <dsp:cNvSpPr/>
      </dsp:nvSpPr>
      <dsp:spPr>
        <a:xfrm>
          <a:off x="0" y="1886307"/>
          <a:ext cx="8305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3F4ED3-F1E5-4E7B-A6D2-03D5CF9AA609}">
      <dsp:nvSpPr>
        <dsp:cNvPr id="0" name=""/>
        <dsp:cNvSpPr/>
      </dsp:nvSpPr>
      <dsp:spPr>
        <a:xfrm>
          <a:off x="0" y="1886307"/>
          <a:ext cx="8305800" cy="628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solidFill>
                <a:schemeClr val="bg1"/>
              </a:solidFill>
            </a:rPr>
            <a:t>Our RFP and evaluation of proposals</a:t>
          </a:r>
        </a:p>
      </dsp:txBody>
      <dsp:txXfrm>
        <a:off x="0" y="1886307"/>
        <a:ext cx="8305800" cy="628590"/>
      </dsp:txXfrm>
    </dsp:sp>
    <dsp:sp modelId="{5BB29C59-01CF-41F8-A22E-949CB7695215}">
      <dsp:nvSpPr>
        <dsp:cNvPr id="0" name=""/>
        <dsp:cNvSpPr/>
      </dsp:nvSpPr>
      <dsp:spPr>
        <a:xfrm>
          <a:off x="0" y="2514897"/>
          <a:ext cx="8305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A74343-1CBE-4532-AE6D-1A53E7DAA3D0}">
      <dsp:nvSpPr>
        <dsp:cNvPr id="0" name=""/>
        <dsp:cNvSpPr/>
      </dsp:nvSpPr>
      <dsp:spPr>
        <a:xfrm>
          <a:off x="0" y="2514897"/>
          <a:ext cx="8305800" cy="628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solidFill>
                <a:schemeClr val="bg1"/>
              </a:solidFill>
            </a:rPr>
            <a:t>Selection of American Technology Consulting (ATC)</a:t>
          </a:r>
        </a:p>
      </dsp:txBody>
      <dsp:txXfrm>
        <a:off x="0" y="2514897"/>
        <a:ext cx="8305800" cy="628590"/>
      </dsp:txXfrm>
    </dsp:sp>
    <dsp:sp modelId="{C631FE57-0C8D-4FFF-830A-4D50053882FE}">
      <dsp:nvSpPr>
        <dsp:cNvPr id="0" name=""/>
        <dsp:cNvSpPr/>
      </dsp:nvSpPr>
      <dsp:spPr>
        <a:xfrm>
          <a:off x="0" y="3143487"/>
          <a:ext cx="8305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05AFDC-88B3-48BC-B828-2EE133E8C970}">
      <dsp:nvSpPr>
        <dsp:cNvPr id="0" name=""/>
        <dsp:cNvSpPr/>
      </dsp:nvSpPr>
      <dsp:spPr>
        <a:xfrm>
          <a:off x="0" y="3143487"/>
          <a:ext cx="8305800" cy="628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solidFill>
                <a:schemeClr val="bg1"/>
              </a:solidFill>
            </a:rPr>
            <a:t>Project timeline</a:t>
          </a:r>
        </a:p>
      </dsp:txBody>
      <dsp:txXfrm>
        <a:off x="0" y="3143487"/>
        <a:ext cx="8305800" cy="628590"/>
      </dsp:txXfrm>
    </dsp:sp>
    <dsp:sp modelId="{30E08384-25F5-47AD-B666-331B4BE75260}">
      <dsp:nvSpPr>
        <dsp:cNvPr id="0" name=""/>
        <dsp:cNvSpPr/>
      </dsp:nvSpPr>
      <dsp:spPr>
        <a:xfrm>
          <a:off x="0" y="3772077"/>
          <a:ext cx="8305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9B129D-E29A-4D8B-83B4-05B684586F02}">
      <dsp:nvSpPr>
        <dsp:cNvPr id="0" name=""/>
        <dsp:cNvSpPr/>
      </dsp:nvSpPr>
      <dsp:spPr>
        <a:xfrm>
          <a:off x="0" y="3772077"/>
          <a:ext cx="8305800" cy="628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solidFill>
                <a:schemeClr val="bg1"/>
              </a:solidFill>
            </a:rPr>
            <a:t>Time for questions </a:t>
          </a:r>
        </a:p>
      </dsp:txBody>
      <dsp:txXfrm>
        <a:off x="0" y="3772077"/>
        <a:ext cx="8305800" cy="6285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A0E80E-0C0B-4487-AA56-E40526F9451B}">
      <dsp:nvSpPr>
        <dsp:cNvPr id="0" name=""/>
        <dsp:cNvSpPr/>
      </dsp:nvSpPr>
      <dsp:spPr>
        <a:xfrm>
          <a:off x="727064" y="68840"/>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E7C6F7-1DE8-4EA5-A6DD-0A432618F83A}">
      <dsp:nvSpPr>
        <dsp:cNvPr id="0" name=""/>
        <dsp:cNvSpPr/>
      </dsp:nvSpPr>
      <dsp:spPr>
        <a:xfrm>
          <a:off x="961064" y="302840"/>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A7101C-04CA-45F5-8EC7-8B2022885E42}">
      <dsp:nvSpPr>
        <dsp:cNvPr id="0" name=""/>
        <dsp:cNvSpPr/>
      </dsp:nvSpPr>
      <dsp:spPr>
        <a:xfrm>
          <a:off x="376064" y="1508840"/>
          <a:ext cx="1800000" cy="11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Recovers Resources</a:t>
          </a:r>
        </a:p>
      </dsp:txBody>
      <dsp:txXfrm>
        <a:off x="376064" y="1508840"/>
        <a:ext cx="1800000" cy="1123593"/>
      </dsp:txXfrm>
    </dsp:sp>
    <dsp:sp modelId="{0E57EC38-939F-4D31-BCF9-1AC03B5CF3D0}">
      <dsp:nvSpPr>
        <dsp:cNvPr id="0" name=""/>
        <dsp:cNvSpPr/>
      </dsp:nvSpPr>
      <dsp:spPr>
        <a:xfrm>
          <a:off x="2842064" y="68840"/>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FCF54F-7DE9-4174-84BB-DE20FF1682B3}">
      <dsp:nvSpPr>
        <dsp:cNvPr id="0" name=""/>
        <dsp:cNvSpPr/>
      </dsp:nvSpPr>
      <dsp:spPr>
        <a:xfrm>
          <a:off x="3076064" y="302840"/>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7FBEAA-D539-4B0C-9237-B60F0BD27910}">
      <dsp:nvSpPr>
        <dsp:cNvPr id="0" name=""/>
        <dsp:cNvSpPr/>
      </dsp:nvSpPr>
      <dsp:spPr>
        <a:xfrm>
          <a:off x="2491064" y="1508840"/>
          <a:ext cx="1800000" cy="11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Reduces commercial fertilizer</a:t>
          </a:r>
        </a:p>
      </dsp:txBody>
      <dsp:txXfrm>
        <a:off x="2491064" y="1508840"/>
        <a:ext cx="1800000" cy="1123593"/>
      </dsp:txXfrm>
    </dsp:sp>
    <dsp:sp modelId="{840C7EE8-0CD0-47CA-8D14-31CB8DE564FE}">
      <dsp:nvSpPr>
        <dsp:cNvPr id="0" name=""/>
        <dsp:cNvSpPr/>
      </dsp:nvSpPr>
      <dsp:spPr>
        <a:xfrm>
          <a:off x="4957064" y="68840"/>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86780A-52E8-4D96-A639-70089EE4F317}">
      <dsp:nvSpPr>
        <dsp:cNvPr id="0" name=""/>
        <dsp:cNvSpPr/>
      </dsp:nvSpPr>
      <dsp:spPr>
        <a:xfrm>
          <a:off x="5191064" y="302840"/>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A4F23A-24F5-4806-AE26-3888761E2FA9}">
      <dsp:nvSpPr>
        <dsp:cNvPr id="0" name=""/>
        <dsp:cNvSpPr/>
      </dsp:nvSpPr>
      <dsp:spPr>
        <a:xfrm>
          <a:off x="4606064" y="1508840"/>
          <a:ext cx="1800000" cy="11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Saves Taxpayers</a:t>
          </a:r>
        </a:p>
      </dsp:txBody>
      <dsp:txXfrm>
        <a:off x="4606064" y="1508840"/>
        <a:ext cx="1800000" cy="1123593"/>
      </dsp:txXfrm>
    </dsp:sp>
    <dsp:sp modelId="{0DEE393C-856C-4481-8C75-0C23661A0B1E}">
      <dsp:nvSpPr>
        <dsp:cNvPr id="0" name=""/>
        <dsp:cNvSpPr/>
      </dsp:nvSpPr>
      <dsp:spPr>
        <a:xfrm>
          <a:off x="7072064" y="68840"/>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A2A1EC-4FAD-4C9F-83AB-E18B4A688637}">
      <dsp:nvSpPr>
        <dsp:cNvPr id="0" name=""/>
        <dsp:cNvSpPr/>
      </dsp:nvSpPr>
      <dsp:spPr>
        <a:xfrm>
          <a:off x="7306064" y="302840"/>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02041D-DC2E-4114-A8F7-087A5F675E33}">
      <dsp:nvSpPr>
        <dsp:cNvPr id="0" name=""/>
        <dsp:cNvSpPr/>
      </dsp:nvSpPr>
      <dsp:spPr>
        <a:xfrm>
          <a:off x="6721064" y="1508840"/>
          <a:ext cx="1800000" cy="11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Follows regulatory guidance</a:t>
          </a:r>
        </a:p>
      </dsp:txBody>
      <dsp:txXfrm>
        <a:off x="6721064" y="1508840"/>
        <a:ext cx="1800000" cy="1123593"/>
      </dsp:txXfrm>
    </dsp:sp>
    <dsp:sp modelId="{1AE81CF5-80AF-4152-B1F0-2BC579F7C485}">
      <dsp:nvSpPr>
        <dsp:cNvPr id="0" name=""/>
        <dsp:cNvSpPr/>
      </dsp:nvSpPr>
      <dsp:spPr>
        <a:xfrm>
          <a:off x="9187064" y="68840"/>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B40FC6-5D06-4952-9BF0-8EF11D2418DE}">
      <dsp:nvSpPr>
        <dsp:cNvPr id="0" name=""/>
        <dsp:cNvSpPr/>
      </dsp:nvSpPr>
      <dsp:spPr>
        <a:xfrm>
          <a:off x="9421064" y="302840"/>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ED7B1C-8D25-4362-8AFD-3F7C6BA9C83C}">
      <dsp:nvSpPr>
        <dsp:cNvPr id="0" name=""/>
        <dsp:cNvSpPr/>
      </dsp:nvSpPr>
      <dsp:spPr>
        <a:xfrm>
          <a:off x="8836064" y="1508840"/>
          <a:ext cx="1800000" cy="112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a:t>Manages biosolids quality</a:t>
          </a:r>
        </a:p>
      </dsp:txBody>
      <dsp:txXfrm>
        <a:off x="8836064" y="1508840"/>
        <a:ext cx="1800000" cy="11235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B870A-2B96-464D-8C9B-1EDDFFBB754F}">
      <dsp:nvSpPr>
        <dsp:cNvPr id="0" name=""/>
        <dsp:cNvSpPr/>
      </dsp:nvSpPr>
      <dsp:spPr>
        <a:xfrm>
          <a:off x="909181" y="2142"/>
          <a:ext cx="2508684" cy="15052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t>Calculating applications rates</a:t>
          </a:r>
        </a:p>
      </dsp:txBody>
      <dsp:txXfrm>
        <a:off x="909181" y="2142"/>
        <a:ext cx="2508684" cy="1505210"/>
      </dsp:txXfrm>
    </dsp:sp>
    <dsp:sp modelId="{13037198-DA48-44AC-8B06-1B64CDACF88E}">
      <dsp:nvSpPr>
        <dsp:cNvPr id="0" name=""/>
        <dsp:cNvSpPr/>
      </dsp:nvSpPr>
      <dsp:spPr>
        <a:xfrm>
          <a:off x="3668734" y="2142"/>
          <a:ext cx="2508684" cy="15052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t>Tracking field applications</a:t>
          </a:r>
        </a:p>
      </dsp:txBody>
      <dsp:txXfrm>
        <a:off x="3668734" y="2142"/>
        <a:ext cx="2508684" cy="1505210"/>
      </dsp:txXfrm>
    </dsp:sp>
    <dsp:sp modelId="{52674071-4801-4E41-83C6-9F3034BD2A7C}">
      <dsp:nvSpPr>
        <dsp:cNvPr id="0" name=""/>
        <dsp:cNvSpPr/>
      </dsp:nvSpPr>
      <dsp:spPr>
        <a:xfrm>
          <a:off x="909181" y="1758221"/>
          <a:ext cx="2508684" cy="15052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t>Importing, processing, and reporting  data</a:t>
          </a:r>
        </a:p>
      </dsp:txBody>
      <dsp:txXfrm>
        <a:off x="909181" y="1758221"/>
        <a:ext cx="2508684" cy="1505210"/>
      </dsp:txXfrm>
    </dsp:sp>
    <dsp:sp modelId="{0567E352-F684-459C-A2EA-3E04BEF0ED11}">
      <dsp:nvSpPr>
        <dsp:cNvPr id="0" name=""/>
        <dsp:cNvSpPr/>
      </dsp:nvSpPr>
      <dsp:spPr>
        <a:xfrm>
          <a:off x="3668734" y="1758221"/>
          <a:ext cx="2508684" cy="15052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t>Regulatory data  submittals</a:t>
          </a:r>
        </a:p>
      </dsp:txBody>
      <dsp:txXfrm>
        <a:off x="3668734" y="1758221"/>
        <a:ext cx="2508684" cy="1505210"/>
      </dsp:txXfrm>
    </dsp:sp>
    <dsp:sp modelId="{CC216403-4E00-4740-8D39-A50819D3D622}">
      <dsp:nvSpPr>
        <dsp:cNvPr id="0" name=""/>
        <dsp:cNvSpPr/>
      </dsp:nvSpPr>
      <dsp:spPr>
        <a:xfrm>
          <a:off x="909181" y="3514300"/>
          <a:ext cx="2508684" cy="15052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t>Historical data repository</a:t>
          </a:r>
        </a:p>
      </dsp:txBody>
      <dsp:txXfrm>
        <a:off x="909181" y="3514300"/>
        <a:ext cx="2508684" cy="1505210"/>
      </dsp:txXfrm>
    </dsp:sp>
    <dsp:sp modelId="{2D615766-F1C8-4A62-90F1-ECE6CBD05BF4}">
      <dsp:nvSpPr>
        <dsp:cNvPr id="0" name=""/>
        <dsp:cNvSpPr/>
      </dsp:nvSpPr>
      <dsp:spPr>
        <a:xfrm>
          <a:off x="3668734" y="3514300"/>
          <a:ext cx="2508684" cy="15052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t>Customer tracking</a:t>
          </a:r>
        </a:p>
      </dsp:txBody>
      <dsp:txXfrm>
        <a:off x="3668734" y="3514300"/>
        <a:ext cx="2508684" cy="150521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CD99A82B-8A2F-47DF-8B2D-8787FDC47AE1}" type="datetimeFigureOut">
              <a:rPr lang="en-US" smtClean="0"/>
              <a:t>8/7/2024</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CD412338-D2EE-4C74-983E-91D0B69F1ED9}" type="slidenum">
              <a:rPr lang="en-US" smtClean="0"/>
              <a:t>‹#›</a:t>
            </a:fld>
            <a:endParaRPr lang="en-US"/>
          </a:p>
        </p:txBody>
      </p:sp>
    </p:spTree>
    <p:extLst>
      <p:ext uri="{BB962C8B-B14F-4D97-AF65-F5344CB8AC3E}">
        <p14:creationId xmlns:p14="http://schemas.microsoft.com/office/powerpoint/2010/main" val="2224291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A43FBDA4-03D2-414C-9F3B-92588FD33A44}" type="datetimeFigureOut">
              <a:rPr lang="en-US" smtClean="0"/>
              <a:t>8/7/2024</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2525856D-EA51-4776-B438-52858AB2667A}" type="slidenum">
              <a:rPr lang="en-US" smtClean="0"/>
              <a:t>‹#›</a:t>
            </a:fld>
            <a:endParaRPr lang="en-US"/>
          </a:p>
        </p:txBody>
      </p:sp>
    </p:spTree>
    <p:extLst>
      <p:ext uri="{BB962C8B-B14F-4D97-AF65-F5344CB8AC3E}">
        <p14:creationId xmlns:p14="http://schemas.microsoft.com/office/powerpoint/2010/main" val="520967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I’m Laurie Dunn, I’m one of the DTM. I’m here today to provide you with some information about the Metrogro Software System Development project.</a:t>
            </a:r>
          </a:p>
        </p:txBody>
      </p:sp>
      <p:sp>
        <p:nvSpPr>
          <p:cNvPr id="4" name="Slide Number Placeholder 3"/>
          <p:cNvSpPr>
            <a:spLocks noGrp="1"/>
          </p:cNvSpPr>
          <p:nvPr>
            <p:ph type="sldNum" sz="quarter" idx="5"/>
          </p:nvPr>
        </p:nvSpPr>
        <p:spPr/>
        <p:txBody>
          <a:bodyPr/>
          <a:lstStyle/>
          <a:p>
            <a:fld id="{2525856D-EA51-4776-B438-52858AB2667A}" type="slidenum">
              <a:rPr lang="en-US" smtClean="0"/>
              <a:t>1</a:t>
            </a:fld>
            <a:endParaRPr lang="en-US"/>
          </a:p>
        </p:txBody>
      </p:sp>
    </p:spTree>
    <p:extLst>
      <p:ext uri="{BB962C8B-B14F-4D97-AF65-F5344CB8AC3E}">
        <p14:creationId xmlns:p14="http://schemas.microsoft.com/office/powerpoint/2010/main" val="2618570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tx1">
                    <a:lumMod val="95000"/>
                    <a:lumOff val="5000"/>
                  </a:schemeClr>
                </a:solidFill>
                <a:latin typeface="+mj-lt"/>
              </a:rPr>
              <a:t>An important part of the user assessment work with Yahara Software, was developing the concept of “leveling up” as a way to understand and communicate the high-level goals for the project</a:t>
            </a:r>
          </a:p>
          <a:p>
            <a:pPr marL="171450" indent="-171450">
              <a:buFont typeface="Arial" panose="020B0604020202020204" pitchFamily="34" charset="0"/>
              <a:buChar char="•"/>
            </a:pPr>
            <a:r>
              <a:rPr lang="en-US" dirty="0">
                <a:solidFill>
                  <a:schemeClr val="tx1">
                    <a:lumMod val="95000"/>
                    <a:lumOff val="5000"/>
                  </a:schemeClr>
                </a:solidFill>
                <a:latin typeface="+mj-lt"/>
              </a:rPr>
              <a:t>This diagram is one of the outputs from that work.</a:t>
            </a:r>
          </a:p>
          <a:p>
            <a:pPr marL="171450" indent="-171450">
              <a:buFont typeface="Arial" panose="020B0604020202020204" pitchFamily="34" charset="0"/>
              <a:buChar char="•"/>
            </a:pPr>
            <a:endParaRPr lang="en-US" dirty="0">
              <a:solidFill>
                <a:schemeClr val="tx1">
                  <a:lumMod val="95000"/>
                  <a:lumOff val="5000"/>
                </a:schemeClr>
              </a:solidFill>
              <a:latin typeface="+mj-lt"/>
            </a:endParaRPr>
          </a:p>
          <a:p>
            <a:pPr marL="171450" indent="-171450">
              <a:buFont typeface="Arial" panose="020B0604020202020204" pitchFamily="34" charset="0"/>
              <a:buChar char="•"/>
            </a:pPr>
            <a:r>
              <a:rPr lang="en-US" dirty="0">
                <a:solidFill>
                  <a:schemeClr val="tx1">
                    <a:lumMod val="95000"/>
                    <a:lumOff val="5000"/>
                  </a:schemeClr>
                </a:solidFill>
                <a:latin typeface="+mj-lt"/>
              </a:rPr>
              <a:t>We are currently at level 1, where we have a precarious system that needs significant stewardship from staff, the technology is outdated and not easily expandable to meet new needs, and we have many manual process.</a:t>
            </a:r>
          </a:p>
          <a:p>
            <a:pPr marL="171450" indent="-171450">
              <a:buFont typeface="Arial" panose="020B0604020202020204" pitchFamily="34" charset="0"/>
              <a:buChar char="•"/>
            </a:pPr>
            <a:endParaRPr lang="en-US" dirty="0">
              <a:solidFill>
                <a:schemeClr val="tx1">
                  <a:lumMod val="95000"/>
                  <a:lumOff val="5000"/>
                </a:schemeClr>
              </a:solidFill>
              <a:latin typeface="+mj-lt"/>
            </a:endParaRPr>
          </a:p>
          <a:p>
            <a:pPr marL="171450" indent="-171450">
              <a:buFont typeface="Arial" panose="020B0604020202020204" pitchFamily="34" charset="0"/>
              <a:buChar char="•"/>
            </a:pPr>
            <a:r>
              <a:rPr lang="en-US" dirty="0">
                <a:solidFill>
                  <a:schemeClr val="tx1">
                    <a:lumMod val="95000"/>
                    <a:lumOff val="5000"/>
                  </a:schemeClr>
                </a:solidFill>
                <a:latin typeface="+mj-lt"/>
              </a:rPr>
              <a:t>The goal for our project is to move to Level 2. Some of the highlights of level 2 are…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 Durable and Extensible Framework, this includes</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 robust design – one that will minimize risks for failures, and it will keep our data safe</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design must also reflect good standard practices and will support creation of a system that will make it easy for District staff or outside consultants to easily support and enhance the system when needed in the future.</a:t>
            </a:r>
          </a:p>
          <a:p>
            <a:pPr marL="171450" lvl="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new system must be able to incorporate modern functions and tools like</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Cloud computing, GIS, mobility functions, and cybersecurity protections</a:t>
            </a:r>
          </a:p>
          <a:p>
            <a:pPr marL="171450" lvl="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new system will also include tools to support adaptable workflows and intuitive reporting</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Workflows will be incorporated into the system’s design so many manual processes can be eliminated</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New reporting tools will give users the ability to more easily create and update reports</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Regulatory reporting requirements will be transparent and more easily configured when changes are required.</a:t>
            </a:r>
          </a:p>
        </p:txBody>
      </p:sp>
      <p:sp>
        <p:nvSpPr>
          <p:cNvPr id="4" name="Slide Number Placeholder 3"/>
          <p:cNvSpPr>
            <a:spLocks noGrp="1"/>
          </p:cNvSpPr>
          <p:nvPr>
            <p:ph type="sldNum" sz="quarter" idx="5"/>
          </p:nvPr>
        </p:nvSpPr>
        <p:spPr/>
        <p:txBody>
          <a:bodyPr/>
          <a:lstStyle/>
          <a:p>
            <a:fld id="{2525856D-EA51-4776-B438-52858AB2667A}" type="slidenum">
              <a:rPr lang="en-US" smtClean="0"/>
              <a:t>10</a:t>
            </a:fld>
            <a:endParaRPr lang="en-US"/>
          </a:p>
        </p:txBody>
      </p:sp>
    </p:spTree>
    <p:extLst>
      <p:ext uri="{BB962C8B-B14F-4D97-AF65-F5344CB8AC3E}">
        <p14:creationId xmlns:p14="http://schemas.microsoft.com/office/powerpoint/2010/main" val="4192779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using the results of the user assessment and the leveling up concept, Yahara and the team developed the RFP for the development project.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RFP was created to be all-encompassing. We wanted it to provide clear details and requirements to prospective proposers so that the District would receive quality responses.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Not only did the RFP include technical requirements and a timeline, but also requirements for project management, expectations for collaboration, and an extensive list of questions to be answered in the responses.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RFP also required that the selected consultant use an Agile Scrum approach for the development work. This highly collaborative development process helps to assure core requirements are met. </a:t>
            </a:r>
            <a:r>
              <a:rPr lang="en-US" sz="180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It reduces scope creep, allows early testing by the future users, and it provides regularly scheduled sessions for reflection to improve processes throughout the project.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2DA5BAA-FB2C-4B4D-8D47-9F365814B710}" type="slidenum">
              <a:rPr lang="en-US" smtClean="0"/>
              <a:t>11</a:t>
            </a:fld>
            <a:endParaRPr lang="en-US"/>
          </a:p>
        </p:txBody>
      </p:sp>
    </p:spTree>
    <p:extLst>
      <p:ext uri="{BB962C8B-B14F-4D97-AF65-F5344CB8AC3E}">
        <p14:creationId xmlns:p14="http://schemas.microsoft.com/office/powerpoint/2010/main" val="1753326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Because the Metrogro project would span multiple years and the work can be very challenging, selecting the right consultant was especially important</a:t>
            </a:r>
          </a:p>
          <a:p>
            <a:pPr marL="171450" indent="-171450">
              <a:buFont typeface="Arial" panose="020B0604020202020204" pitchFamily="34" charset="0"/>
              <a:buChar char="•"/>
            </a:pPr>
            <a:r>
              <a:rPr lang="en-US" dirty="0"/>
              <a:t>We created a 2-step solicitation process to help with this selection.</a:t>
            </a:r>
          </a:p>
          <a:p>
            <a:pPr marL="171450" indent="-171450">
              <a:buFont typeface="Arial" panose="020B0604020202020204" pitchFamily="34" charset="0"/>
              <a:buChar char="•"/>
            </a:pPr>
            <a:r>
              <a:rPr lang="en-US" dirty="0"/>
              <a:t>We knew this would take a bit more time, but we also felt that if we go slow now, and select the right consultant, then we will probably go faster later – meaning we could stick to the project timeline. </a:t>
            </a:r>
          </a:p>
          <a:p>
            <a:pPr marL="171450" indent="-171450">
              <a:buFont typeface="Arial" panose="020B0604020202020204" pitchFamily="34" charset="0"/>
              <a:buChar char="•"/>
            </a:pPr>
            <a:r>
              <a:rPr lang="en-US" dirty="0"/>
              <a:t>The project team was committed to the two-step process to learn as much as possible about the proposing firms and their project approach</a:t>
            </a:r>
          </a:p>
          <a:p>
            <a:pPr marL="171450" indent="-171450">
              <a:buFont typeface="Arial" panose="020B0604020202020204" pitchFamily="34" charset="0"/>
              <a:buChar char="•"/>
            </a:pPr>
            <a:r>
              <a:rPr lang="en-US" dirty="0"/>
              <a:t>During the first step we would be focused on the content of the proposals. And</a:t>
            </a:r>
          </a:p>
          <a:p>
            <a:pPr marL="171450" indent="-171450">
              <a:buFont typeface="Arial" panose="020B0604020202020204" pitchFamily="34" charset="0"/>
              <a:buChar char="•"/>
            </a:pPr>
            <a:r>
              <a:rPr lang="en-US" dirty="0"/>
              <a:t>During the second step we would engage more directly with the consultants through an interview process. </a:t>
            </a:r>
          </a:p>
          <a:p>
            <a:endParaRPr lang="en-US" dirty="0"/>
          </a:p>
        </p:txBody>
      </p:sp>
      <p:sp>
        <p:nvSpPr>
          <p:cNvPr id="4" name="Slide Number Placeholder 3"/>
          <p:cNvSpPr>
            <a:spLocks noGrp="1"/>
          </p:cNvSpPr>
          <p:nvPr>
            <p:ph type="sldNum" sz="quarter" idx="5"/>
          </p:nvPr>
        </p:nvSpPr>
        <p:spPr/>
        <p:txBody>
          <a:bodyPr/>
          <a:lstStyle/>
          <a:p>
            <a:fld id="{52DA5BAA-FB2C-4B4D-8D47-9F365814B710}" type="slidenum">
              <a:rPr lang="en-US" smtClean="0"/>
              <a:t>12</a:t>
            </a:fld>
            <a:endParaRPr lang="en-US"/>
          </a:p>
        </p:txBody>
      </p:sp>
    </p:spTree>
    <p:extLst>
      <p:ext uri="{BB962C8B-B14F-4D97-AF65-F5344CB8AC3E}">
        <p14:creationId xmlns:p14="http://schemas.microsoft.com/office/powerpoint/2010/main" val="252460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During our first round of proposal review, we focused on the information contained within the proposals.</a:t>
            </a:r>
          </a:p>
          <a:p>
            <a:pPr marL="171450" indent="-171450">
              <a:buFont typeface="Arial" panose="020B0604020202020204" pitchFamily="34" charset="0"/>
              <a:buChar char="•"/>
            </a:pPr>
            <a:r>
              <a:rPr lang="en-US" dirty="0"/>
              <a:t>We had 20 consultants respond to our RFP, with 5 having proposals that did not meet our core requirements – so those were removed from the process</a:t>
            </a:r>
          </a:p>
          <a:p>
            <a:pPr marL="171450" indent="-171450">
              <a:buFont typeface="Arial" panose="020B0604020202020204" pitchFamily="34" charset="0"/>
              <a:buChar char="•"/>
            </a:pPr>
            <a:r>
              <a:rPr lang="en-US" dirty="0"/>
              <a:t>The remaining 15 proposals were reviewed by the project team.</a:t>
            </a:r>
          </a:p>
          <a:p>
            <a:pPr marL="171450" indent="-171450">
              <a:buFont typeface="Arial" panose="020B0604020202020204" pitchFamily="34" charset="0"/>
              <a:buChar char="•"/>
            </a:pPr>
            <a:r>
              <a:rPr lang="en-US" dirty="0"/>
              <a:t>These were evaluated on Ability, Experience, District Involvement, Beneficial Timeline, and the Value of the Pricing</a:t>
            </a:r>
          </a:p>
          <a:p>
            <a:pPr marL="171450" indent="-171450">
              <a:buFont typeface="Arial" panose="020B0604020202020204" pitchFamily="34" charset="0"/>
              <a:buChar char="•"/>
            </a:pPr>
            <a:r>
              <a:rPr lang="en-US" dirty="0"/>
              <a:t>After evaluation and scoring by the team, the top 5 scoring proposals – highlighted at the top of this listing - were moved on to the second evaluation round</a:t>
            </a:r>
          </a:p>
          <a:p>
            <a:endParaRPr lang="en-US" dirty="0"/>
          </a:p>
        </p:txBody>
      </p:sp>
      <p:sp>
        <p:nvSpPr>
          <p:cNvPr id="4" name="Slide Number Placeholder 3"/>
          <p:cNvSpPr>
            <a:spLocks noGrp="1"/>
          </p:cNvSpPr>
          <p:nvPr>
            <p:ph type="sldNum" sz="quarter" idx="5"/>
          </p:nvPr>
        </p:nvSpPr>
        <p:spPr/>
        <p:txBody>
          <a:bodyPr/>
          <a:lstStyle/>
          <a:p>
            <a:fld id="{52DA5BAA-FB2C-4B4D-8D47-9F365814B710}" type="slidenum">
              <a:rPr lang="en-US" smtClean="0"/>
              <a:t>13</a:t>
            </a:fld>
            <a:endParaRPr lang="en-US"/>
          </a:p>
        </p:txBody>
      </p:sp>
    </p:spTree>
    <p:extLst>
      <p:ext uri="{BB962C8B-B14F-4D97-AF65-F5344CB8AC3E}">
        <p14:creationId xmlns:p14="http://schemas.microsoft.com/office/powerpoint/2010/main" val="1058026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the 2nd round, the top 5 firms were invited to an interview with the Metrogro System Development Team. During the interview they had the opportunity to make a presentation that expanded upon their proposals and further explained their approach for our project.</a:t>
            </a:r>
          </a:p>
          <a:p>
            <a:pPr marL="171450" indent="-171450">
              <a:buFont typeface="Arial" panose="020B0604020202020204" pitchFamily="34" charset="0"/>
              <a:buChar char="•"/>
            </a:pPr>
            <a:r>
              <a:rPr lang="en-US" dirty="0"/>
              <a:t>They were also given a list of specific questions to answer during their interviews.</a:t>
            </a:r>
          </a:p>
          <a:p>
            <a:pPr marL="171450" indent="-171450">
              <a:buFont typeface="Arial" panose="020B0604020202020204" pitchFamily="34" charset="0"/>
              <a:buChar char="•"/>
            </a:pPr>
            <a:r>
              <a:rPr lang="en-US" dirty="0"/>
              <a:t>The District’s project team used this round to not only better understand the firm’s project approach, but to also understand more about the firm’s team, skillsets, and the care that they took to understand our project’s needs.</a:t>
            </a:r>
          </a:p>
          <a:p>
            <a:pPr marL="171450" indent="-171450">
              <a:buFont typeface="Arial" panose="020B0604020202020204" pitchFamily="34" charset="0"/>
              <a:buChar char="•"/>
            </a:pPr>
            <a:r>
              <a:rPr lang="en-US" dirty="0"/>
              <a:t>The scoring criteria for this round of evaluation included Approach, Experience, District Involvement and Communications, and Value Pricing.</a:t>
            </a:r>
          </a:p>
          <a:p>
            <a:pPr marL="171450" indent="-171450">
              <a:buFont typeface="Arial" panose="020B0604020202020204" pitchFamily="34" charset="0"/>
              <a:buChar char="•"/>
            </a:pPr>
            <a:endParaRPr lang="en-US" dirty="0"/>
          </a:p>
          <a:p>
            <a:r>
              <a:rPr lang="en-US" dirty="0"/>
              <a:t>American Technology Consulting or ATC, was scored the highest by the team and selected as our preferred consultant.</a:t>
            </a:r>
          </a:p>
          <a:p>
            <a:endParaRPr lang="en-US" dirty="0"/>
          </a:p>
        </p:txBody>
      </p:sp>
      <p:sp>
        <p:nvSpPr>
          <p:cNvPr id="4" name="Slide Number Placeholder 3"/>
          <p:cNvSpPr>
            <a:spLocks noGrp="1"/>
          </p:cNvSpPr>
          <p:nvPr>
            <p:ph type="sldNum" sz="quarter" idx="5"/>
          </p:nvPr>
        </p:nvSpPr>
        <p:spPr/>
        <p:txBody>
          <a:bodyPr/>
          <a:lstStyle/>
          <a:p>
            <a:fld id="{52DA5BAA-FB2C-4B4D-8D47-9F365814B710}" type="slidenum">
              <a:rPr lang="en-US" smtClean="0"/>
              <a:t>14</a:t>
            </a:fld>
            <a:endParaRPr lang="en-US"/>
          </a:p>
        </p:txBody>
      </p:sp>
    </p:spTree>
    <p:extLst>
      <p:ext uri="{BB962C8B-B14F-4D97-AF65-F5344CB8AC3E}">
        <p14:creationId xmlns:p14="http://schemas.microsoft.com/office/powerpoint/2010/main" val="3128293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ATC stood out in the professionalism shown during the interview and their approach that focused on collaboration</a:t>
            </a:r>
          </a:p>
          <a:p>
            <a:pPr marL="171450" indent="-171450">
              <a:buFont typeface="Arial" panose="020B0604020202020204" pitchFamily="34" charset="0"/>
              <a:buChar char="•"/>
            </a:pPr>
            <a:r>
              <a:rPr lang="en-US" dirty="0"/>
              <a:t>The presentation content reflected significant time spent analyzing our RFP and the supplied technical documents.</a:t>
            </a:r>
          </a:p>
          <a:p>
            <a:pPr marL="171450" indent="-171450">
              <a:buFont typeface="Arial" panose="020B0604020202020204" pitchFamily="34" charset="0"/>
              <a:buChar char="•"/>
            </a:pPr>
            <a:r>
              <a:rPr lang="en-US" dirty="0"/>
              <a:t>We felt that they truly understood the project scope and our needs. </a:t>
            </a:r>
          </a:p>
          <a:p>
            <a:pPr marL="171450" indent="-171450">
              <a:buFont typeface="Arial" panose="020B0604020202020204" pitchFamily="34" charset="0"/>
              <a:buChar char="•"/>
            </a:pPr>
            <a:r>
              <a:rPr lang="en-US" dirty="0"/>
              <a:t>Their proposed project staffing also impressed us</a:t>
            </a:r>
          </a:p>
          <a:p>
            <a:pPr marL="171450" indent="-171450">
              <a:buFont typeface="Arial" panose="020B0604020202020204" pitchFamily="34" charset="0"/>
              <a:buChar char="•"/>
            </a:pPr>
            <a:r>
              <a:rPr lang="en-US" dirty="0"/>
              <a:t>They would provide Agile Scrum specialists, and their proposed team would be specifically assigned to our project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presentation team showed a high interest and respect for our project by having several team members coming on site for the interview</a:t>
            </a:r>
          </a:p>
          <a:p>
            <a:endParaRPr lang="en-US" dirty="0"/>
          </a:p>
          <a:p>
            <a:r>
              <a:rPr lang="en-US" dirty="0"/>
              <a:t>Other things that help ACT rise above the competitors were</a:t>
            </a:r>
          </a:p>
          <a:p>
            <a:pPr marL="171450" indent="-171450">
              <a:buFont typeface="Arial" panose="020B0604020202020204" pitchFamily="34" charset="0"/>
              <a:buChar char="•"/>
            </a:pPr>
            <a:r>
              <a:rPr lang="en-US" dirty="0"/>
              <a:t>Experience with other public sector entities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Experience working with customers in the agricultural area, including using GIS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Extensive experience with Agile Scrum, and they took the time to described how they would use Agile Scrum processes for our project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ATC had the highest score while also having the 2</a:t>
            </a:r>
            <a:r>
              <a:rPr lang="en-US" baseline="30000" dirty="0"/>
              <a:t>nd</a:t>
            </a:r>
            <a:r>
              <a:rPr lang="en-US" dirty="0"/>
              <a:t> lowest cost, reflecting a high value proposal</a:t>
            </a:r>
          </a:p>
          <a:p>
            <a:pPr marL="171450" indent="-171450">
              <a:buFont typeface="Arial" panose="020B0604020202020204" pitchFamily="34" charset="0"/>
              <a:buChar char="•"/>
            </a:pPr>
            <a:r>
              <a:rPr lang="en-US" dirty="0"/>
              <a:t>The proposed timeline aligned with our requirements and respected restrictions of staff time during hauling season.</a:t>
            </a:r>
          </a:p>
          <a:p>
            <a:pPr marL="171450" indent="-171450">
              <a:buFont typeface="Arial" panose="020B0604020202020204" pitchFamily="34" charset="0"/>
              <a:buChar char="•"/>
            </a:pPr>
            <a:r>
              <a:rPr lang="en-US" dirty="0"/>
              <a:t>And the project is scheduled to be complete in January of 2026.</a:t>
            </a:r>
          </a:p>
        </p:txBody>
      </p:sp>
      <p:sp>
        <p:nvSpPr>
          <p:cNvPr id="4" name="Slide Number Placeholder 3"/>
          <p:cNvSpPr>
            <a:spLocks noGrp="1"/>
          </p:cNvSpPr>
          <p:nvPr>
            <p:ph type="sldNum" sz="quarter" idx="5"/>
          </p:nvPr>
        </p:nvSpPr>
        <p:spPr/>
        <p:txBody>
          <a:bodyPr/>
          <a:lstStyle/>
          <a:p>
            <a:fld id="{52DA5BAA-FB2C-4B4D-8D47-9F365814B710}" type="slidenum">
              <a:rPr lang="en-US" smtClean="0"/>
              <a:t>15</a:t>
            </a:fld>
            <a:endParaRPr lang="en-US"/>
          </a:p>
        </p:txBody>
      </p:sp>
    </p:spTree>
    <p:extLst>
      <p:ext uri="{BB962C8B-B14F-4D97-AF65-F5344CB8AC3E}">
        <p14:creationId xmlns:p14="http://schemas.microsoft.com/office/powerpoint/2010/main" val="4133121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a:t>
            </a:r>
          </a:p>
        </p:txBody>
      </p:sp>
      <p:sp>
        <p:nvSpPr>
          <p:cNvPr id="4" name="Slide Number Placeholder 3"/>
          <p:cNvSpPr>
            <a:spLocks noGrp="1"/>
          </p:cNvSpPr>
          <p:nvPr>
            <p:ph type="sldNum" sz="quarter" idx="5"/>
          </p:nvPr>
        </p:nvSpPr>
        <p:spPr/>
        <p:txBody>
          <a:bodyPr/>
          <a:lstStyle/>
          <a:p>
            <a:fld id="{2525856D-EA51-4776-B438-52858AB2667A}" type="slidenum">
              <a:rPr lang="en-US" smtClean="0"/>
              <a:t>16</a:t>
            </a:fld>
            <a:endParaRPr lang="en-US"/>
          </a:p>
        </p:txBody>
      </p:sp>
    </p:spTree>
    <p:extLst>
      <p:ext uri="{BB962C8B-B14F-4D97-AF65-F5344CB8AC3E}">
        <p14:creationId xmlns:p14="http://schemas.microsoft.com/office/powerpoint/2010/main" val="2399488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171450" marR="0" indent="-1714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During today’s presentation I’ll …</a:t>
            </a:r>
          </a:p>
          <a:p>
            <a:pPr marL="171450" marR="0" indent="-1714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Briefly describe the current Metrogro software system, its’s history, and why we need to replace it</a:t>
            </a:r>
          </a:p>
          <a:p>
            <a:pPr marL="171450" marR="0" indent="-1714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I’ll describe the process that we used to gather and prioritize requirements for that new system, </a:t>
            </a:r>
          </a:p>
          <a:p>
            <a:pPr marL="171450" marR="0" indent="-1714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And then the path we took for creating the respective RFP.</a:t>
            </a:r>
          </a:p>
          <a:p>
            <a:pPr marL="171450" marR="0" indent="-1714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I’ll provide background on the process the project took to evaluate the proposals received</a:t>
            </a:r>
          </a:p>
          <a:p>
            <a:pPr marL="171450" marR="0" indent="-1714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And include information on our selected consultant, ATC, and describe what put them ahead of the other firms</a:t>
            </a:r>
          </a:p>
          <a:p>
            <a:pPr marL="171450" marR="0" indent="-171450">
              <a:spcBef>
                <a:spcPts val="0"/>
              </a:spcBef>
              <a:spcAft>
                <a:spcPts val="0"/>
              </a:spcAft>
              <a:buFont typeface="Arial" panose="020B0604020202020204" pitchFamily="34" charset="0"/>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And then there will be some time for questions </a:t>
            </a:r>
          </a:p>
          <a:p>
            <a:endParaRPr lang="en-US" dirty="0"/>
          </a:p>
        </p:txBody>
      </p:sp>
      <p:sp>
        <p:nvSpPr>
          <p:cNvPr id="4" name="Slide Number Placeholder 3"/>
          <p:cNvSpPr>
            <a:spLocks noGrp="1"/>
          </p:cNvSpPr>
          <p:nvPr>
            <p:ph type="sldNum" sz="quarter" idx="5"/>
          </p:nvPr>
        </p:nvSpPr>
        <p:spPr/>
        <p:txBody>
          <a:bodyPr/>
          <a:lstStyle/>
          <a:p>
            <a:fld id="{52DA5BAA-FB2C-4B4D-8D47-9F365814B710}" type="slidenum">
              <a:rPr lang="en-US" smtClean="0"/>
              <a:t>2</a:t>
            </a:fld>
            <a:endParaRPr lang="en-US"/>
          </a:p>
        </p:txBody>
      </p:sp>
    </p:spTree>
    <p:extLst>
      <p:ext uri="{BB962C8B-B14F-4D97-AF65-F5344CB8AC3E}">
        <p14:creationId xmlns:p14="http://schemas.microsoft.com/office/powerpoint/2010/main" val="3944929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chemeClr val="bg1"/>
                </a:solidFill>
              </a:rPr>
              <a:t>Metrogro is high performing program that is essential for plant operations, and it provides benefits to area farmers</a:t>
            </a:r>
          </a:p>
          <a:p>
            <a:pPr marL="171450" indent="-171450">
              <a:buFont typeface="Arial" panose="020B0604020202020204" pitchFamily="34" charset="0"/>
              <a:buChar char="•"/>
            </a:pPr>
            <a:r>
              <a:rPr lang="en-US" sz="1200" dirty="0">
                <a:solidFill>
                  <a:schemeClr val="bg1"/>
                </a:solidFill>
              </a:rPr>
              <a:t>Metrogro biosolids applications cover multiple counties – not only Dane, but also Green, Rock, Columbia, Jefferson, and Dodge counties</a:t>
            </a:r>
          </a:p>
          <a:p>
            <a:pPr marL="171450" indent="-171450">
              <a:buFont typeface="Arial" panose="020B0604020202020204" pitchFamily="34" charset="0"/>
              <a:buChar char="•"/>
            </a:pPr>
            <a:r>
              <a:rPr lang="en-US" sz="1200" dirty="0">
                <a:solidFill>
                  <a:schemeClr val="bg1"/>
                </a:solidFill>
              </a:rPr>
              <a:t>On an annual basis Metrogro moves approximately 38M gallons of the District’s biosolids - that have been recovered from our treatment processes - onto area farm fields.</a:t>
            </a:r>
          </a:p>
          <a:p>
            <a:pPr marL="171450" indent="-171450">
              <a:buFont typeface="Arial" panose="020B0604020202020204" pitchFamily="34" charset="0"/>
              <a:buChar char="•"/>
            </a:pPr>
            <a:r>
              <a:rPr lang="en-US" sz="1200" dirty="0">
                <a:solidFill>
                  <a:schemeClr val="bg1"/>
                </a:solidFill>
              </a:rPr>
              <a:t>Annually this comes out to about 7100 semi trailer loads covering 5500 acres</a:t>
            </a:r>
          </a:p>
          <a:p>
            <a:pPr marL="457200" indent="-457200">
              <a:buFont typeface="Arial" panose="020B0604020202020204" pitchFamily="34" charset="0"/>
              <a:buChar char="•"/>
            </a:pPr>
            <a:endParaRPr 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2525856D-EA51-4776-B438-52858AB2667A}" type="slidenum">
              <a:rPr lang="en-US" smtClean="0"/>
              <a:t>3</a:t>
            </a:fld>
            <a:endParaRPr lang="en-US"/>
          </a:p>
        </p:txBody>
      </p:sp>
    </p:spTree>
    <p:extLst>
      <p:ext uri="{BB962C8B-B14F-4D97-AF65-F5344CB8AC3E}">
        <p14:creationId xmlns:p14="http://schemas.microsoft.com/office/powerpoint/2010/main" val="1174454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chemeClr val="bg1"/>
                </a:solidFill>
              </a:rPr>
              <a:t>Other benefits of the Metrogro program include</a:t>
            </a:r>
          </a:p>
          <a:p>
            <a:pPr marL="628650" lvl="1" indent="-171450">
              <a:buFont typeface="Arial" panose="020B0604020202020204" pitchFamily="34" charset="0"/>
              <a:buChar char="•"/>
            </a:pPr>
            <a:r>
              <a:rPr lang="en-US" sz="1200" dirty="0">
                <a:solidFill>
                  <a:schemeClr val="bg1"/>
                </a:solidFill>
              </a:rPr>
              <a:t>Promoting sustainability through resource recovery</a:t>
            </a:r>
          </a:p>
          <a:p>
            <a:pPr marL="628650" lvl="1" indent="-171450">
              <a:buFont typeface="Arial" panose="020B0604020202020204" pitchFamily="34" charset="0"/>
              <a:buChar char="•"/>
            </a:pPr>
            <a:r>
              <a:rPr lang="en-US" sz="1200" dirty="0">
                <a:solidFill>
                  <a:schemeClr val="bg1"/>
                </a:solidFill>
              </a:rPr>
              <a:t>Reducing the use of commercial fertilizer</a:t>
            </a:r>
          </a:p>
          <a:p>
            <a:pPr marL="628650" lvl="1" indent="-171450">
              <a:buFont typeface="Arial" panose="020B0604020202020204" pitchFamily="34" charset="0"/>
              <a:buChar char="•"/>
            </a:pPr>
            <a:r>
              <a:rPr lang="en-US" sz="1200" dirty="0">
                <a:solidFill>
                  <a:schemeClr val="bg1"/>
                </a:solidFill>
              </a:rPr>
              <a:t>Saving taxpayer dollars by reducing the District’s storage costs,</a:t>
            </a:r>
          </a:p>
          <a:p>
            <a:pPr marL="628650" lvl="1" indent="-171450">
              <a:buFont typeface="Arial" panose="020B0604020202020204" pitchFamily="34" charset="0"/>
              <a:buChar char="•"/>
            </a:pPr>
            <a:r>
              <a:rPr lang="en-US" sz="1200" dirty="0">
                <a:solidFill>
                  <a:schemeClr val="bg1"/>
                </a:solidFill>
              </a:rPr>
              <a:t>Assuring public health and safety through alignment of our biosolids applications with regulatory guidance from the DNR and EPA, and continuous monitoring of biosolids quality</a:t>
            </a:r>
          </a:p>
          <a:p>
            <a:endParaRPr lang="en-US" dirty="0"/>
          </a:p>
        </p:txBody>
      </p:sp>
      <p:sp>
        <p:nvSpPr>
          <p:cNvPr id="4" name="Slide Number Placeholder 3"/>
          <p:cNvSpPr>
            <a:spLocks noGrp="1"/>
          </p:cNvSpPr>
          <p:nvPr>
            <p:ph type="sldNum" sz="quarter" idx="5"/>
          </p:nvPr>
        </p:nvSpPr>
        <p:spPr/>
        <p:txBody>
          <a:bodyPr/>
          <a:lstStyle/>
          <a:p>
            <a:fld id="{2525856D-EA51-4776-B438-52858AB2667A}" type="slidenum">
              <a:rPr lang="en-US" smtClean="0"/>
              <a:t>4</a:t>
            </a:fld>
            <a:endParaRPr lang="en-US"/>
          </a:p>
        </p:txBody>
      </p:sp>
    </p:spTree>
    <p:extLst>
      <p:ext uri="{BB962C8B-B14F-4D97-AF65-F5344CB8AC3E}">
        <p14:creationId xmlns:p14="http://schemas.microsoft.com/office/powerpoint/2010/main" val="3594784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chemeClr val="bg1"/>
                </a:solidFill>
              </a:rPr>
              <a:t>Our software system supports the Metrogro program in multiple ways including</a:t>
            </a:r>
          </a:p>
          <a:p>
            <a:pPr marL="628650" lvl="1" indent="-171450">
              <a:buFont typeface="Arial" panose="020B0604020202020204" pitchFamily="34" charset="0"/>
              <a:buChar char="•"/>
            </a:pPr>
            <a:r>
              <a:rPr lang="en-US" sz="1200" dirty="0">
                <a:solidFill>
                  <a:schemeClr val="bg1"/>
                </a:solidFill>
              </a:rPr>
              <a:t>Calculating biosolids application rates</a:t>
            </a:r>
          </a:p>
          <a:p>
            <a:pPr marL="628650" lvl="1" indent="-171450">
              <a:buFont typeface="Arial" panose="020B0604020202020204" pitchFamily="34" charset="0"/>
              <a:buChar char="•"/>
            </a:pPr>
            <a:r>
              <a:rPr lang="en-US" sz="1200" dirty="0">
                <a:solidFill>
                  <a:schemeClr val="bg1"/>
                </a:solidFill>
              </a:rPr>
              <a:t>Providing a record keeping system to record trips to farm-fields, applications, and biosolids quality data</a:t>
            </a:r>
          </a:p>
          <a:p>
            <a:pPr marL="628650" lvl="1" indent="-171450">
              <a:buFont typeface="Arial" panose="020B0604020202020204" pitchFamily="34" charset="0"/>
              <a:buChar char="•"/>
            </a:pPr>
            <a:r>
              <a:rPr lang="en-US" sz="1200" dirty="0">
                <a:solidFill>
                  <a:schemeClr val="bg1"/>
                </a:solidFill>
              </a:rPr>
              <a:t>Managing farmer customer information</a:t>
            </a:r>
          </a:p>
          <a:p>
            <a:pPr marL="628650" lvl="1" indent="-171450">
              <a:buFont typeface="Arial" panose="020B0604020202020204" pitchFamily="34" charset="0"/>
              <a:buChar char="•"/>
            </a:pPr>
            <a:r>
              <a:rPr lang="en-US" sz="1200" dirty="0">
                <a:solidFill>
                  <a:schemeClr val="bg1"/>
                </a:solidFill>
              </a:rPr>
              <a:t>Processing records for reports and submittals to regulatory agencies</a:t>
            </a:r>
          </a:p>
          <a:p>
            <a:pPr marL="628650" lvl="1" indent="-171450">
              <a:buFont typeface="Arial" panose="020B0604020202020204" pitchFamily="34" charset="0"/>
              <a:buChar char="•"/>
            </a:pPr>
            <a:r>
              <a:rPr lang="en-US" sz="1200" dirty="0">
                <a:solidFill>
                  <a:schemeClr val="bg1"/>
                </a:solidFill>
              </a:rPr>
              <a:t>Maintaining a history of those regulatory reports</a:t>
            </a:r>
          </a:p>
          <a:p>
            <a:pPr marL="628650" lvl="1" indent="-171450">
              <a:buFont typeface="Arial" panose="020B0604020202020204" pitchFamily="34" charset="0"/>
              <a:buChar char="•"/>
            </a:pPr>
            <a:r>
              <a:rPr lang="en-US" sz="1200" dirty="0">
                <a:solidFill>
                  <a:schemeClr val="bg1"/>
                </a:solidFill>
              </a:rPr>
              <a:t>Providing tools to assist users with looking at trends in important biosolids analytical and field application data</a:t>
            </a:r>
            <a:endParaRPr lang="en-US" dirty="0"/>
          </a:p>
        </p:txBody>
      </p:sp>
      <p:sp>
        <p:nvSpPr>
          <p:cNvPr id="4" name="Slide Number Placeholder 3"/>
          <p:cNvSpPr>
            <a:spLocks noGrp="1"/>
          </p:cNvSpPr>
          <p:nvPr>
            <p:ph type="sldNum" sz="quarter" idx="5"/>
          </p:nvPr>
        </p:nvSpPr>
        <p:spPr/>
        <p:txBody>
          <a:bodyPr/>
          <a:lstStyle/>
          <a:p>
            <a:fld id="{2525856D-EA51-4776-B438-52858AB2667A}" type="slidenum">
              <a:rPr lang="en-US" smtClean="0"/>
              <a:t>5</a:t>
            </a:fld>
            <a:endParaRPr lang="en-US"/>
          </a:p>
        </p:txBody>
      </p:sp>
    </p:spTree>
    <p:extLst>
      <p:ext uri="{BB962C8B-B14F-4D97-AF65-F5344CB8AC3E}">
        <p14:creationId xmlns:p14="http://schemas.microsoft.com/office/powerpoint/2010/main" val="2615500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chemeClr val="bg1"/>
                </a:solidFill>
              </a:rPr>
              <a:t>Our current Metrogro software system was developed on a Microsoft Access platform over 20+ years ago </a:t>
            </a:r>
          </a:p>
          <a:p>
            <a:pPr marL="171450" indent="-171450">
              <a:buFont typeface="Arial" panose="020B0604020202020204" pitchFamily="34" charset="0"/>
              <a:buChar char="•"/>
            </a:pPr>
            <a:r>
              <a:rPr lang="en-US" sz="1200" dirty="0">
                <a:solidFill>
                  <a:schemeClr val="bg1"/>
                </a:solidFill>
              </a:rPr>
              <a:t>Because of its age and the limitations of the Access platform, we are experiencing several significant challenges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For many years IT and Metrogro staff have worked to extend the system with enhancements and reconfigurations to cover new needs, this takes time, and the work is increasingly complicated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Additionally, as the system has been extended, it has also become increasingly fragmented, and this fragmentation makes it difficult to manage and easily understand</a:t>
            </a:r>
          </a:p>
          <a:p>
            <a:pPr marL="171450" indent="-171450">
              <a:buFont typeface="Arial" panose="020B0604020202020204" pitchFamily="34" charset="0"/>
              <a:buChar char="•"/>
            </a:pPr>
            <a:r>
              <a:rPr lang="en-US" sz="1200" dirty="0">
                <a:solidFill>
                  <a:schemeClr val="bg1"/>
                </a:solidFill>
              </a:rPr>
              <a:t>For processes that are not easily automated using Access tools, we have resorted to manual processes and external integrations – and these have further fragmented the system</a:t>
            </a:r>
          </a:p>
          <a:p>
            <a:pPr marL="171450" indent="-171450">
              <a:buFont typeface="Arial" panose="020B0604020202020204" pitchFamily="34" charset="0"/>
              <a:buChar char="•"/>
            </a:pPr>
            <a:r>
              <a:rPr lang="en-US" sz="1200" dirty="0">
                <a:solidFill>
                  <a:schemeClr val="bg1"/>
                </a:solidFill>
              </a:rPr>
              <a:t>We are also limited by Access’s reporting tools, so more sophisticated and helpful reporting, dashboards, and business intelligence tools are not available – these are common in more modern systems, and they are becoming expectations of staff</a:t>
            </a:r>
          </a:p>
          <a:p>
            <a:pPr marL="171450" indent="-171450">
              <a:buFont typeface="Arial" panose="020B0604020202020204" pitchFamily="34" charset="0"/>
              <a:buChar char="•"/>
            </a:pPr>
            <a:r>
              <a:rPr lang="en-US" sz="1200" dirty="0">
                <a:solidFill>
                  <a:schemeClr val="bg1"/>
                </a:solidFill>
              </a:rPr>
              <a:t>We feel that now is the time to look for a new software system</a:t>
            </a:r>
          </a:p>
          <a:p>
            <a:endParaRPr lang="en-US" dirty="0"/>
          </a:p>
        </p:txBody>
      </p:sp>
      <p:sp>
        <p:nvSpPr>
          <p:cNvPr id="4" name="Slide Number Placeholder 3"/>
          <p:cNvSpPr>
            <a:spLocks noGrp="1"/>
          </p:cNvSpPr>
          <p:nvPr>
            <p:ph type="sldNum" sz="quarter" idx="5"/>
          </p:nvPr>
        </p:nvSpPr>
        <p:spPr/>
        <p:txBody>
          <a:bodyPr/>
          <a:lstStyle/>
          <a:p>
            <a:fld id="{2525856D-EA51-4776-B438-52858AB2667A}" type="slidenum">
              <a:rPr lang="en-US" smtClean="0"/>
              <a:t>6</a:t>
            </a:fld>
            <a:endParaRPr lang="en-US"/>
          </a:p>
        </p:txBody>
      </p:sp>
    </p:spTree>
    <p:extLst>
      <p:ext uri="{BB962C8B-B14F-4D97-AF65-F5344CB8AC3E}">
        <p14:creationId xmlns:p14="http://schemas.microsoft.com/office/powerpoint/2010/main" val="2698697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Initially, we did look into the possibility of an off the shelf solution</a:t>
            </a:r>
          </a:p>
          <a:p>
            <a:pPr marL="171450" indent="-171450">
              <a:buFont typeface="Arial" panose="020B0604020202020204" pitchFamily="34" charset="0"/>
              <a:buChar char="•"/>
            </a:pPr>
            <a:r>
              <a:rPr lang="en-US" dirty="0"/>
              <a:t>What we found was software that could only meet some of our needs, so multiple packages would be required</a:t>
            </a:r>
          </a:p>
          <a:p>
            <a:pPr marL="171450" indent="-171450">
              <a:buFont typeface="Arial" panose="020B0604020202020204" pitchFamily="34" charset="0"/>
              <a:buChar char="•"/>
            </a:pPr>
            <a:r>
              <a:rPr lang="en-US" dirty="0"/>
              <a:t>We felt like this would result in another fragmented system, and managing multiple pieces would be challenging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 after this search we moved forward with pursuing a customized software system solution</a:t>
            </a:r>
          </a:p>
          <a:p>
            <a:endParaRPr lang="en-US" b="1" dirty="0"/>
          </a:p>
        </p:txBody>
      </p:sp>
      <p:sp>
        <p:nvSpPr>
          <p:cNvPr id="4" name="Slide Number Placeholder 3"/>
          <p:cNvSpPr>
            <a:spLocks noGrp="1"/>
          </p:cNvSpPr>
          <p:nvPr>
            <p:ph type="sldNum" sz="quarter" idx="5"/>
          </p:nvPr>
        </p:nvSpPr>
        <p:spPr/>
        <p:txBody>
          <a:bodyPr/>
          <a:lstStyle/>
          <a:p>
            <a:fld id="{52DA5BAA-FB2C-4B4D-8D47-9F365814B710}" type="slidenum">
              <a:rPr lang="en-US" smtClean="0"/>
              <a:t>7</a:t>
            </a:fld>
            <a:endParaRPr lang="en-US"/>
          </a:p>
        </p:txBody>
      </p:sp>
    </p:spTree>
    <p:extLst>
      <p:ext uri="{BB962C8B-B14F-4D97-AF65-F5344CB8AC3E}">
        <p14:creationId xmlns:p14="http://schemas.microsoft.com/office/powerpoint/2010/main" val="2003752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Because software development projects can be especially challenging, we knew that forming the right team was very important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District put together a Metrogro System Development Team that would include staff from the many areas involved in the Metrogro program, and from all levels of the organization.</a:t>
            </a:r>
          </a:p>
          <a:p>
            <a:pPr marL="171450" indent="-171450">
              <a:buFont typeface="Arial" panose="020B0604020202020204" pitchFamily="34" charset="0"/>
              <a:buChar char="•"/>
            </a:pPr>
            <a:r>
              <a:rPr lang="en-US" dirty="0"/>
              <a:t>Executive sponsorship and organizational support are coming from the District Principal Engineer and the Enterprise Services Director. </a:t>
            </a:r>
          </a:p>
          <a:p>
            <a:pPr marL="171450" indent="-171450">
              <a:buFont typeface="Arial" panose="020B0604020202020204" pitchFamily="34" charset="0"/>
              <a:buChar char="•"/>
            </a:pPr>
            <a:r>
              <a:rPr lang="en-US" dirty="0"/>
              <a:t>Project management will be provided by the District Technology Manager, and the core team will include members from the workgroups that makeup the core operations of the Metrogro program.</a:t>
            </a:r>
          </a:p>
          <a:p>
            <a:pPr marL="171450" indent="-171450">
              <a:buFont typeface="Arial" panose="020B0604020202020204" pitchFamily="34" charset="0"/>
              <a:buChar char="•"/>
            </a:pPr>
            <a:r>
              <a:rPr lang="en-US" dirty="0"/>
              <a:t>This includes staff from Metrogro, Operations and Maintenance, IT/GIS, and the laboratory. Other subject matter experts will be brought on to the team as needed.</a:t>
            </a:r>
          </a:p>
          <a:p>
            <a:pPr marL="171450" indent="-171450">
              <a:buFont typeface="Arial" panose="020B0604020202020204" pitchFamily="34" charset="0"/>
              <a:buChar char="•"/>
            </a:pPr>
            <a:r>
              <a:rPr lang="en-US" dirty="0"/>
              <a:t>After we formed this team, we moved on to a user assessment. </a:t>
            </a:r>
          </a:p>
        </p:txBody>
      </p:sp>
      <p:sp>
        <p:nvSpPr>
          <p:cNvPr id="4" name="Slide Number Placeholder 3"/>
          <p:cNvSpPr>
            <a:spLocks noGrp="1"/>
          </p:cNvSpPr>
          <p:nvPr>
            <p:ph type="sldNum" sz="quarter" idx="5"/>
          </p:nvPr>
        </p:nvSpPr>
        <p:spPr/>
        <p:txBody>
          <a:bodyPr/>
          <a:lstStyle/>
          <a:p>
            <a:fld id="{52DA5BAA-FB2C-4B4D-8D47-9F365814B710}" type="slidenum">
              <a:rPr lang="en-US" smtClean="0"/>
              <a:t>8</a:t>
            </a:fld>
            <a:endParaRPr lang="en-US"/>
          </a:p>
        </p:txBody>
      </p:sp>
    </p:spTree>
    <p:extLst>
      <p:ext uri="{BB962C8B-B14F-4D97-AF65-F5344CB8AC3E}">
        <p14:creationId xmlns:p14="http://schemas.microsoft.com/office/powerpoint/2010/main" val="310752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Again, because custom software development can be so challenging, the user assessment step was very important.</a:t>
            </a:r>
          </a:p>
          <a:p>
            <a:pPr marL="171450" indent="-171450">
              <a:buFont typeface="Arial" panose="020B0604020202020204" pitchFamily="34" charset="0"/>
              <a:buChar char="•"/>
            </a:pPr>
            <a:r>
              <a:rPr lang="en-US" dirty="0"/>
              <a:t>Having a good user assessment – documenting the District’s needs and priorities for a new Metrogro Software System - can lower the risks of scope creep, timeline slippage, and budget overages</a:t>
            </a:r>
          </a:p>
          <a:p>
            <a:pPr marL="171450" indent="-171450">
              <a:buFont typeface="Arial" panose="020B0604020202020204" pitchFamily="34" charset="0"/>
              <a:buChar char="•"/>
            </a:pPr>
            <a:r>
              <a:rPr lang="en-US" dirty="0"/>
              <a:t>For our assessment we wanted expert assistance, so we hired Yahara Software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Yahara Software provides software development services, so they had the expertise we needed to lead the assessment process.</a:t>
            </a:r>
          </a:p>
          <a:p>
            <a:pPr marL="171450" indent="-171450">
              <a:buFont typeface="Arial" panose="020B0604020202020204" pitchFamily="34" charset="0"/>
              <a:buChar char="•"/>
            </a:pPr>
            <a:r>
              <a:rPr lang="en-US" dirty="0"/>
              <a:t>Using an outside entity also allowed District staff to focus on their requirements and ideas for the new system while Yahara managed the assessment process </a:t>
            </a:r>
          </a:p>
          <a:p>
            <a:pPr marL="171450" indent="-171450">
              <a:buFont typeface="Arial" panose="020B0604020202020204" pitchFamily="34" charset="0"/>
              <a:buChar char="•"/>
            </a:pPr>
            <a:r>
              <a:rPr lang="en-US" dirty="0"/>
              <a:t>Yahara met with all members of the team and some additional stakeholders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They used formal processes to help District staff think beyond just the current system and to prioritize future requirements appropriately.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Additionally, Yahara used the information discovered to provide the District with a first draft of the RFP that we would eventually post to solicit the software development firms</a:t>
            </a:r>
          </a:p>
          <a:p>
            <a:endParaRPr lang="en-US" dirty="0"/>
          </a:p>
          <a:p>
            <a:pPr marL="171450" indent="-171450">
              <a:buFont typeface="Arial" panose="020B0604020202020204" pitchFamily="34" charset="0"/>
              <a:buChar char="•"/>
            </a:pPr>
            <a:r>
              <a:rPr lang="en-US" dirty="0"/>
              <a:t>The User assessment work was not only helpful for developing the RFP, but it also helped to </a:t>
            </a:r>
            <a:r>
              <a:rPr lang="en-US" sz="1800" dirty="0">
                <a:solidFill>
                  <a:srgbClr val="0D0D0D"/>
                </a:solidFill>
                <a:effectLst/>
                <a:latin typeface="Calibri" panose="020F0502020204030204" pitchFamily="34" charset="0"/>
                <a:ea typeface="Calibri" panose="020F0502020204030204" pitchFamily="34" charset="0"/>
                <a:cs typeface="Times New Roman" panose="02020603050405020304" pitchFamily="18" charset="0"/>
              </a:rPr>
              <a:t>develop “readiness” in the project team by making members more aware of system requirements, the software development processes, and the level of effort that will be required to support the project.</a:t>
            </a:r>
            <a:endParaRPr lang="en-US" dirty="0"/>
          </a:p>
          <a:p>
            <a:endParaRPr lang="en-US" dirty="0"/>
          </a:p>
        </p:txBody>
      </p:sp>
      <p:sp>
        <p:nvSpPr>
          <p:cNvPr id="4" name="Slide Number Placeholder 3"/>
          <p:cNvSpPr>
            <a:spLocks noGrp="1"/>
          </p:cNvSpPr>
          <p:nvPr>
            <p:ph type="sldNum" sz="quarter" idx="5"/>
          </p:nvPr>
        </p:nvSpPr>
        <p:spPr/>
        <p:txBody>
          <a:bodyPr/>
          <a:lstStyle/>
          <a:p>
            <a:fld id="{2525856D-EA51-4776-B438-52858AB2667A}" type="slidenum">
              <a:rPr lang="en-US" smtClean="0"/>
              <a:t>9</a:t>
            </a:fld>
            <a:endParaRPr lang="en-US"/>
          </a:p>
        </p:txBody>
      </p:sp>
    </p:spTree>
    <p:extLst>
      <p:ext uri="{BB962C8B-B14F-4D97-AF65-F5344CB8AC3E}">
        <p14:creationId xmlns:p14="http://schemas.microsoft.com/office/powerpoint/2010/main" val="397916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C16EF0-7EFE-4446-9F76-7886F22AC227}"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4126780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C16EF0-7EFE-4446-9F76-7886F22AC227}"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3947504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C16EF0-7EFE-4446-9F76-7886F22AC227}"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211274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C16EF0-7EFE-4446-9F76-7886F22AC227}"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104109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C16EF0-7EFE-4446-9F76-7886F22AC227}" type="datetimeFigureOut">
              <a:rPr lang="en-US" smtClean="0"/>
              <a:t>8/7/2024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3269509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C16EF0-7EFE-4446-9F76-7886F22AC227}" type="datetimeFigureOut">
              <a:rPr lang="en-US" smtClean="0"/>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1302885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C16EF0-7EFE-4446-9F76-7886F22AC227}" type="datetimeFigureOut">
              <a:rPr lang="en-US" smtClean="0"/>
              <a:t>8/7/2024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1733108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C16EF0-7EFE-4446-9F76-7886F22AC227}" type="datetimeFigureOut">
              <a:rPr lang="en-US" smtClean="0"/>
              <a:t>8/7/2024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3972700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C16EF0-7EFE-4446-9F76-7886F22AC227}" type="datetimeFigureOut">
              <a:rPr lang="en-US" smtClean="0"/>
              <a:t>8/7/2024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3578080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C16EF0-7EFE-4446-9F76-7886F22AC227}" type="datetimeFigureOut">
              <a:rPr lang="en-US" smtClean="0"/>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1640980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C16EF0-7EFE-4446-9F76-7886F22AC227}" type="datetimeFigureOut">
              <a:rPr lang="en-US" smtClean="0"/>
              <a:t>8/7/2024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0705FB-A753-4172-9785-0B4B231F30F4}" type="slidenum">
              <a:rPr lang="en-US" smtClean="0"/>
              <a:t>‹#›</a:t>
            </a:fld>
            <a:endParaRPr lang="en-US"/>
          </a:p>
        </p:txBody>
      </p:sp>
    </p:spTree>
    <p:extLst>
      <p:ext uri="{BB962C8B-B14F-4D97-AF65-F5344CB8AC3E}">
        <p14:creationId xmlns:p14="http://schemas.microsoft.com/office/powerpoint/2010/main" val="2626949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C16EF0-7EFE-4446-9F76-7886F22AC227}" type="datetimeFigureOut">
              <a:rPr lang="en-US" smtClean="0"/>
              <a:t>8/7/2024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0705FB-A753-4172-9785-0B4B231F30F4}" type="slidenum">
              <a:rPr lang="en-US" smtClean="0"/>
              <a:t>‹#›</a:t>
            </a:fld>
            <a:endParaRPr lang="en-US"/>
          </a:p>
        </p:txBody>
      </p:sp>
    </p:spTree>
    <p:extLst>
      <p:ext uri="{BB962C8B-B14F-4D97-AF65-F5344CB8AC3E}">
        <p14:creationId xmlns:p14="http://schemas.microsoft.com/office/powerpoint/2010/main" val="2280259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pixabay.com/en/teamwork-team-gear-gears-drive-2198961/"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s://a-z-animals.com/blog/what-do-mud-turtles-eat/" TargetMode="Externa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hyperlink" Target="https://loonylabs.org/2020/03/31/" TargetMode="Externa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hyperlink" Target="https://www.mynextmove.org/profile/summary/15-1252.00" TargetMode="External"/><Relationship Id="rId4" Type="http://schemas.openxmlformats.org/officeDocument/2006/relationships/diagramData" Target="../diagrams/data1.xml"/><Relationship Id="rId9"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6.png"/><Relationship Id="rId7" Type="http://schemas.openxmlformats.org/officeDocument/2006/relationships/diagramQuickStyle" Target="../diagrams/quickStyle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hyperlink" Target="https://www.mynextmove.org/profile/summary/15-1252.00" TargetMode="External"/><Relationship Id="rId5" Type="http://schemas.openxmlformats.org/officeDocument/2006/relationships/diagramData" Target="../diagrams/data3.xml"/><Relationship Id="rId10" Type="http://schemas.openxmlformats.org/officeDocument/2006/relationships/image" Target="../media/image3.jpeg"/><Relationship Id="rId4" Type="http://schemas.openxmlformats.org/officeDocument/2006/relationships/image" Target="../media/image17.png"/><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pixabay.com/en/teamwork-team-gear-gears-drive-2198961/" TargetMode="Externa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pixabay.com/en/teamwork-team-gear-gears-drive-2198961/" TargetMode="External"/><Relationship Id="rId5" Type="http://schemas.openxmlformats.org/officeDocument/2006/relationships/image" Target="../media/image2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BCD7242-3CD9-F448-54B8-6A446D486E57}"/>
              </a:ext>
            </a:extLst>
          </p:cNvPr>
          <p:cNvPicPr>
            <a:picLocks noChangeAspect="1"/>
          </p:cNvPicPr>
          <p:nvPr/>
        </p:nvPicPr>
        <p:blipFill>
          <a:blip r:embed="rId3"/>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4FE3C3B0-B310-4C76-B41A-5D683B3EE19B}"/>
              </a:ext>
            </a:extLst>
          </p:cNvPr>
          <p:cNvSpPr/>
          <p:nvPr/>
        </p:nvSpPr>
        <p:spPr>
          <a:xfrm>
            <a:off x="0" y="-28228"/>
            <a:ext cx="12213771" cy="6886228"/>
          </a:xfrm>
          <a:prstGeom prst="rect">
            <a:avLst/>
          </a:prstGeom>
          <a:solidFill>
            <a:srgbClr val="005BB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7" name="Title 1">
            <a:extLst>
              <a:ext uri="{FF2B5EF4-FFF2-40B4-BE49-F238E27FC236}">
                <a16:creationId xmlns:a16="http://schemas.microsoft.com/office/drawing/2014/main" id="{42F9E154-7EAB-4B91-A881-232512AD564D}"/>
              </a:ext>
            </a:extLst>
          </p:cNvPr>
          <p:cNvSpPr>
            <a:spLocks noGrp="1"/>
          </p:cNvSpPr>
          <p:nvPr>
            <p:ph type="ctrTitle"/>
          </p:nvPr>
        </p:nvSpPr>
        <p:spPr>
          <a:xfrm>
            <a:off x="1828799" y="457200"/>
            <a:ext cx="8534400" cy="1905000"/>
          </a:xfrm>
        </p:spPr>
        <p:txBody>
          <a:bodyPr>
            <a:noAutofit/>
          </a:bodyPr>
          <a:lstStyle>
            <a:lvl1pPr algn="l">
              <a:defRPr sz="5400" baseline="0"/>
            </a:lvl1pPr>
          </a:lstStyle>
          <a:p>
            <a:pPr algn="ctr"/>
            <a:r>
              <a:rPr lang="en-US" sz="6600" b="1" dirty="0">
                <a:solidFill>
                  <a:schemeClr val="bg1"/>
                </a:solidFill>
              </a:rPr>
              <a:t>Metrogro Software System Development</a:t>
            </a:r>
          </a:p>
        </p:txBody>
      </p:sp>
      <p:pic>
        <p:nvPicPr>
          <p:cNvPr id="10" name="Picture 9">
            <a:extLst>
              <a:ext uri="{FF2B5EF4-FFF2-40B4-BE49-F238E27FC236}">
                <a16:creationId xmlns:a16="http://schemas.microsoft.com/office/drawing/2014/main" id="{FB231E03-27D3-4FE5-B9BC-A6313676EC9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44234" y="5562600"/>
            <a:ext cx="5303533" cy="914400"/>
          </a:xfrm>
          <a:prstGeom prst="rect">
            <a:avLst/>
          </a:prstGeom>
        </p:spPr>
      </p:pic>
      <p:sp>
        <p:nvSpPr>
          <p:cNvPr id="2" name="TextBox 1">
            <a:extLst>
              <a:ext uri="{FF2B5EF4-FFF2-40B4-BE49-F238E27FC236}">
                <a16:creationId xmlns:a16="http://schemas.microsoft.com/office/drawing/2014/main" id="{8D4DF16A-68B2-4364-A6D5-2A54E3046757}"/>
              </a:ext>
            </a:extLst>
          </p:cNvPr>
          <p:cNvSpPr txBox="1"/>
          <p:nvPr/>
        </p:nvSpPr>
        <p:spPr>
          <a:xfrm>
            <a:off x="4190999" y="3151941"/>
            <a:ext cx="3810000" cy="523220"/>
          </a:xfrm>
          <a:prstGeom prst="rect">
            <a:avLst/>
          </a:prstGeom>
          <a:noFill/>
        </p:spPr>
        <p:txBody>
          <a:bodyPr wrap="square" rtlCol="0">
            <a:spAutoFit/>
          </a:bodyPr>
          <a:lstStyle/>
          <a:p>
            <a:pPr algn="ctr"/>
            <a:r>
              <a:rPr lang="en-US" sz="2800" b="1" dirty="0">
                <a:solidFill>
                  <a:schemeClr val="bg1"/>
                </a:solidFill>
              </a:rPr>
              <a:t>August 8, 2024</a:t>
            </a:r>
          </a:p>
        </p:txBody>
      </p:sp>
    </p:spTree>
    <p:extLst>
      <p:ext uri="{BB962C8B-B14F-4D97-AF65-F5344CB8AC3E}">
        <p14:creationId xmlns:p14="http://schemas.microsoft.com/office/powerpoint/2010/main" val="2695989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B78EEA9-6F42-480F-92D1-20CD261829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8600" y="6096001"/>
            <a:ext cx="2526794" cy="435653"/>
          </a:xfrm>
          <a:prstGeom prst="rect">
            <a:avLst/>
          </a:prstGeom>
        </p:spPr>
      </p:pic>
      <p:sp>
        <p:nvSpPr>
          <p:cNvPr id="11" name="Rectangle 10">
            <a:extLst>
              <a:ext uri="{FF2B5EF4-FFF2-40B4-BE49-F238E27FC236}">
                <a16:creationId xmlns:a16="http://schemas.microsoft.com/office/drawing/2014/main" id="{302E994F-05A1-4658-A43A-3585A55B2040}"/>
              </a:ext>
            </a:extLst>
          </p:cNvPr>
          <p:cNvSpPr/>
          <p:nvPr/>
        </p:nvSpPr>
        <p:spPr>
          <a:xfrm>
            <a:off x="0" y="1814"/>
            <a:ext cx="12192000" cy="988786"/>
          </a:xfrm>
          <a:prstGeom prst="rect">
            <a:avLst/>
          </a:prstGeom>
          <a:solidFill>
            <a:srgbClr val="005BB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14" name="Title 1">
            <a:extLst>
              <a:ext uri="{FF2B5EF4-FFF2-40B4-BE49-F238E27FC236}">
                <a16:creationId xmlns:a16="http://schemas.microsoft.com/office/drawing/2014/main" id="{BEF21735-1D2E-421A-A8EF-DC9003172EEA}"/>
              </a:ext>
            </a:extLst>
          </p:cNvPr>
          <p:cNvSpPr txBox="1">
            <a:spLocks/>
          </p:cNvSpPr>
          <p:nvPr/>
        </p:nvSpPr>
        <p:spPr>
          <a:xfrm>
            <a:off x="352445" y="109764"/>
            <a:ext cx="11382355" cy="772885"/>
          </a:xfrm>
          <a:prstGeom prst="rect">
            <a:avLst/>
          </a:prstGeom>
        </p:spPr>
        <p:txBody>
          <a:bodyPr>
            <a:normAutofit fontScale="97500" lnSpcReduction="100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pPr algn="ctr"/>
            <a:r>
              <a:rPr lang="en-US" sz="4800" b="1" dirty="0">
                <a:solidFill>
                  <a:schemeClr val="bg1"/>
                </a:solidFill>
              </a:rPr>
              <a:t>Leveling Up to a New Software System</a:t>
            </a:r>
          </a:p>
        </p:txBody>
      </p:sp>
      <p:pic>
        <p:nvPicPr>
          <p:cNvPr id="4" name="Picture 3">
            <a:extLst>
              <a:ext uri="{FF2B5EF4-FFF2-40B4-BE49-F238E27FC236}">
                <a16:creationId xmlns:a16="http://schemas.microsoft.com/office/drawing/2014/main" id="{E62C5E76-3938-A6B9-D02F-787B293F9E0E}"/>
              </a:ext>
            </a:extLst>
          </p:cNvPr>
          <p:cNvPicPr>
            <a:picLocks noChangeAspect="1"/>
          </p:cNvPicPr>
          <p:nvPr/>
        </p:nvPicPr>
        <p:blipFill>
          <a:blip r:embed="rId4"/>
          <a:stretch>
            <a:fillRect/>
          </a:stretch>
        </p:blipFill>
        <p:spPr>
          <a:xfrm>
            <a:off x="2286000" y="1253445"/>
            <a:ext cx="7620000" cy="5386840"/>
          </a:xfrm>
          <a:prstGeom prst="rect">
            <a:avLst/>
          </a:prstGeom>
          <a:ln w="12700">
            <a:solidFill>
              <a:schemeClr val="tx1">
                <a:lumMod val="75000"/>
                <a:lumOff val="25000"/>
              </a:schemeClr>
            </a:solidFill>
          </a:ln>
        </p:spPr>
      </p:pic>
      <p:sp>
        <p:nvSpPr>
          <p:cNvPr id="5" name="Content Placeholder 2">
            <a:extLst>
              <a:ext uri="{FF2B5EF4-FFF2-40B4-BE49-F238E27FC236}">
                <a16:creationId xmlns:a16="http://schemas.microsoft.com/office/drawing/2014/main" id="{A2C35520-6BC7-0639-2BFA-3CBB9CC07FD0}"/>
              </a:ext>
            </a:extLst>
          </p:cNvPr>
          <p:cNvSpPr txBox="1">
            <a:spLocks/>
          </p:cNvSpPr>
          <p:nvPr/>
        </p:nvSpPr>
        <p:spPr>
          <a:xfrm>
            <a:off x="8077200" y="1828800"/>
            <a:ext cx="3873500" cy="293755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2800" dirty="0">
              <a:solidFill>
                <a:schemeClr val="tx1">
                  <a:lumMod val="95000"/>
                  <a:lumOff val="5000"/>
                </a:schemeClr>
              </a:solidFill>
              <a:latin typeface="+mj-lt"/>
            </a:endParaRPr>
          </a:p>
        </p:txBody>
      </p:sp>
    </p:spTree>
    <p:extLst>
      <p:ext uri="{BB962C8B-B14F-4D97-AF65-F5344CB8AC3E}">
        <p14:creationId xmlns:p14="http://schemas.microsoft.com/office/powerpoint/2010/main" val="4205356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432179-F6D1-44A4-92D5-FD7DF6CBEB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2600" y="6019800"/>
            <a:ext cx="2526794" cy="435653"/>
          </a:xfrm>
          <a:prstGeom prst="rect">
            <a:avLst/>
          </a:prstGeom>
        </p:spPr>
      </p:pic>
      <p:sp>
        <p:nvSpPr>
          <p:cNvPr id="12" name="TextBox 11">
            <a:extLst>
              <a:ext uri="{FF2B5EF4-FFF2-40B4-BE49-F238E27FC236}">
                <a16:creationId xmlns:a16="http://schemas.microsoft.com/office/drawing/2014/main" id="{B5C71410-7A4B-4EBF-8B70-0FA472762213}"/>
              </a:ext>
            </a:extLst>
          </p:cNvPr>
          <p:cNvSpPr txBox="1"/>
          <p:nvPr/>
        </p:nvSpPr>
        <p:spPr>
          <a:xfrm>
            <a:off x="228600" y="258978"/>
            <a:ext cx="4419600" cy="1446550"/>
          </a:xfrm>
          <a:prstGeom prst="rect">
            <a:avLst/>
          </a:prstGeom>
          <a:noFill/>
        </p:spPr>
        <p:txBody>
          <a:bodyPr wrap="square" rtlCol="0">
            <a:spAutoFit/>
          </a:bodyPr>
          <a:lstStyle/>
          <a:p>
            <a:r>
              <a:rPr lang="en-US" sz="4400" dirty="0">
                <a:solidFill>
                  <a:schemeClr val="bg1"/>
                </a:solidFill>
                <a:latin typeface="+mj-lt"/>
              </a:rPr>
              <a:t>Photo caption here</a:t>
            </a:r>
          </a:p>
        </p:txBody>
      </p:sp>
      <p:sp>
        <p:nvSpPr>
          <p:cNvPr id="11" name="Rectangle 10">
            <a:extLst>
              <a:ext uri="{FF2B5EF4-FFF2-40B4-BE49-F238E27FC236}">
                <a16:creationId xmlns:a16="http://schemas.microsoft.com/office/drawing/2014/main" id="{35FE3669-3B7F-4BB9-8475-112D57314A25}"/>
              </a:ext>
            </a:extLst>
          </p:cNvPr>
          <p:cNvSpPr/>
          <p:nvPr/>
        </p:nvSpPr>
        <p:spPr>
          <a:xfrm>
            <a:off x="0" y="1132114"/>
            <a:ext cx="12192000" cy="5725885"/>
          </a:xfrm>
          <a:prstGeom prst="rect">
            <a:avLst/>
          </a:prstGeom>
          <a:solidFill>
            <a:srgbClr val="005BBB">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rgbClr val="3DB7E4"/>
              </a:solidFill>
            </a:endParaRPr>
          </a:p>
        </p:txBody>
      </p:sp>
      <p:sp>
        <p:nvSpPr>
          <p:cNvPr id="2" name="Rectangle 1">
            <a:extLst>
              <a:ext uri="{FF2B5EF4-FFF2-40B4-BE49-F238E27FC236}">
                <a16:creationId xmlns:a16="http://schemas.microsoft.com/office/drawing/2014/main" id="{CBBBCE5E-C376-4E8D-97FE-82F1677C23B1}"/>
              </a:ext>
            </a:extLst>
          </p:cNvPr>
          <p:cNvSpPr/>
          <p:nvPr/>
        </p:nvSpPr>
        <p:spPr>
          <a:xfrm>
            <a:off x="0" y="-10886"/>
            <a:ext cx="12192000" cy="1143000"/>
          </a:xfrm>
          <a:prstGeom prst="rect">
            <a:avLst/>
          </a:prstGeom>
          <a:solidFill>
            <a:srgbClr val="005BB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4" name="Title 1">
            <a:extLst>
              <a:ext uri="{FF2B5EF4-FFF2-40B4-BE49-F238E27FC236}">
                <a16:creationId xmlns:a16="http://schemas.microsoft.com/office/drawing/2014/main" id="{E4F360DD-E40D-089B-18FF-773510E8C1A9}"/>
              </a:ext>
            </a:extLst>
          </p:cNvPr>
          <p:cNvSpPr txBox="1">
            <a:spLocks/>
          </p:cNvSpPr>
          <p:nvPr/>
        </p:nvSpPr>
        <p:spPr>
          <a:xfrm>
            <a:off x="192024" y="217715"/>
            <a:ext cx="11847576" cy="772885"/>
          </a:xfrm>
          <a:prstGeom prst="rect">
            <a:avLst/>
          </a:prstGeom>
        </p:spPr>
        <p:txBody>
          <a:bodyPr>
            <a:normAutofit fontScale="97500" lnSpcReduction="100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pPr algn="ctr"/>
            <a:r>
              <a:rPr lang="en-US" sz="4800" b="1" dirty="0">
                <a:solidFill>
                  <a:schemeClr val="bg1"/>
                </a:solidFill>
              </a:rPr>
              <a:t>RFP Development</a:t>
            </a:r>
          </a:p>
        </p:txBody>
      </p:sp>
      <p:sp>
        <p:nvSpPr>
          <p:cNvPr id="9" name="TextBox 8">
            <a:extLst>
              <a:ext uri="{FF2B5EF4-FFF2-40B4-BE49-F238E27FC236}">
                <a16:creationId xmlns:a16="http://schemas.microsoft.com/office/drawing/2014/main" id="{20C3ABD2-2E89-CD2D-B282-CA52E1D2A6EB}"/>
              </a:ext>
            </a:extLst>
          </p:cNvPr>
          <p:cNvSpPr txBox="1"/>
          <p:nvPr/>
        </p:nvSpPr>
        <p:spPr>
          <a:xfrm>
            <a:off x="6053865" y="1585381"/>
            <a:ext cx="5704282" cy="4031873"/>
          </a:xfrm>
          <a:prstGeom prst="rect">
            <a:avLst/>
          </a:prstGeom>
          <a:noFill/>
        </p:spPr>
        <p:txBody>
          <a:bodyPr wrap="square">
            <a:spAutoFit/>
          </a:bodyPr>
          <a:lstStyle/>
          <a:p>
            <a:pPr marL="457200" indent="-457200">
              <a:buFont typeface="Arial" panose="020B0604020202020204" pitchFamily="34" charset="0"/>
              <a:buChar char="•"/>
            </a:pPr>
            <a:r>
              <a:rPr lang="en-US" sz="3200" dirty="0">
                <a:solidFill>
                  <a:schemeClr val="bg1"/>
                </a:solidFill>
              </a:rPr>
              <a:t>All-encompassing</a:t>
            </a:r>
          </a:p>
          <a:p>
            <a:pPr marL="457200" indent="-457200">
              <a:buFont typeface="Arial" panose="020B0604020202020204" pitchFamily="34" charset="0"/>
              <a:buChar char="•"/>
            </a:pPr>
            <a:r>
              <a:rPr lang="en-US" sz="3200" dirty="0">
                <a:solidFill>
                  <a:schemeClr val="bg1"/>
                </a:solidFill>
              </a:rPr>
              <a:t>Requirements and documentation from the User Assessment</a:t>
            </a:r>
          </a:p>
          <a:p>
            <a:pPr marL="457200" indent="-457200">
              <a:buFont typeface="Arial" panose="020B0604020202020204" pitchFamily="34" charset="0"/>
              <a:buChar char="•"/>
            </a:pPr>
            <a:r>
              <a:rPr lang="en-US" sz="3200" dirty="0">
                <a:solidFill>
                  <a:schemeClr val="bg1"/>
                </a:solidFill>
              </a:rPr>
              <a:t>Technical requirements</a:t>
            </a:r>
          </a:p>
          <a:p>
            <a:pPr marL="457200" indent="-457200">
              <a:buFont typeface="Arial" panose="020B0604020202020204" pitchFamily="34" charset="0"/>
              <a:buChar char="•"/>
            </a:pPr>
            <a:r>
              <a:rPr lang="en-US" sz="3200" dirty="0">
                <a:solidFill>
                  <a:schemeClr val="bg1"/>
                </a:solidFill>
              </a:rPr>
              <a:t>Management requirements</a:t>
            </a:r>
          </a:p>
          <a:p>
            <a:pPr marL="457200" indent="-457200">
              <a:buFont typeface="Arial" panose="020B0604020202020204" pitchFamily="34" charset="0"/>
              <a:buChar char="•"/>
            </a:pPr>
            <a:r>
              <a:rPr lang="en-US" sz="3200" dirty="0">
                <a:solidFill>
                  <a:schemeClr val="bg1"/>
                </a:solidFill>
              </a:rPr>
              <a:t>Specific questions</a:t>
            </a:r>
          </a:p>
          <a:p>
            <a:pPr marL="457200" indent="-457200">
              <a:buFont typeface="Arial" panose="020B0604020202020204" pitchFamily="34" charset="0"/>
              <a:buChar char="•"/>
            </a:pPr>
            <a:r>
              <a:rPr lang="en-US" sz="3200" dirty="0">
                <a:solidFill>
                  <a:schemeClr val="bg1"/>
                </a:solidFill>
              </a:rPr>
              <a:t>Agile Scrum approach</a:t>
            </a:r>
          </a:p>
        </p:txBody>
      </p:sp>
      <p:pic>
        <p:nvPicPr>
          <p:cNvPr id="15" name="Picture 14">
            <a:extLst>
              <a:ext uri="{FF2B5EF4-FFF2-40B4-BE49-F238E27FC236}">
                <a16:creationId xmlns:a16="http://schemas.microsoft.com/office/drawing/2014/main" id="{9FAF6F2B-7292-D15D-1927-17FA287C89F9}"/>
              </a:ext>
            </a:extLst>
          </p:cNvPr>
          <p:cNvPicPr>
            <a:picLocks noChangeAspect="1"/>
          </p:cNvPicPr>
          <p:nvPr/>
        </p:nvPicPr>
        <p:blipFill>
          <a:blip r:embed="rId4"/>
          <a:stretch>
            <a:fillRect/>
          </a:stretch>
        </p:blipFill>
        <p:spPr>
          <a:xfrm>
            <a:off x="1427138" y="4111435"/>
            <a:ext cx="2825636" cy="1149646"/>
          </a:xfrm>
          <a:prstGeom prst="rect">
            <a:avLst/>
          </a:prstGeom>
        </p:spPr>
      </p:pic>
      <p:pic>
        <p:nvPicPr>
          <p:cNvPr id="16" name="Picture 15">
            <a:extLst>
              <a:ext uri="{FF2B5EF4-FFF2-40B4-BE49-F238E27FC236}">
                <a16:creationId xmlns:a16="http://schemas.microsoft.com/office/drawing/2014/main" id="{E74AD5D4-3C3E-4DF0-1409-3CCF46294433}"/>
              </a:ext>
            </a:extLst>
          </p:cNvPr>
          <p:cNvPicPr>
            <a:picLocks noChangeAspect="1"/>
          </p:cNvPicPr>
          <p:nvPr/>
        </p:nvPicPr>
        <p:blipFill>
          <a:blip r:embed="rId5"/>
          <a:stretch>
            <a:fillRect/>
          </a:stretch>
        </p:blipFill>
        <p:spPr>
          <a:xfrm>
            <a:off x="3313011" y="2686067"/>
            <a:ext cx="2307001" cy="1485865"/>
          </a:xfrm>
          <a:prstGeom prst="rect">
            <a:avLst/>
          </a:prstGeom>
        </p:spPr>
      </p:pic>
      <p:pic>
        <p:nvPicPr>
          <p:cNvPr id="17" name="Picture 16" descr="A group of people with gears">
            <a:extLst>
              <a:ext uri="{FF2B5EF4-FFF2-40B4-BE49-F238E27FC236}">
                <a16:creationId xmlns:a16="http://schemas.microsoft.com/office/drawing/2014/main" id="{7C1D2C0D-E546-BD4D-D0DC-D77D6600D1F7}"/>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34625" y="1538636"/>
            <a:ext cx="2566515" cy="1711010"/>
          </a:xfrm>
          <a:prstGeom prst="rect">
            <a:avLst/>
          </a:prstGeom>
        </p:spPr>
      </p:pic>
    </p:spTree>
    <p:extLst>
      <p:ext uri="{BB962C8B-B14F-4D97-AF65-F5344CB8AC3E}">
        <p14:creationId xmlns:p14="http://schemas.microsoft.com/office/powerpoint/2010/main" val="1441641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432179-F6D1-44A4-92D5-FD7DF6CBEB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2600" y="6019800"/>
            <a:ext cx="2526794" cy="435653"/>
          </a:xfrm>
          <a:prstGeom prst="rect">
            <a:avLst/>
          </a:prstGeom>
        </p:spPr>
      </p:pic>
      <p:sp>
        <p:nvSpPr>
          <p:cNvPr id="12" name="TextBox 11">
            <a:extLst>
              <a:ext uri="{FF2B5EF4-FFF2-40B4-BE49-F238E27FC236}">
                <a16:creationId xmlns:a16="http://schemas.microsoft.com/office/drawing/2014/main" id="{B5C71410-7A4B-4EBF-8B70-0FA472762213}"/>
              </a:ext>
            </a:extLst>
          </p:cNvPr>
          <p:cNvSpPr txBox="1"/>
          <p:nvPr/>
        </p:nvSpPr>
        <p:spPr>
          <a:xfrm>
            <a:off x="228600" y="258978"/>
            <a:ext cx="4419600" cy="1446550"/>
          </a:xfrm>
          <a:prstGeom prst="rect">
            <a:avLst/>
          </a:prstGeom>
          <a:noFill/>
        </p:spPr>
        <p:txBody>
          <a:bodyPr wrap="square" rtlCol="0">
            <a:spAutoFit/>
          </a:bodyPr>
          <a:lstStyle/>
          <a:p>
            <a:r>
              <a:rPr lang="en-US" sz="4400" dirty="0">
                <a:solidFill>
                  <a:schemeClr val="bg1"/>
                </a:solidFill>
                <a:latin typeface="+mj-lt"/>
              </a:rPr>
              <a:t>Photo caption here</a:t>
            </a:r>
          </a:p>
        </p:txBody>
      </p:sp>
      <p:sp>
        <p:nvSpPr>
          <p:cNvPr id="2" name="Rectangle 1">
            <a:extLst>
              <a:ext uri="{FF2B5EF4-FFF2-40B4-BE49-F238E27FC236}">
                <a16:creationId xmlns:a16="http://schemas.microsoft.com/office/drawing/2014/main" id="{CBBBCE5E-C376-4E8D-97FE-82F1677C23B1}"/>
              </a:ext>
            </a:extLst>
          </p:cNvPr>
          <p:cNvSpPr/>
          <p:nvPr/>
        </p:nvSpPr>
        <p:spPr>
          <a:xfrm>
            <a:off x="0" y="0"/>
            <a:ext cx="12192000" cy="1143000"/>
          </a:xfrm>
          <a:prstGeom prst="rect">
            <a:avLst/>
          </a:prstGeom>
          <a:solidFill>
            <a:srgbClr val="005BB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4" name="Title 1">
            <a:extLst>
              <a:ext uri="{FF2B5EF4-FFF2-40B4-BE49-F238E27FC236}">
                <a16:creationId xmlns:a16="http://schemas.microsoft.com/office/drawing/2014/main" id="{E4F360DD-E40D-089B-18FF-773510E8C1A9}"/>
              </a:ext>
            </a:extLst>
          </p:cNvPr>
          <p:cNvSpPr txBox="1">
            <a:spLocks/>
          </p:cNvSpPr>
          <p:nvPr/>
        </p:nvSpPr>
        <p:spPr>
          <a:xfrm>
            <a:off x="192024" y="217715"/>
            <a:ext cx="11847576" cy="772885"/>
          </a:xfrm>
          <a:prstGeom prst="rect">
            <a:avLst/>
          </a:prstGeom>
        </p:spPr>
        <p:txBody>
          <a:bodyPr>
            <a:normAutofit fontScale="97500" lnSpcReduction="100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pPr algn="ctr"/>
            <a:r>
              <a:rPr lang="en-US" sz="4800" b="1" dirty="0">
                <a:solidFill>
                  <a:schemeClr val="bg1"/>
                </a:solidFill>
              </a:rPr>
              <a:t>Two-Step Solicitation Process</a:t>
            </a:r>
          </a:p>
        </p:txBody>
      </p:sp>
      <p:sp>
        <p:nvSpPr>
          <p:cNvPr id="9" name="TextBox 8">
            <a:extLst>
              <a:ext uri="{FF2B5EF4-FFF2-40B4-BE49-F238E27FC236}">
                <a16:creationId xmlns:a16="http://schemas.microsoft.com/office/drawing/2014/main" id="{20C3ABD2-2E89-CD2D-B282-CA52E1D2A6EB}"/>
              </a:ext>
            </a:extLst>
          </p:cNvPr>
          <p:cNvSpPr txBox="1"/>
          <p:nvPr/>
        </p:nvSpPr>
        <p:spPr>
          <a:xfrm>
            <a:off x="6945705" y="1577438"/>
            <a:ext cx="4853790" cy="4031873"/>
          </a:xfrm>
          <a:prstGeom prst="rect">
            <a:avLst/>
          </a:prstGeom>
          <a:noFill/>
        </p:spPr>
        <p:txBody>
          <a:bodyPr wrap="square">
            <a:spAutoFit/>
          </a:bodyPr>
          <a:lstStyle/>
          <a:p>
            <a:pPr marL="457200" indent="-457200">
              <a:buFont typeface="Arial" panose="020B0604020202020204" pitchFamily="34" charset="0"/>
              <a:buChar char="•"/>
            </a:pPr>
            <a:r>
              <a:rPr lang="en-US" sz="3200" dirty="0">
                <a:solidFill>
                  <a:schemeClr val="tx1">
                    <a:lumMod val="95000"/>
                    <a:lumOff val="5000"/>
                  </a:schemeClr>
                </a:solidFill>
              </a:rPr>
              <a:t>Two rounds of review</a:t>
            </a:r>
          </a:p>
          <a:p>
            <a:pPr marL="457200" indent="-457200">
              <a:buFont typeface="Arial" panose="020B0604020202020204" pitchFamily="34" charset="0"/>
              <a:buChar char="•"/>
            </a:pPr>
            <a:r>
              <a:rPr lang="en-US" sz="3200" dirty="0">
                <a:solidFill>
                  <a:schemeClr val="tx1">
                    <a:lumMod val="95000"/>
                    <a:lumOff val="5000"/>
                  </a:schemeClr>
                </a:solidFill>
              </a:rPr>
              <a:t>Go slow now to go faster later</a:t>
            </a:r>
          </a:p>
          <a:p>
            <a:pPr marL="457200" indent="-457200">
              <a:buFont typeface="Arial" panose="020B0604020202020204" pitchFamily="34" charset="0"/>
              <a:buChar char="•"/>
            </a:pPr>
            <a:r>
              <a:rPr lang="en-US" sz="3200" dirty="0">
                <a:solidFill>
                  <a:schemeClr val="tx1">
                    <a:lumMod val="95000"/>
                    <a:lumOff val="5000"/>
                  </a:schemeClr>
                </a:solidFill>
              </a:rPr>
              <a:t>Ready and committed project team </a:t>
            </a:r>
          </a:p>
          <a:p>
            <a:pPr marL="457200" indent="-457200">
              <a:buFont typeface="Arial" panose="020B0604020202020204" pitchFamily="34" charset="0"/>
              <a:buChar char="•"/>
            </a:pPr>
            <a:r>
              <a:rPr lang="en-US" sz="3200" dirty="0">
                <a:solidFill>
                  <a:schemeClr val="tx1">
                    <a:lumMod val="95000"/>
                    <a:lumOff val="5000"/>
                  </a:schemeClr>
                </a:solidFill>
              </a:rPr>
              <a:t>Technical consideration = Professionalism reflected and collaboration</a:t>
            </a:r>
          </a:p>
        </p:txBody>
      </p:sp>
      <p:pic>
        <p:nvPicPr>
          <p:cNvPr id="5" name="Picture 4" descr="A turtle walking on grass&#10;&#10;Description automatically generated">
            <a:extLst>
              <a:ext uri="{FF2B5EF4-FFF2-40B4-BE49-F238E27FC236}">
                <a16:creationId xmlns:a16="http://schemas.microsoft.com/office/drawing/2014/main" id="{D2AA74B4-7DBE-E927-6138-34B1D4411EB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62000" y="1935747"/>
            <a:ext cx="5622635" cy="3666740"/>
          </a:xfrm>
          <a:prstGeom prst="rect">
            <a:avLst/>
          </a:prstGeom>
        </p:spPr>
      </p:pic>
    </p:spTree>
    <p:extLst>
      <p:ext uri="{BB962C8B-B14F-4D97-AF65-F5344CB8AC3E}">
        <p14:creationId xmlns:p14="http://schemas.microsoft.com/office/powerpoint/2010/main" val="720476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432179-F6D1-44A4-92D5-FD7DF6CBEB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2600" y="6019800"/>
            <a:ext cx="2526794" cy="435653"/>
          </a:xfrm>
          <a:prstGeom prst="rect">
            <a:avLst/>
          </a:prstGeom>
        </p:spPr>
      </p:pic>
      <p:sp>
        <p:nvSpPr>
          <p:cNvPr id="12" name="TextBox 11">
            <a:extLst>
              <a:ext uri="{FF2B5EF4-FFF2-40B4-BE49-F238E27FC236}">
                <a16:creationId xmlns:a16="http://schemas.microsoft.com/office/drawing/2014/main" id="{B5C71410-7A4B-4EBF-8B70-0FA472762213}"/>
              </a:ext>
            </a:extLst>
          </p:cNvPr>
          <p:cNvSpPr txBox="1"/>
          <p:nvPr/>
        </p:nvSpPr>
        <p:spPr>
          <a:xfrm>
            <a:off x="228600" y="258978"/>
            <a:ext cx="4419600" cy="1446550"/>
          </a:xfrm>
          <a:prstGeom prst="rect">
            <a:avLst/>
          </a:prstGeom>
          <a:noFill/>
        </p:spPr>
        <p:txBody>
          <a:bodyPr wrap="square" rtlCol="0">
            <a:spAutoFit/>
          </a:bodyPr>
          <a:lstStyle/>
          <a:p>
            <a:r>
              <a:rPr lang="en-US" sz="4400" dirty="0">
                <a:solidFill>
                  <a:schemeClr val="bg1"/>
                </a:solidFill>
                <a:latin typeface="+mj-lt"/>
              </a:rPr>
              <a:t>Photo caption here</a:t>
            </a:r>
          </a:p>
        </p:txBody>
      </p:sp>
      <p:sp>
        <p:nvSpPr>
          <p:cNvPr id="2" name="Rectangle 1">
            <a:extLst>
              <a:ext uri="{FF2B5EF4-FFF2-40B4-BE49-F238E27FC236}">
                <a16:creationId xmlns:a16="http://schemas.microsoft.com/office/drawing/2014/main" id="{CBBBCE5E-C376-4E8D-97FE-82F1677C23B1}"/>
              </a:ext>
            </a:extLst>
          </p:cNvPr>
          <p:cNvSpPr/>
          <p:nvPr/>
        </p:nvSpPr>
        <p:spPr>
          <a:xfrm>
            <a:off x="0" y="0"/>
            <a:ext cx="12192000" cy="1143000"/>
          </a:xfrm>
          <a:prstGeom prst="rect">
            <a:avLst/>
          </a:prstGeom>
          <a:solidFill>
            <a:srgbClr val="005BB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4" name="Title 1">
            <a:extLst>
              <a:ext uri="{FF2B5EF4-FFF2-40B4-BE49-F238E27FC236}">
                <a16:creationId xmlns:a16="http://schemas.microsoft.com/office/drawing/2014/main" id="{E4F360DD-E40D-089B-18FF-773510E8C1A9}"/>
              </a:ext>
            </a:extLst>
          </p:cNvPr>
          <p:cNvSpPr txBox="1">
            <a:spLocks/>
          </p:cNvSpPr>
          <p:nvPr/>
        </p:nvSpPr>
        <p:spPr>
          <a:xfrm>
            <a:off x="192024" y="217715"/>
            <a:ext cx="11847576" cy="772885"/>
          </a:xfrm>
          <a:prstGeom prst="rect">
            <a:avLst/>
          </a:prstGeom>
        </p:spPr>
        <p:txBody>
          <a:bodyPr>
            <a:normAutofit fontScale="97500" lnSpcReduction="100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pPr algn="ctr"/>
            <a:r>
              <a:rPr lang="en-US" sz="4800" b="1" dirty="0">
                <a:solidFill>
                  <a:schemeClr val="bg1"/>
                </a:solidFill>
              </a:rPr>
              <a:t>First Round – Review and Evaluation</a:t>
            </a:r>
          </a:p>
        </p:txBody>
      </p:sp>
      <p:sp>
        <p:nvSpPr>
          <p:cNvPr id="5" name="Rectangle 4">
            <a:extLst>
              <a:ext uri="{FF2B5EF4-FFF2-40B4-BE49-F238E27FC236}">
                <a16:creationId xmlns:a16="http://schemas.microsoft.com/office/drawing/2014/main" id="{628411C7-5159-4845-1E3D-5DB170FC3F0E}"/>
              </a:ext>
            </a:extLst>
          </p:cNvPr>
          <p:cNvSpPr/>
          <p:nvPr/>
        </p:nvSpPr>
        <p:spPr>
          <a:xfrm>
            <a:off x="0" y="1134308"/>
            <a:ext cx="12192000" cy="5725885"/>
          </a:xfrm>
          <a:prstGeom prst="rect">
            <a:avLst/>
          </a:prstGeom>
          <a:solidFill>
            <a:srgbClr val="005BBB">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rgbClr val="3DB7E4"/>
              </a:solidFill>
            </a:endParaRPr>
          </a:p>
        </p:txBody>
      </p:sp>
      <p:sp>
        <p:nvSpPr>
          <p:cNvPr id="9" name="TextBox 8">
            <a:extLst>
              <a:ext uri="{FF2B5EF4-FFF2-40B4-BE49-F238E27FC236}">
                <a16:creationId xmlns:a16="http://schemas.microsoft.com/office/drawing/2014/main" id="{20C3ABD2-2E89-CD2D-B282-CA52E1D2A6EB}"/>
              </a:ext>
            </a:extLst>
          </p:cNvPr>
          <p:cNvSpPr txBox="1"/>
          <p:nvPr/>
        </p:nvSpPr>
        <p:spPr>
          <a:xfrm>
            <a:off x="353205" y="1497867"/>
            <a:ext cx="4617754" cy="4739759"/>
          </a:xfrm>
          <a:prstGeom prst="rect">
            <a:avLst/>
          </a:prstGeom>
          <a:noFill/>
        </p:spPr>
        <p:txBody>
          <a:bodyPr wrap="square">
            <a:spAutoFit/>
          </a:bodyPr>
          <a:lstStyle/>
          <a:p>
            <a:pPr marL="457200" indent="-457200">
              <a:buFont typeface="Arial" panose="020B0604020202020204" pitchFamily="34" charset="0"/>
              <a:buChar char="•"/>
            </a:pPr>
            <a:r>
              <a:rPr lang="en-US" sz="3000" dirty="0">
                <a:solidFill>
                  <a:schemeClr val="bg1"/>
                </a:solidFill>
              </a:rPr>
              <a:t>Received: 20 proposals</a:t>
            </a:r>
          </a:p>
          <a:p>
            <a:pPr marL="457200" indent="-457200">
              <a:buFont typeface="Arial" panose="020B0604020202020204" pitchFamily="34" charset="0"/>
              <a:buChar char="•"/>
            </a:pPr>
            <a:r>
              <a:rPr lang="en-US" sz="3000" dirty="0">
                <a:solidFill>
                  <a:schemeClr val="bg1"/>
                </a:solidFill>
              </a:rPr>
              <a:t>Evaluated: 15 proposals</a:t>
            </a:r>
          </a:p>
          <a:p>
            <a:pPr marL="457200" indent="-457200">
              <a:buFont typeface="Arial" panose="020B0604020202020204" pitchFamily="34" charset="0"/>
              <a:buChar char="•"/>
            </a:pPr>
            <a:r>
              <a:rPr lang="en-US" sz="3000" dirty="0">
                <a:solidFill>
                  <a:schemeClr val="bg1"/>
                </a:solidFill>
              </a:rPr>
              <a:t>Evaluation criteria: Ability, Experience, District Involvement, Beneficial Timeline, and Value Pricing </a:t>
            </a:r>
          </a:p>
          <a:p>
            <a:pPr marL="457200" indent="-457200">
              <a:buFont typeface="Arial" panose="020B0604020202020204" pitchFamily="34" charset="0"/>
              <a:buChar char="•"/>
            </a:pPr>
            <a:r>
              <a:rPr lang="en-US" sz="3000" dirty="0">
                <a:solidFill>
                  <a:schemeClr val="bg1"/>
                </a:solidFill>
              </a:rPr>
              <a:t>Top 5 scoring firms moved on to 2</a:t>
            </a:r>
            <a:r>
              <a:rPr lang="en-US" sz="3000" baseline="30000" dirty="0">
                <a:solidFill>
                  <a:schemeClr val="bg1"/>
                </a:solidFill>
              </a:rPr>
              <a:t>nd</a:t>
            </a:r>
            <a:r>
              <a:rPr lang="en-US" sz="3000" dirty="0">
                <a:solidFill>
                  <a:schemeClr val="bg1"/>
                </a:solidFill>
              </a:rPr>
              <a:t> round</a:t>
            </a:r>
          </a:p>
          <a:p>
            <a:pPr marL="457200" indent="-457200">
              <a:buFont typeface="Arial" panose="020B0604020202020204" pitchFamily="34" charset="0"/>
              <a:buChar char="•"/>
            </a:pPr>
            <a:endParaRPr lang="en-US" sz="3200" dirty="0">
              <a:solidFill>
                <a:schemeClr val="bg1"/>
              </a:solidFill>
            </a:endParaRPr>
          </a:p>
        </p:txBody>
      </p:sp>
      <p:pic>
        <p:nvPicPr>
          <p:cNvPr id="16" name="Picture 15">
            <a:extLst>
              <a:ext uri="{FF2B5EF4-FFF2-40B4-BE49-F238E27FC236}">
                <a16:creationId xmlns:a16="http://schemas.microsoft.com/office/drawing/2014/main" id="{2C50B7CF-D1F1-FFC5-73C0-230560EB90D3}"/>
              </a:ext>
            </a:extLst>
          </p:cNvPr>
          <p:cNvPicPr>
            <a:picLocks noChangeAspect="1"/>
          </p:cNvPicPr>
          <p:nvPr/>
        </p:nvPicPr>
        <p:blipFill>
          <a:blip r:embed="rId4"/>
          <a:stretch>
            <a:fillRect/>
          </a:stretch>
        </p:blipFill>
        <p:spPr>
          <a:xfrm>
            <a:off x="5162051" y="1360715"/>
            <a:ext cx="6516098" cy="4721445"/>
          </a:xfrm>
          <a:prstGeom prst="rect">
            <a:avLst/>
          </a:prstGeom>
        </p:spPr>
      </p:pic>
    </p:spTree>
    <p:extLst>
      <p:ext uri="{BB962C8B-B14F-4D97-AF65-F5344CB8AC3E}">
        <p14:creationId xmlns:p14="http://schemas.microsoft.com/office/powerpoint/2010/main" val="1939559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0086A5F-09F4-BEAA-0238-907B64E91A23}"/>
              </a:ext>
            </a:extLst>
          </p:cNvPr>
          <p:cNvSpPr/>
          <p:nvPr/>
        </p:nvSpPr>
        <p:spPr>
          <a:xfrm>
            <a:off x="-2276" y="0"/>
            <a:ext cx="12194275" cy="6858000"/>
          </a:xfrm>
          <a:prstGeom prst="rect">
            <a:avLst/>
          </a:prstGeom>
          <a:solidFill>
            <a:srgbClr val="005BBB">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rgbClr val="3DB7E4"/>
              </a:solidFill>
            </a:endParaRPr>
          </a:p>
        </p:txBody>
      </p:sp>
      <p:pic>
        <p:nvPicPr>
          <p:cNvPr id="21" name="Picture 20">
            <a:extLst>
              <a:ext uri="{FF2B5EF4-FFF2-40B4-BE49-F238E27FC236}">
                <a16:creationId xmlns:a16="http://schemas.microsoft.com/office/drawing/2014/main" id="{1B432179-F6D1-44A4-92D5-FD7DF6CBEB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2600" y="6019800"/>
            <a:ext cx="2526794" cy="435653"/>
          </a:xfrm>
          <a:prstGeom prst="rect">
            <a:avLst/>
          </a:prstGeom>
        </p:spPr>
      </p:pic>
      <p:sp>
        <p:nvSpPr>
          <p:cNvPr id="2" name="Rectangle 1">
            <a:extLst>
              <a:ext uri="{FF2B5EF4-FFF2-40B4-BE49-F238E27FC236}">
                <a16:creationId xmlns:a16="http://schemas.microsoft.com/office/drawing/2014/main" id="{CBBBCE5E-C376-4E8D-97FE-82F1677C23B1}"/>
              </a:ext>
            </a:extLst>
          </p:cNvPr>
          <p:cNvSpPr/>
          <p:nvPr/>
        </p:nvSpPr>
        <p:spPr>
          <a:xfrm>
            <a:off x="-2275" y="0"/>
            <a:ext cx="12192000" cy="1143000"/>
          </a:xfrm>
          <a:prstGeom prst="rect">
            <a:avLst/>
          </a:prstGeom>
          <a:solidFill>
            <a:srgbClr val="005BB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4" name="Title 1">
            <a:extLst>
              <a:ext uri="{FF2B5EF4-FFF2-40B4-BE49-F238E27FC236}">
                <a16:creationId xmlns:a16="http://schemas.microsoft.com/office/drawing/2014/main" id="{E4F360DD-E40D-089B-18FF-773510E8C1A9}"/>
              </a:ext>
            </a:extLst>
          </p:cNvPr>
          <p:cNvSpPr txBox="1">
            <a:spLocks/>
          </p:cNvSpPr>
          <p:nvPr/>
        </p:nvSpPr>
        <p:spPr>
          <a:xfrm>
            <a:off x="192024" y="217715"/>
            <a:ext cx="11847576" cy="772885"/>
          </a:xfrm>
          <a:prstGeom prst="rect">
            <a:avLst/>
          </a:prstGeom>
        </p:spPr>
        <p:txBody>
          <a:bodyPr>
            <a:normAutofit fontScale="97500" lnSpcReduction="100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pPr algn="ctr"/>
            <a:r>
              <a:rPr lang="en-US" sz="4800" b="1" dirty="0">
                <a:solidFill>
                  <a:schemeClr val="bg1"/>
                </a:solidFill>
              </a:rPr>
              <a:t>Second Round – Interviews and Questions</a:t>
            </a:r>
          </a:p>
        </p:txBody>
      </p:sp>
      <p:pic>
        <p:nvPicPr>
          <p:cNvPr id="8" name="Picture 7" descr="A person standing in front of a presentation&#10;&#10;Description automatically generated">
            <a:extLst>
              <a:ext uri="{FF2B5EF4-FFF2-40B4-BE49-F238E27FC236}">
                <a16:creationId xmlns:a16="http://schemas.microsoft.com/office/drawing/2014/main" id="{D09446E4-4DBE-1EF6-1C6A-15A8C67CB1C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33401" y="1384779"/>
            <a:ext cx="4190999" cy="3339622"/>
          </a:xfrm>
          <a:prstGeom prst="rect">
            <a:avLst/>
          </a:prstGeom>
        </p:spPr>
      </p:pic>
      <p:pic>
        <p:nvPicPr>
          <p:cNvPr id="6" name="Picture 5">
            <a:extLst>
              <a:ext uri="{FF2B5EF4-FFF2-40B4-BE49-F238E27FC236}">
                <a16:creationId xmlns:a16="http://schemas.microsoft.com/office/drawing/2014/main" id="{E2D2B399-2B74-A345-A0B8-637D4C724C34}"/>
              </a:ext>
            </a:extLst>
          </p:cNvPr>
          <p:cNvPicPr>
            <a:picLocks noChangeAspect="1"/>
          </p:cNvPicPr>
          <p:nvPr/>
        </p:nvPicPr>
        <p:blipFill>
          <a:blip r:embed="rId6"/>
          <a:stretch>
            <a:fillRect/>
          </a:stretch>
        </p:blipFill>
        <p:spPr>
          <a:xfrm>
            <a:off x="4185987" y="2844461"/>
            <a:ext cx="7524750" cy="2809875"/>
          </a:xfrm>
          <a:prstGeom prst="rect">
            <a:avLst/>
          </a:prstGeom>
        </p:spPr>
      </p:pic>
    </p:spTree>
    <p:extLst>
      <p:ext uri="{BB962C8B-B14F-4D97-AF65-F5344CB8AC3E}">
        <p14:creationId xmlns:p14="http://schemas.microsoft.com/office/powerpoint/2010/main" val="606111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lleagues huddle">
            <a:extLst>
              <a:ext uri="{FF2B5EF4-FFF2-40B4-BE49-F238E27FC236}">
                <a16:creationId xmlns:a16="http://schemas.microsoft.com/office/drawing/2014/main" id="{40D58955-DE67-1B48-41F3-C085316F55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1" name="Picture 20">
            <a:extLst>
              <a:ext uri="{FF2B5EF4-FFF2-40B4-BE49-F238E27FC236}">
                <a16:creationId xmlns:a16="http://schemas.microsoft.com/office/drawing/2014/main" id="{1B432179-F6D1-44A4-92D5-FD7DF6CBEB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2600" y="6019800"/>
            <a:ext cx="2526794" cy="435653"/>
          </a:xfrm>
          <a:prstGeom prst="rect">
            <a:avLst/>
          </a:prstGeom>
        </p:spPr>
      </p:pic>
      <p:sp>
        <p:nvSpPr>
          <p:cNvPr id="11" name="Rectangle 10">
            <a:extLst>
              <a:ext uri="{FF2B5EF4-FFF2-40B4-BE49-F238E27FC236}">
                <a16:creationId xmlns:a16="http://schemas.microsoft.com/office/drawing/2014/main" id="{35FE3669-3B7F-4BB9-8475-112D57314A25}"/>
              </a:ext>
            </a:extLst>
          </p:cNvPr>
          <p:cNvSpPr/>
          <p:nvPr/>
        </p:nvSpPr>
        <p:spPr>
          <a:xfrm>
            <a:off x="0" y="-28310"/>
            <a:ext cx="12192000" cy="1233279"/>
          </a:xfrm>
          <a:prstGeom prst="rect">
            <a:avLst/>
          </a:prstGeom>
          <a:solidFill>
            <a:srgbClr val="005BB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rgbClr val="3DB7E4"/>
              </a:solidFill>
            </a:endParaRPr>
          </a:p>
        </p:txBody>
      </p:sp>
      <p:sp>
        <p:nvSpPr>
          <p:cNvPr id="12" name="TextBox 11">
            <a:extLst>
              <a:ext uri="{FF2B5EF4-FFF2-40B4-BE49-F238E27FC236}">
                <a16:creationId xmlns:a16="http://schemas.microsoft.com/office/drawing/2014/main" id="{B5C71410-7A4B-4EBF-8B70-0FA472762213}"/>
              </a:ext>
            </a:extLst>
          </p:cNvPr>
          <p:cNvSpPr txBox="1"/>
          <p:nvPr/>
        </p:nvSpPr>
        <p:spPr>
          <a:xfrm>
            <a:off x="838200" y="161403"/>
            <a:ext cx="10515600" cy="815608"/>
          </a:xfrm>
          <a:prstGeom prst="rect">
            <a:avLst/>
          </a:prstGeom>
          <a:noFill/>
        </p:spPr>
        <p:txBody>
          <a:bodyPr wrap="square" rtlCol="0">
            <a:spAutoFit/>
          </a:bodyPr>
          <a:lstStyle/>
          <a:p>
            <a:pPr algn="ctr"/>
            <a:r>
              <a:rPr lang="en-US" sz="4700" b="1" dirty="0">
                <a:solidFill>
                  <a:schemeClr val="bg1"/>
                </a:solidFill>
                <a:latin typeface="+mj-lt"/>
              </a:rPr>
              <a:t>ACT Team and Timeline</a:t>
            </a:r>
          </a:p>
        </p:txBody>
      </p:sp>
      <p:pic>
        <p:nvPicPr>
          <p:cNvPr id="14" name="Picture 13">
            <a:extLst>
              <a:ext uri="{FF2B5EF4-FFF2-40B4-BE49-F238E27FC236}">
                <a16:creationId xmlns:a16="http://schemas.microsoft.com/office/drawing/2014/main" id="{F7CFF67F-C470-4DCE-6C11-54F975B17BE5}"/>
              </a:ext>
            </a:extLst>
          </p:cNvPr>
          <p:cNvPicPr>
            <a:picLocks noChangeAspect="1"/>
          </p:cNvPicPr>
          <p:nvPr/>
        </p:nvPicPr>
        <p:blipFill>
          <a:blip r:embed="rId5"/>
          <a:stretch>
            <a:fillRect/>
          </a:stretch>
        </p:blipFill>
        <p:spPr>
          <a:xfrm>
            <a:off x="261669" y="1514233"/>
            <a:ext cx="4157932" cy="2141965"/>
          </a:xfrm>
          <a:prstGeom prst="rect">
            <a:avLst/>
          </a:prstGeom>
        </p:spPr>
      </p:pic>
      <p:pic>
        <p:nvPicPr>
          <p:cNvPr id="2" name="Picture 1">
            <a:extLst>
              <a:ext uri="{FF2B5EF4-FFF2-40B4-BE49-F238E27FC236}">
                <a16:creationId xmlns:a16="http://schemas.microsoft.com/office/drawing/2014/main" id="{E5438D24-04D6-AFF5-AA88-582CF488066F}"/>
              </a:ext>
            </a:extLst>
          </p:cNvPr>
          <p:cNvPicPr>
            <a:picLocks noChangeAspect="1"/>
          </p:cNvPicPr>
          <p:nvPr/>
        </p:nvPicPr>
        <p:blipFill>
          <a:blip r:embed="rId6"/>
          <a:stretch>
            <a:fillRect/>
          </a:stretch>
        </p:blipFill>
        <p:spPr>
          <a:xfrm>
            <a:off x="2667000" y="3714083"/>
            <a:ext cx="8991600" cy="2786925"/>
          </a:xfrm>
          <a:prstGeom prst="rect">
            <a:avLst/>
          </a:prstGeom>
        </p:spPr>
      </p:pic>
    </p:spTree>
    <p:extLst>
      <p:ext uri="{BB962C8B-B14F-4D97-AF65-F5344CB8AC3E}">
        <p14:creationId xmlns:p14="http://schemas.microsoft.com/office/powerpoint/2010/main" val="2388034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8600" y="6172201"/>
            <a:ext cx="2526794" cy="435653"/>
          </a:xfrm>
          <a:prstGeom prst="rect">
            <a:avLst/>
          </a:prstGeom>
        </p:spPr>
      </p:pic>
      <p:sp>
        <p:nvSpPr>
          <p:cNvPr id="9" name="Rectangle 8">
            <a:extLst>
              <a:ext uri="{FF2B5EF4-FFF2-40B4-BE49-F238E27FC236}">
                <a16:creationId xmlns:a16="http://schemas.microsoft.com/office/drawing/2014/main" id="{A0644C7D-72BD-469E-A712-0DF8E99E56B8}"/>
              </a:ext>
            </a:extLst>
          </p:cNvPr>
          <p:cNvSpPr/>
          <p:nvPr/>
        </p:nvSpPr>
        <p:spPr>
          <a:xfrm>
            <a:off x="0" y="-29966"/>
            <a:ext cx="12192000" cy="6887965"/>
          </a:xfrm>
          <a:prstGeom prst="rect">
            <a:avLst/>
          </a:prstGeom>
          <a:solidFill>
            <a:srgbClr val="005BB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rgbClr val="3DB7E4"/>
              </a:solidFill>
            </a:endParaRPr>
          </a:p>
        </p:txBody>
      </p:sp>
      <p:sp>
        <p:nvSpPr>
          <p:cNvPr id="8" name="Title 1"/>
          <p:cNvSpPr txBox="1">
            <a:spLocks/>
          </p:cNvSpPr>
          <p:nvPr/>
        </p:nvSpPr>
        <p:spPr>
          <a:xfrm>
            <a:off x="659498" y="147858"/>
            <a:ext cx="10873004" cy="975564"/>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solidFill>
                  <a:schemeClr val="bg1"/>
                </a:solidFill>
                <a:latin typeface="Calibri" panose="020F0502020204030204" pitchFamily="34" charset="0"/>
              </a:rPr>
              <a:t>Adopt resolution #2024-08-08-R5</a:t>
            </a:r>
          </a:p>
        </p:txBody>
      </p:sp>
      <p:pic>
        <p:nvPicPr>
          <p:cNvPr id="13" name="Picture 12">
            <a:extLst>
              <a:ext uri="{FF2B5EF4-FFF2-40B4-BE49-F238E27FC236}">
                <a16:creationId xmlns:a16="http://schemas.microsoft.com/office/drawing/2014/main" id="{60EBEAEB-461F-49E4-86AD-1C98728C7B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2600" y="6019800"/>
            <a:ext cx="2526794" cy="435653"/>
          </a:xfrm>
          <a:prstGeom prst="rect">
            <a:avLst/>
          </a:prstGeom>
        </p:spPr>
      </p:pic>
      <p:pic>
        <p:nvPicPr>
          <p:cNvPr id="5" name="Picture 4">
            <a:extLst>
              <a:ext uri="{FF2B5EF4-FFF2-40B4-BE49-F238E27FC236}">
                <a16:creationId xmlns:a16="http://schemas.microsoft.com/office/drawing/2014/main" id="{A97AC4EA-A274-37D6-98D7-F45B50C3EBA0}"/>
              </a:ext>
            </a:extLst>
          </p:cNvPr>
          <p:cNvPicPr>
            <a:picLocks noChangeAspect="1"/>
          </p:cNvPicPr>
          <p:nvPr/>
        </p:nvPicPr>
        <p:blipFill>
          <a:blip r:embed="rId4"/>
          <a:stretch>
            <a:fillRect/>
          </a:stretch>
        </p:blipFill>
        <p:spPr>
          <a:xfrm>
            <a:off x="508903" y="1336951"/>
            <a:ext cx="4215497" cy="4184097"/>
          </a:xfrm>
          <a:prstGeom prst="rect">
            <a:avLst/>
          </a:prstGeom>
        </p:spPr>
      </p:pic>
      <p:sp>
        <p:nvSpPr>
          <p:cNvPr id="3" name="TextBox 2">
            <a:extLst>
              <a:ext uri="{FF2B5EF4-FFF2-40B4-BE49-F238E27FC236}">
                <a16:creationId xmlns:a16="http://schemas.microsoft.com/office/drawing/2014/main" id="{DAACCF08-60CB-8095-B3AA-FBC25219DB92}"/>
              </a:ext>
            </a:extLst>
          </p:cNvPr>
          <p:cNvSpPr txBox="1"/>
          <p:nvPr/>
        </p:nvSpPr>
        <p:spPr>
          <a:xfrm>
            <a:off x="4890780" y="1521190"/>
            <a:ext cx="6792317" cy="3785652"/>
          </a:xfrm>
          <a:prstGeom prst="rect">
            <a:avLst/>
          </a:prstGeom>
          <a:noFill/>
        </p:spPr>
        <p:txBody>
          <a:bodyPr wrap="square">
            <a:spAutoFit/>
          </a:bodyPr>
          <a:lstStyle/>
          <a:p>
            <a:pPr marL="457200" indent="-457200">
              <a:buFont typeface="Arial" panose="020B0604020202020204" pitchFamily="34" charset="0"/>
              <a:buChar char="•"/>
            </a:pPr>
            <a:r>
              <a:rPr lang="en-US" sz="3000" dirty="0">
                <a:solidFill>
                  <a:schemeClr val="bg1"/>
                </a:solidFill>
              </a:rPr>
              <a:t>Adopt Resolution #2024-08-08-R5 awarding a contract for the Metrogro Software System Development to ATC for a cost not to exceed $317,000</a:t>
            </a:r>
          </a:p>
          <a:p>
            <a:pPr marL="457200" indent="-457200">
              <a:buFont typeface="Arial" panose="020B0604020202020204" pitchFamily="34" charset="0"/>
              <a:buChar char="•"/>
            </a:pPr>
            <a:endParaRPr lang="en-US" sz="3000" dirty="0">
              <a:solidFill>
                <a:schemeClr val="bg1"/>
              </a:solidFill>
            </a:endParaRPr>
          </a:p>
          <a:p>
            <a:pPr marL="457200" indent="-457200">
              <a:buFont typeface="Arial" panose="020B0604020202020204" pitchFamily="34" charset="0"/>
              <a:buChar char="•"/>
            </a:pPr>
            <a:r>
              <a:rPr lang="en-US" sz="3000" dirty="0">
                <a:solidFill>
                  <a:schemeClr val="bg1"/>
                </a:solidFill>
              </a:rPr>
              <a:t>Agreement to be funded from the 2024, 2025, and 2026 Operational budgets</a:t>
            </a:r>
          </a:p>
        </p:txBody>
      </p:sp>
    </p:spTree>
    <p:extLst>
      <p:ext uri="{BB962C8B-B14F-4D97-AF65-F5344CB8AC3E}">
        <p14:creationId xmlns:p14="http://schemas.microsoft.com/office/powerpoint/2010/main" val="996873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609600" y="432576"/>
            <a:ext cx="11353800" cy="990600"/>
          </a:xfrm>
          <a:prstGeom prst="rect">
            <a:avLst/>
          </a:prstGeom>
        </p:spPr>
        <p:txBody>
          <a:bodyPr anchor="t">
            <a:noAutofit/>
          </a:bodyPr>
          <a:lstStyle>
            <a:lvl1pPr algn="l" defTabSz="914400" rtl="0" eaLnBrk="1" latinLnBrk="0" hangingPunct="1">
              <a:spcBef>
                <a:spcPct val="0"/>
              </a:spcBef>
              <a:buNone/>
              <a:defRPr sz="4800" kern="1200" baseline="0">
                <a:solidFill>
                  <a:schemeClr val="bg1"/>
                </a:solidFill>
                <a:latin typeface="+mj-lt"/>
                <a:ea typeface="+mj-ea"/>
                <a:cs typeface="+mj-cs"/>
              </a:defRPr>
            </a:lvl1pPr>
          </a:lstStyle>
          <a:p>
            <a:r>
              <a:rPr lang="en-US" b="1" dirty="0"/>
              <a:t>Today’s Presentation…</a:t>
            </a:r>
          </a:p>
        </p:txBody>
      </p:sp>
      <p:pic>
        <p:nvPicPr>
          <p:cNvPr id="13" name="Picture 12">
            <a:extLst>
              <a:ext uri="{FF2B5EF4-FFF2-40B4-BE49-F238E27FC236}">
                <a16:creationId xmlns:a16="http://schemas.microsoft.com/office/drawing/2014/main" id="{76D7359B-ACFA-42FC-8313-6618D08321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2600" y="6019800"/>
            <a:ext cx="2526794" cy="435653"/>
          </a:xfrm>
          <a:prstGeom prst="rect">
            <a:avLst/>
          </a:prstGeom>
        </p:spPr>
      </p:pic>
      <p:graphicFrame>
        <p:nvGraphicFramePr>
          <p:cNvPr id="28" name="TextBox 4">
            <a:extLst>
              <a:ext uri="{FF2B5EF4-FFF2-40B4-BE49-F238E27FC236}">
                <a16:creationId xmlns:a16="http://schemas.microsoft.com/office/drawing/2014/main" id="{9C111A96-2737-FE77-98E4-D2A71DB22D04}"/>
              </a:ext>
            </a:extLst>
          </p:cNvPr>
          <p:cNvGraphicFramePr/>
          <p:nvPr>
            <p:extLst>
              <p:ext uri="{D42A27DB-BD31-4B8C-83A1-F6EECF244321}">
                <p14:modId xmlns:p14="http://schemas.microsoft.com/office/powerpoint/2010/main" val="196405324"/>
              </p:ext>
            </p:extLst>
          </p:nvPr>
        </p:nvGraphicFramePr>
        <p:xfrm>
          <a:off x="609600" y="1554245"/>
          <a:ext cx="8305800" cy="44012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descr="A computer screen with a hand on a keyboard&#10;&#10;Description automatically generated">
            <a:extLst>
              <a:ext uri="{FF2B5EF4-FFF2-40B4-BE49-F238E27FC236}">
                <a16:creationId xmlns:a16="http://schemas.microsoft.com/office/drawing/2014/main" id="{33110D83-53F4-D9C3-936F-433BA5972718}"/>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827084" y="1219200"/>
            <a:ext cx="4755316" cy="2674867"/>
          </a:xfrm>
          <a:prstGeom prst="rect">
            <a:avLst/>
          </a:prstGeom>
        </p:spPr>
      </p:pic>
    </p:spTree>
    <p:extLst>
      <p:ext uri="{BB962C8B-B14F-4D97-AF65-F5344CB8AC3E}">
        <p14:creationId xmlns:p14="http://schemas.microsoft.com/office/powerpoint/2010/main" val="3636500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C26C50-E42D-3ADC-19D4-3564F8649EEB}"/>
              </a:ext>
            </a:extLst>
          </p:cNvPr>
          <p:cNvPicPr>
            <a:picLocks noChangeAspect="1"/>
          </p:cNvPicPr>
          <p:nvPr/>
        </p:nvPicPr>
        <p:blipFill>
          <a:blip r:embed="rId3"/>
          <a:stretch>
            <a:fillRect/>
          </a:stretch>
        </p:blipFill>
        <p:spPr>
          <a:xfrm>
            <a:off x="6452937" y="2123916"/>
            <a:ext cx="5257800" cy="2996706"/>
          </a:xfrm>
          <a:prstGeom prst="rect">
            <a:avLst/>
          </a:prstGeom>
        </p:spPr>
      </p:pic>
      <p:sp>
        <p:nvSpPr>
          <p:cNvPr id="2" name="Title 1">
            <a:extLst>
              <a:ext uri="{FF2B5EF4-FFF2-40B4-BE49-F238E27FC236}">
                <a16:creationId xmlns:a16="http://schemas.microsoft.com/office/drawing/2014/main" id="{0842CA3D-66FF-987C-76D7-0D950256CB0A}"/>
              </a:ext>
            </a:extLst>
          </p:cNvPr>
          <p:cNvSpPr txBox="1">
            <a:spLocks/>
          </p:cNvSpPr>
          <p:nvPr/>
        </p:nvSpPr>
        <p:spPr>
          <a:xfrm>
            <a:off x="0" y="-15004"/>
            <a:ext cx="12192000" cy="914400"/>
          </a:xfrm>
          <a:prstGeom prst="rect">
            <a:avLst/>
          </a:prstGeom>
          <a:solidFill>
            <a:srgbClr val="005BBB">
              <a:alpha val="85000"/>
            </a:srgbClr>
          </a:solidFill>
        </p:spPr>
        <p:txBody>
          <a:bodyPr>
            <a:normAutofit fontScale="975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pPr algn="ctr"/>
            <a:endParaRPr lang="en-US" sz="4500" b="1" dirty="0">
              <a:solidFill>
                <a:schemeClr val="bg1"/>
              </a:solidFill>
              <a:latin typeface="+mj-lt"/>
            </a:endParaRPr>
          </a:p>
          <a:p>
            <a:pPr algn="ctr"/>
            <a:endParaRPr lang="en-US" sz="4800" b="1" dirty="0">
              <a:solidFill>
                <a:schemeClr val="bg1"/>
              </a:solidFill>
            </a:endParaRPr>
          </a:p>
        </p:txBody>
      </p:sp>
      <p:sp>
        <p:nvSpPr>
          <p:cNvPr id="13" name="TextBox 12">
            <a:extLst>
              <a:ext uri="{FF2B5EF4-FFF2-40B4-BE49-F238E27FC236}">
                <a16:creationId xmlns:a16="http://schemas.microsoft.com/office/drawing/2014/main" id="{DA2E8EE9-3C1C-7B54-47C0-AE1CDC60034C}"/>
              </a:ext>
            </a:extLst>
          </p:cNvPr>
          <p:cNvSpPr txBox="1"/>
          <p:nvPr/>
        </p:nvSpPr>
        <p:spPr>
          <a:xfrm>
            <a:off x="617621" y="1245084"/>
            <a:ext cx="5638800" cy="3108543"/>
          </a:xfrm>
          <a:prstGeom prst="rect">
            <a:avLst/>
          </a:prstGeom>
          <a:solidFill>
            <a:schemeClr val="tx2">
              <a:lumMod val="60000"/>
              <a:lumOff val="40000"/>
            </a:schemeClr>
          </a:solidFill>
        </p:spPr>
        <p:txBody>
          <a:bodyPr wrap="square">
            <a:spAutoFit/>
          </a:bodyPr>
          <a:lstStyle/>
          <a:p>
            <a:pPr marL="457200" indent="-457200">
              <a:buFont typeface="Arial" panose="020B0604020202020204" pitchFamily="34" charset="0"/>
              <a:buChar char="•"/>
            </a:pPr>
            <a:r>
              <a:rPr lang="en-US" sz="2800" dirty="0">
                <a:solidFill>
                  <a:schemeClr val="bg1"/>
                </a:solidFill>
              </a:rPr>
              <a:t>Service Area: Dane, Green, Columbia, Rock, Jefferson, and Dodge countries</a:t>
            </a:r>
          </a:p>
          <a:p>
            <a:pPr marL="457200" indent="-457200">
              <a:buFont typeface="Arial" panose="020B0604020202020204" pitchFamily="34" charset="0"/>
              <a:buChar char="•"/>
            </a:pPr>
            <a:r>
              <a:rPr lang="en-US" sz="2800" dirty="0">
                <a:solidFill>
                  <a:schemeClr val="bg1"/>
                </a:solidFill>
              </a:rPr>
              <a:t>Annually…</a:t>
            </a:r>
          </a:p>
          <a:p>
            <a:pPr marL="914400" lvl="1" indent="-457200">
              <a:buFont typeface="Courier New" panose="02070309020205020404" pitchFamily="49" charset="0"/>
              <a:buChar char="o"/>
            </a:pPr>
            <a:r>
              <a:rPr lang="en-US" sz="2800" dirty="0">
                <a:solidFill>
                  <a:schemeClr val="bg1"/>
                </a:solidFill>
              </a:rPr>
              <a:t>Gallons applied – 38,000,000</a:t>
            </a:r>
          </a:p>
          <a:p>
            <a:pPr marL="914400" lvl="1" indent="-457200">
              <a:buFont typeface="Courier New" panose="02070309020205020404" pitchFamily="49" charset="0"/>
              <a:buChar char="o"/>
            </a:pPr>
            <a:r>
              <a:rPr lang="en-US" sz="2800" dirty="0">
                <a:solidFill>
                  <a:schemeClr val="bg1"/>
                </a:solidFill>
              </a:rPr>
              <a:t>Semi trailer loads – 7,100</a:t>
            </a:r>
          </a:p>
          <a:p>
            <a:pPr marL="914400" lvl="1" indent="-457200">
              <a:buFont typeface="Courier New" panose="02070309020205020404" pitchFamily="49" charset="0"/>
              <a:buChar char="o"/>
            </a:pPr>
            <a:r>
              <a:rPr lang="en-US" sz="2800" dirty="0">
                <a:solidFill>
                  <a:schemeClr val="bg1"/>
                </a:solidFill>
              </a:rPr>
              <a:t>Acres applied – 5,500</a:t>
            </a:r>
          </a:p>
        </p:txBody>
      </p:sp>
      <p:pic>
        <p:nvPicPr>
          <p:cNvPr id="4" name="Picture 3">
            <a:extLst>
              <a:ext uri="{FF2B5EF4-FFF2-40B4-BE49-F238E27FC236}">
                <a16:creationId xmlns:a16="http://schemas.microsoft.com/office/drawing/2014/main" id="{2164D89B-B535-D187-82FA-B37B1C20335B}"/>
              </a:ext>
            </a:extLst>
          </p:cNvPr>
          <p:cNvPicPr>
            <a:picLocks noChangeAspect="1"/>
          </p:cNvPicPr>
          <p:nvPr/>
        </p:nvPicPr>
        <p:blipFill>
          <a:blip r:embed="rId4"/>
          <a:stretch>
            <a:fillRect/>
          </a:stretch>
        </p:blipFill>
        <p:spPr>
          <a:xfrm>
            <a:off x="3752904" y="4699315"/>
            <a:ext cx="2307001" cy="1485865"/>
          </a:xfrm>
          <a:prstGeom prst="rect">
            <a:avLst/>
          </a:prstGeom>
        </p:spPr>
      </p:pic>
      <p:sp>
        <p:nvSpPr>
          <p:cNvPr id="5" name="Title 1">
            <a:extLst>
              <a:ext uri="{FF2B5EF4-FFF2-40B4-BE49-F238E27FC236}">
                <a16:creationId xmlns:a16="http://schemas.microsoft.com/office/drawing/2014/main" id="{D68A8818-EBD9-6A20-3F82-FF4A73D06010}"/>
              </a:ext>
            </a:extLst>
          </p:cNvPr>
          <p:cNvSpPr txBox="1">
            <a:spLocks/>
          </p:cNvSpPr>
          <p:nvPr/>
        </p:nvSpPr>
        <p:spPr>
          <a:xfrm>
            <a:off x="304800" y="71432"/>
            <a:ext cx="11582400" cy="741527"/>
          </a:xfrm>
          <a:prstGeom prst="rect">
            <a:avLst/>
          </a:prstGeom>
          <a:noFill/>
        </p:spPr>
        <p:txBody>
          <a:bodyPr>
            <a:normAutofit fontScale="90000" lnSpcReduction="100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pPr algn="ctr"/>
            <a:r>
              <a:rPr lang="en-US" sz="4800" b="1" dirty="0">
                <a:solidFill>
                  <a:schemeClr val="bg1"/>
                </a:solidFill>
                <a:latin typeface="+mj-lt"/>
              </a:rPr>
              <a:t>The Metrogro Program</a:t>
            </a:r>
          </a:p>
          <a:p>
            <a:pPr algn="ctr"/>
            <a:endParaRPr lang="en-US" sz="4800" b="1" dirty="0">
              <a:solidFill>
                <a:schemeClr val="bg1"/>
              </a:solidFill>
            </a:endParaRPr>
          </a:p>
        </p:txBody>
      </p:sp>
    </p:spTree>
    <p:extLst>
      <p:ext uri="{BB962C8B-B14F-4D97-AF65-F5344CB8AC3E}">
        <p14:creationId xmlns:p14="http://schemas.microsoft.com/office/powerpoint/2010/main" val="1799534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extBox 4">
            <a:extLst>
              <a:ext uri="{FF2B5EF4-FFF2-40B4-BE49-F238E27FC236}">
                <a16:creationId xmlns:a16="http://schemas.microsoft.com/office/drawing/2014/main" id="{089A8673-C307-8DCC-AEDB-2BD7F11D39A5}"/>
              </a:ext>
            </a:extLst>
          </p:cNvPr>
          <p:cNvGraphicFramePr/>
          <p:nvPr>
            <p:extLst>
              <p:ext uri="{D42A27DB-BD31-4B8C-83A1-F6EECF244321}">
                <p14:modId xmlns:p14="http://schemas.microsoft.com/office/powerpoint/2010/main" val="888039920"/>
              </p:ext>
            </p:extLst>
          </p:nvPr>
        </p:nvGraphicFramePr>
        <p:xfrm>
          <a:off x="685800" y="2438400"/>
          <a:ext cx="11012129" cy="2701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A8BED18-431B-C168-36FF-8CC5D228E218}"/>
              </a:ext>
            </a:extLst>
          </p:cNvPr>
          <p:cNvSpPr txBox="1">
            <a:spLocks/>
          </p:cNvSpPr>
          <p:nvPr/>
        </p:nvSpPr>
        <p:spPr>
          <a:xfrm>
            <a:off x="0" y="-15004"/>
            <a:ext cx="12192000" cy="914400"/>
          </a:xfrm>
          <a:prstGeom prst="rect">
            <a:avLst/>
          </a:prstGeom>
          <a:solidFill>
            <a:srgbClr val="005BBB">
              <a:alpha val="85000"/>
            </a:srgbClr>
          </a:solidFill>
        </p:spPr>
        <p:txBody>
          <a:bodyPr>
            <a:normAutofit fontScale="975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pPr algn="ctr"/>
            <a:endParaRPr lang="en-US" sz="4500" b="1" dirty="0">
              <a:solidFill>
                <a:schemeClr val="bg1"/>
              </a:solidFill>
              <a:latin typeface="+mj-lt"/>
            </a:endParaRPr>
          </a:p>
          <a:p>
            <a:pPr algn="ctr"/>
            <a:endParaRPr lang="en-US" sz="4800" b="1" dirty="0">
              <a:solidFill>
                <a:schemeClr val="bg1"/>
              </a:solidFill>
            </a:endParaRPr>
          </a:p>
        </p:txBody>
      </p:sp>
      <p:sp>
        <p:nvSpPr>
          <p:cNvPr id="3" name="Title 1">
            <a:extLst>
              <a:ext uri="{FF2B5EF4-FFF2-40B4-BE49-F238E27FC236}">
                <a16:creationId xmlns:a16="http://schemas.microsoft.com/office/drawing/2014/main" id="{223B16AD-D7C0-D624-A8F4-AFDCC04DC4FD}"/>
              </a:ext>
            </a:extLst>
          </p:cNvPr>
          <p:cNvSpPr txBox="1">
            <a:spLocks/>
          </p:cNvSpPr>
          <p:nvPr/>
        </p:nvSpPr>
        <p:spPr>
          <a:xfrm>
            <a:off x="304800" y="71432"/>
            <a:ext cx="11582400" cy="741527"/>
          </a:xfrm>
          <a:prstGeom prst="rect">
            <a:avLst/>
          </a:prstGeom>
          <a:noFill/>
        </p:spPr>
        <p:txBody>
          <a:bodyPr>
            <a:normAutofit fontScale="90000" lnSpcReduction="100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pPr algn="ctr"/>
            <a:r>
              <a:rPr lang="en-US" sz="4800" b="1" dirty="0">
                <a:solidFill>
                  <a:schemeClr val="bg1"/>
                </a:solidFill>
                <a:latin typeface="+mj-lt"/>
              </a:rPr>
              <a:t>The Metrogro Program</a:t>
            </a:r>
          </a:p>
          <a:p>
            <a:pPr algn="ctr"/>
            <a:endParaRPr lang="en-US" sz="4800" b="1" dirty="0">
              <a:solidFill>
                <a:schemeClr val="bg1"/>
              </a:solidFill>
            </a:endParaRPr>
          </a:p>
        </p:txBody>
      </p:sp>
    </p:spTree>
    <p:extLst>
      <p:ext uri="{BB962C8B-B14F-4D97-AF65-F5344CB8AC3E}">
        <p14:creationId xmlns:p14="http://schemas.microsoft.com/office/powerpoint/2010/main" val="1695095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352D9D7-CC82-4831-B3D9-372089A53914}"/>
              </a:ext>
            </a:extLst>
          </p:cNvPr>
          <p:cNvSpPr/>
          <p:nvPr/>
        </p:nvSpPr>
        <p:spPr>
          <a:xfrm>
            <a:off x="0" y="0"/>
            <a:ext cx="12192000" cy="1143000"/>
          </a:xfrm>
          <a:prstGeom prst="rect">
            <a:avLst/>
          </a:prstGeom>
          <a:solidFill>
            <a:srgbClr val="005BB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14" name="Title 1">
            <a:extLst>
              <a:ext uri="{FF2B5EF4-FFF2-40B4-BE49-F238E27FC236}">
                <a16:creationId xmlns:a16="http://schemas.microsoft.com/office/drawing/2014/main" id="{E99D3D01-FC88-4FAD-8FC4-1477ED7472A5}"/>
              </a:ext>
            </a:extLst>
          </p:cNvPr>
          <p:cNvSpPr txBox="1">
            <a:spLocks/>
          </p:cNvSpPr>
          <p:nvPr/>
        </p:nvSpPr>
        <p:spPr>
          <a:xfrm>
            <a:off x="304800" y="200736"/>
            <a:ext cx="11582400" cy="741527"/>
          </a:xfrm>
          <a:prstGeom prst="rect">
            <a:avLst/>
          </a:prstGeom>
          <a:noFill/>
        </p:spPr>
        <p:txBody>
          <a:bodyPr>
            <a:normAutofit fontScale="90000" lnSpcReduction="100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pPr algn="ctr"/>
            <a:r>
              <a:rPr lang="en-US" sz="4800" b="1" dirty="0">
                <a:solidFill>
                  <a:schemeClr val="bg1"/>
                </a:solidFill>
                <a:latin typeface="+mj-lt"/>
              </a:rPr>
              <a:t>How Software Supports the Metrogro Program</a:t>
            </a:r>
          </a:p>
          <a:p>
            <a:pPr algn="ctr"/>
            <a:endParaRPr lang="en-US" sz="4800" b="1" dirty="0">
              <a:solidFill>
                <a:schemeClr val="bg1"/>
              </a:solidFill>
            </a:endParaRPr>
          </a:p>
        </p:txBody>
      </p:sp>
      <p:pic>
        <p:nvPicPr>
          <p:cNvPr id="6" name="Picture 5">
            <a:extLst>
              <a:ext uri="{FF2B5EF4-FFF2-40B4-BE49-F238E27FC236}">
                <a16:creationId xmlns:a16="http://schemas.microsoft.com/office/drawing/2014/main" id="{2278A929-85CD-2801-9728-DDED61A0C624}"/>
              </a:ext>
            </a:extLst>
          </p:cNvPr>
          <p:cNvPicPr>
            <a:picLocks noChangeAspect="1"/>
          </p:cNvPicPr>
          <p:nvPr/>
        </p:nvPicPr>
        <p:blipFill>
          <a:blip r:embed="rId3"/>
          <a:stretch>
            <a:fillRect/>
          </a:stretch>
        </p:blipFill>
        <p:spPr>
          <a:xfrm>
            <a:off x="762000" y="1307413"/>
            <a:ext cx="3810000" cy="2535905"/>
          </a:xfrm>
          <a:prstGeom prst="rect">
            <a:avLst/>
          </a:prstGeom>
        </p:spPr>
      </p:pic>
      <p:pic>
        <p:nvPicPr>
          <p:cNvPr id="8" name="Picture 7">
            <a:extLst>
              <a:ext uri="{FF2B5EF4-FFF2-40B4-BE49-F238E27FC236}">
                <a16:creationId xmlns:a16="http://schemas.microsoft.com/office/drawing/2014/main" id="{A6B465AA-CB9A-C45D-3F74-FB025F5BB1F9}"/>
              </a:ext>
            </a:extLst>
          </p:cNvPr>
          <p:cNvPicPr>
            <a:picLocks noChangeAspect="1"/>
          </p:cNvPicPr>
          <p:nvPr/>
        </p:nvPicPr>
        <p:blipFill>
          <a:blip r:embed="rId4"/>
          <a:stretch>
            <a:fillRect/>
          </a:stretch>
        </p:blipFill>
        <p:spPr>
          <a:xfrm>
            <a:off x="1307299" y="3843318"/>
            <a:ext cx="469285" cy="881062"/>
          </a:xfrm>
          <a:prstGeom prst="rect">
            <a:avLst/>
          </a:prstGeom>
        </p:spPr>
      </p:pic>
      <p:pic>
        <p:nvPicPr>
          <p:cNvPr id="9" name="Picture 8">
            <a:extLst>
              <a:ext uri="{FF2B5EF4-FFF2-40B4-BE49-F238E27FC236}">
                <a16:creationId xmlns:a16="http://schemas.microsoft.com/office/drawing/2014/main" id="{FEA0FB3A-DCE1-A220-D4A7-7133368E1A15}"/>
              </a:ext>
            </a:extLst>
          </p:cNvPr>
          <p:cNvPicPr>
            <a:picLocks noChangeAspect="1"/>
          </p:cNvPicPr>
          <p:nvPr/>
        </p:nvPicPr>
        <p:blipFill>
          <a:blip r:embed="rId4"/>
          <a:stretch>
            <a:fillRect/>
          </a:stretch>
        </p:blipFill>
        <p:spPr>
          <a:xfrm>
            <a:off x="2281422" y="3843318"/>
            <a:ext cx="469285" cy="881062"/>
          </a:xfrm>
          <a:prstGeom prst="rect">
            <a:avLst/>
          </a:prstGeom>
        </p:spPr>
      </p:pic>
      <p:pic>
        <p:nvPicPr>
          <p:cNvPr id="10" name="Picture 9">
            <a:extLst>
              <a:ext uri="{FF2B5EF4-FFF2-40B4-BE49-F238E27FC236}">
                <a16:creationId xmlns:a16="http://schemas.microsoft.com/office/drawing/2014/main" id="{86E212C9-C532-4AE0-87D5-99FBF14E3A4C}"/>
              </a:ext>
            </a:extLst>
          </p:cNvPr>
          <p:cNvPicPr>
            <a:picLocks noChangeAspect="1"/>
          </p:cNvPicPr>
          <p:nvPr/>
        </p:nvPicPr>
        <p:blipFill>
          <a:blip r:embed="rId4"/>
          <a:stretch>
            <a:fillRect/>
          </a:stretch>
        </p:blipFill>
        <p:spPr>
          <a:xfrm>
            <a:off x="3306555" y="3843318"/>
            <a:ext cx="469285" cy="881062"/>
          </a:xfrm>
          <a:prstGeom prst="rect">
            <a:avLst/>
          </a:prstGeom>
        </p:spPr>
      </p:pic>
      <p:graphicFrame>
        <p:nvGraphicFramePr>
          <p:cNvPr id="18" name="TextBox 4">
            <a:extLst>
              <a:ext uri="{FF2B5EF4-FFF2-40B4-BE49-F238E27FC236}">
                <a16:creationId xmlns:a16="http://schemas.microsoft.com/office/drawing/2014/main" id="{8DA5ABDC-2E83-C477-995A-180A9E47D476}"/>
              </a:ext>
            </a:extLst>
          </p:cNvPr>
          <p:cNvGraphicFramePr/>
          <p:nvPr>
            <p:extLst>
              <p:ext uri="{D42A27DB-BD31-4B8C-83A1-F6EECF244321}">
                <p14:modId xmlns:p14="http://schemas.microsoft.com/office/powerpoint/2010/main" val="3784663571"/>
              </p:ext>
            </p:extLst>
          </p:nvPr>
        </p:nvGraphicFramePr>
        <p:xfrm>
          <a:off x="4800600" y="1307413"/>
          <a:ext cx="7086600" cy="50216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descr="A computer screen with a hand on a keyboard&#10;&#10;Description automatically generated">
            <a:extLst>
              <a:ext uri="{FF2B5EF4-FFF2-40B4-BE49-F238E27FC236}">
                <a16:creationId xmlns:a16="http://schemas.microsoft.com/office/drawing/2014/main" id="{EFDE6E14-573B-F272-E1A3-077973B5C637}"/>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990600" y="4694390"/>
            <a:ext cx="3103180" cy="1745540"/>
          </a:xfrm>
          <a:prstGeom prst="rect">
            <a:avLst/>
          </a:prstGeom>
        </p:spPr>
      </p:pic>
    </p:spTree>
    <p:extLst>
      <p:ext uri="{BB962C8B-B14F-4D97-AF65-F5344CB8AC3E}">
        <p14:creationId xmlns:p14="http://schemas.microsoft.com/office/powerpoint/2010/main" val="1172463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36606" y="6096000"/>
            <a:ext cx="2526794" cy="435654"/>
          </a:xfrm>
          <a:prstGeom prst="rect">
            <a:avLst/>
          </a:prstGeom>
        </p:spPr>
      </p:pic>
      <p:sp>
        <p:nvSpPr>
          <p:cNvPr id="12" name="Rectangle 11">
            <a:extLst>
              <a:ext uri="{FF2B5EF4-FFF2-40B4-BE49-F238E27FC236}">
                <a16:creationId xmlns:a16="http://schemas.microsoft.com/office/drawing/2014/main" id="{4352D9D7-CC82-4831-B3D9-372089A53914}"/>
              </a:ext>
            </a:extLst>
          </p:cNvPr>
          <p:cNvSpPr/>
          <p:nvPr/>
        </p:nvSpPr>
        <p:spPr>
          <a:xfrm>
            <a:off x="0" y="0"/>
            <a:ext cx="12192000" cy="1143000"/>
          </a:xfrm>
          <a:prstGeom prst="rect">
            <a:avLst/>
          </a:prstGeom>
          <a:solidFill>
            <a:srgbClr val="005BB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14" name="Title 1">
            <a:extLst>
              <a:ext uri="{FF2B5EF4-FFF2-40B4-BE49-F238E27FC236}">
                <a16:creationId xmlns:a16="http://schemas.microsoft.com/office/drawing/2014/main" id="{E99D3D01-FC88-4FAD-8FC4-1477ED7472A5}"/>
              </a:ext>
            </a:extLst>
          </p:cNvPr>
          <p:cNvSpPr txBox="1">
            <a:spLocks/>
          </p:cNvSpPr>
          <p:nvPr/>
        </p:nvSpPr>
        <p:spPr>
          <a:xfrm>
            <a:off x="304800" y="114300"/>
            <a:ext cx="11582400" cy="914400"/>
          </a:xfrm>
          <a:prstGeom prst="rect">
            <a:avLst/>
          </a:prstGeom>
        </p:spPr>
        <p:txBody>
          <a:bodyPr>
            <a:normAutofit fontScale="97500"/>
          </a:bodyPr>
          <a:lstStyle>
            <a:lvl1pPr algn="l" defTabSz="914400" rtl="0" eaLnBrk="1" latinLnBrk="0" hangingPunct="1">
              <a:spcBef>
                <a:spcPct val="0"/>
              </a:spcBef>
              <a:buNone/>
              <a:defRPr sz="5400" kern="1200" baseline="0">
                <a:solidFill>
                  <a:schemeClr val="tx1"/>
                </a:solidFill>
                <a:latin typeface="+mj-lt"/>
                <a:ea typeface="+mj-ea"/>
                <a:cs typeface="+mj-cs"/>
              </a:defRPr>
            </a:lvl1pPr>
          </a:lstStyle>
          <a:p>
            <a:pPr algn="ctr"/>
            <a:r>
              <a:rPr lang="en-US" sz="4800" b="1" dirty="0">
                <a:solidFill>
                  <a:schemeClr val="bg1"/>
                </a:solidFill>
              </a:rPr>
              <a:t>Current Software System Challenges</a:t>
            </a:r>
            <a:endParaRPr lang="en-US" sz="4800" b="1" dirty="0">
              <a:solidFill>
                <a:schemeClr val="bg1"/>
              </a:solidFill>
              <a:latin typeface="+mj-lt"/>
            </a:endParaRPr>
          </a:p>
          <a:p>
            <a:endParaRPr lang="en-US" sz="4800" b="1" dirty="0">
              <a:solidFill>
                <a:schemeClr val="bg1"/>
              </a:solidFill>
            </a:endParaRPr>
          </a:p>
        </p:txBody>
      </p:sp>
      <p:sp>
        <p:nvSpPr>
          <p:cNvPr id="5" name="TextBox 4">
            <a:extLst>
              <a:ext uri="{FF2B5EF4-FFF2-40B4-BE49-F238E27FC236}">
                <a16:creationId xmlns:a16="http://schemas.microsoft.com/office/drawing/2014/main" id="{8229CCB0-CCB8-273D-CFB8-45D0B3C4A1C5}"/>
              </a:ext>
            </a:extLst>
          </p:cNvPr>
          <p:cNvSpPr txBox="1"/>
          <p:nvPr/>
        </p:nvSpPr>
        <p:spPr>
          <a:xfrm>
            <a:off x="545594" y="1603563"/>
            <a:ext cx="5990493" cy="4031873"/>
          </a:xfrm>
          <a:prstGeom prst="rect">
            <a:avLst/>
          </a:prstGeom>
          <a:solidFill>
            <a:schemeClr val="tx2">
              <a:lumMod val="60000"/>
              <a:lumOff val="40000"/>
            </a:schemeClr>
          </a:solidFill>
        </p:spPr>
        <p:txBody>
          <a:bodyPr wrap="square">
            <a:spAutoFit/>
          </a:bodyPr>
          <a:lstStyle/>
          <a:p>
            <a:pPr marL="457200" indent="-457200">
              <a:buFont typeface="Arial" panose="020B0604020202020204" pitchFamily="34" charset="0"/>
              <a:buChar char="•"/>
            </a:pPr>
            <a:r>
              <a:rPr lang="en-US" sz="3200" dirty="0">
                <a:solidFill>
                  <a:schemeClr val="bg1"/>
                </a:solidFill>
              </a:rPr>
              <a:t>Developed over 20+ years ago</a:t>
            </a:r>
          </a:p>
          <a:p>
            <a:pPr marL="457200" indent="-457200">
              <a:buFont typeface="Arial" panose="020B0604020202020204" pitchFamily="34" charset="0"/>
              <a:buChar char="•"/>
            </a:pPr>
            <a:r>
              <a:rPr lang="en-US" sz="3200" dirty="0">
                <a:solidFill>
                  <a:schemeClr val="bg1"/>
                </a:solidFill>
              </a:rPr>
              <a:t>Platform has limited extensions</a:t>
            </a:r>
          </a:p>
          <a:p>
            <a:pPr marL="457200" indent="-457200">
              <a:buFont typeface="Arial" panose="020B0604020202020204" pitchFamily="34" charset="0"/>
              <a:buChar char="•"/>
            </a:pPr>
            <a:r>
              <a:rPr lang="en-US" sz="3200" dirty="0">
                <a:solidFill>
                  <a:schemeClr val="bg1"/>
                </a:solidFill>
              </a:rPr>
              <a:t>Fragmented, unconnected data</a:t>
            </a:r>
          </a:p>
          <a:p>
            <a:pPr marL="457200" indent="-457200">
              <a:buFont typeface="Arial" panose="020B0604020202020204" pitchFamily="34" charset="0"/>
              <a:buChar char="•"/>
            </a:pPr>
            <a:r>
              <a:rPr lang="en-US" sz="3200" dirty="0">
                <a:solidFill>
                  <a:schemeClr val="bg1"/>
                </a:solidFill>
              </a:rPr>
              <a:t>Small set of development tools</a:t>
            </a:r>
          </a:p>
          <a:p>
            <a:pPr marL="457200" indent="-457200">
              <a:buFont typeface="Arial" panose="020B0604020202020204" pitchFamily="34" charset="0"/>
              <a:buChar char="•"/>
            </a:pPr>
            <a:r>
              <a:rPr lang="en-US" sz="3200" dirty="0">
                <a:solidFill>
                  <a:schemeClr val="bg1"/>
                </a:solidFill>
              </a:rPr>
              <a:t>Many manual processes</a:t>
            </a:r>
          </a:p>
          <a:p>
            <a:pPr marL="457200" indent="-457200">
              <a:buFont typeface="Arial" panose="020B0604020202020204" pitchFamily="34" charset="0"/>
              <a:buChar char="•"/>
            </a:pPr>
            <a:r>
              <a:rPr lang="en-US" sz="3200" dirty="0">
                <a:solidFill>
                  <a:schemeClr val="bg1"/>
                </a:solidFill>
              </a:rPr>
              <a:t>Increasing support hours</a:t>
            </a:r>
          </a:p>
          <a:p>
            <a:pPr marL="457200" indent="-457200">
              <a:buFont typeface="Arial" panose="020B0604020202020204" pitchFamily="34" charset="0"/>
              <a:buChar char="•"/>
            </a:pPr>
            <a:r>
              <a:rPr lang="en-US" sz="3200" dirty="0">
                <a:solidFill>
                  <a:schemeClr val="bg1"/>
                </a:solidFill>
              </a:rPr>
              <a:t>Limited reporting tools</a:t>
            </a:r>
          </a:p>
          <a:p>
            <a:pPr marL="457200" indent="-457200">
              <a:buFont typeface="Arial" panose="020B0604020202020204" pitchFamily="34" charset="0"/>
              <a:buChar char="•"/>
            </a:pPr>
            <a:r>
              <a:rPr lang="en-US" sz="3200" dirty="0">
                <a:solidFill>
                  <a:schemeClr val="bg1"/>
                </a:solidFill>
              </a:rPr>
              <a:t>Unable to properly support</a:t>
            </a:r>
          </a:p>
        </p:txBody>
      </p:sp>
      <p:pic>
        <p:nvPicPr>
          <p:cNvPr id="19" name="Picture 18">
            <a:extLst>
              <a:ext uri="{FF2B5EF4-FFF2-40B4-BE49-F238E27FC236}">
                <a16:creationId xmlns:a16="http://schemas.microsoft.com/office/drawing/2014/main" id="{4E3D0739-E082-6956-CD6A-AFC367DC8A47}"/>
              </a:ext>
            </a:extLst>
          </p:cNvPr>
          <p:cNvPicPr>
            <a:picLocks noChangeAspect="1"/>
          </p:cNvPicPr>
          <p:nvPr/>
        </p:nvPicPr>
        <p:blipFill>
          <a:blip r:embed="rId4"/>
          <a:stretch>
            <a:fillRect/>
          </a:stretch>
        </p:blipFill>
        <p:spPr>
          <a:xfrm>
            <a:off x="6775293" y="1591053"/>
            <a:ext cx="4876800" cy="3954162"/>
          </a:xfrm>
          <a:prstGeom prst="rect">
            <a:avLst/>
          </a:prstGeom>
        </p:spPr>
      </p:pic>
    </p:spTree>
    <p:extLst>
      <p:ext uri="{BB962C8B-B14F-4D97-AF65-F5344CB8AC3E}">
        <p14:creationId xmlns:p14="http://schemas.microsoft.com/office/powerpoint/2010/main" val="833541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432179-F6D1-44A4-92D5-FD7DF6CBEB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2600" y="6019800"/>
            <a:ext cx="2526794" cy="435653"/>
          </a:xfrm>
          <a:prstGeom prst="rect">
            <a:avLst/>
          </a:prstGeom>
        </p:spPr>
      </p:pic>
      <p:sp>
        <p:nvSpPr>
          <p:cNvPr id="11" name="Rectangle 10">
            <a:extLst>
              <a:ext uri="{FF2B5EF4-FFF2-40B4-BE49-F238E27FC236}">
                <a16:creationId xmlns:a16="http://schemas.microsoft.com/office/drawing/2014/main" id="{35FE3669-3B7F-4BB9-8475-112D57314A25}"/>
              </a:ext>
            </a:extLst>
          </p:cNvPr>
          <p:cNvSpPr/>
          <p:nvPr/>
        </p:nvSpPr>
        <p:spPr>
          <a:xfrm>
            <a:off x="-21772" y="1"/>
            <a:ext cx="12213771" cy="964792"/>
          </a:xfrm>
          <a:prstGeom prst="rect">
            <a:avLst/>
          </a:prstGeom>
          <a:solidFill>
            <a:srgbClr val="005BB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rgbClr val="3DB7E4"/>
              </a:solidFill>
            </a:endParaRPr>
          </a:p>
        </p:txBody>
      </p:sp>
      <p:sp>
        <p:nvSpPr>
          <p:cNvPr id="12" name="TextBox 11">
            <a:extLst>
              <a:ext uri="{FF2B5EF4-FFF2-40B4-BE49-F238E27FC236}">
                <a16:creationId xmlns:a16="http://schemas.microsoft.com/office/drawing/2014/main" id="{B5C71410-7A4B-4EBF-8B70-0FA472762213}"/>
              </a:ext>
            </a:extLst>
          </p:cNvPr>
          <p:cNvSpPr txBox="1"/>
          <p:nvPr/>
        </p:nvSpPr>
        <p:spPr>
          <a:xfrm>
            <a:off x="249716" y="114246"/>
            <a:ext cx="11670794" cy="769441"/>
          </a:xfrm>
          <a:prstGeom prst="rect">
            <a:avLst/>
          </a:prstGeom>
          <a:noFill/>
        </p:spPr>
        <p:txBody>
          <a:bodyPr wrap="square" rtlCol="0">
            <a:spAutoFit/>
          </a:bodyPr>
          <a:lstStyle/>
          <a:p>
            <a:pPr algn="ctr"/>
            <a:r>
              <a:rPr lang="en-US" sz="4400" dirty="0">
                <a:solidFill>
                  <a:schemeClr val="bg1"/>
                </a:solidFill>
                <a:latin typeface="+mj-lt"/>
              </a:rPr>
              <a:t>Options for Off-The-Shelf Software?</a:t>
            </a:r>
          </a:p>
        </p:txBody>
      </p:sp>
      <p:sp>
        <p:nvSpPr>
          <p:cNvPr id="2" name="Rectangle 1">
            <a:extLst>
              <a:ext uri="{FF2B5EF4-FFF2-40B4-BE49-F238E27FC236}">
                <a16:creationId xmlns:a16="http://schemas.microsoft.com/office/drawing/2014/main" id="{B6F58D4F-5A02-03B5-AADB-4E77ED53E5E9}"/>
              </a:ext>
            </a:extLst>
          </p:cNvPr>
          <p:cNvSpPr/>
          <p:nvPr/>
        </p:nvSpPr>
        <p:spPr>
          <a:xfrm>
            <a:off x="6705600" y="1140234"/>
            <a:ext cx="4850894" cy="529037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4400" dirty="0">
              <a:solidFill>
                <a:srgbClr val="3DB7E4"/>
              </a:solidFill>
              <a:latin typeface="Calibri"/>
            </a:endParaRPr>
          </a:p>
        </p:txBody>
      </p:sp>
      <p:sp>
        <p:nvSpPr>
          <p:cNvPr id="6" name="TextBox 5">
            <a:extLst>
              <a:ext uri="{FF2B5EF4-FFF2-40B4-BE49-F238E27FC236}">
                <a16:creationId xmlns:a16="http://schemas.microsoft.com/office/drawing/2014/main" id="{1830E1BC-AE83-3DEF-89BB-9DFB3388E430}"/>
              </a:ext>
            </a:extLst>
          </p:cNvPr>
          <p:cNvSpPr txBox="1"/>
          <p:nvPr/>
        </p:nvSpPr>
        <p:spPr>
          <a:xfrm>
            <a:off x="7099354" y="1405534"/>
            <a:ext cx="4378014" cy="4832092"/>
          </a:xfrm>
          <a:prstGeom prst="rect">
            <a:avLst/>
          </a:prstGeom>
          <a:noFill/>
        </p:spPr>
        <p:txBody>
          <a:bodyPr wrap="square" rtlCol="0">
            <a:spAutoFit/>
          </a:bodyPr>
          <a:lstStyle/>
          <a:p>
            <a:pPr marL="342900" indent="-342900">
              <a:buFont typeface="Arial" panose="020B0604020202020204" pitchFamily="34" charset="0"/>
              <a:buChar char="•"/>
              <a:defRPr/>
            </a:pPr>
            <a:r>
              <a:rPr lang="en-US" sz="2800" dirty="0">
                <a:solidFill>
                  <a:prstClr val="white"/>
                </a:solidFill>
                <a:latin typeface="Calibri"/>
              </a:rPr>
              <a:t>Searched for possible off-the-shelf software</a:t>
            </a:r>
          </a:p>
          <a:p>
            <a:pPr marL="342900" indent="-342900">
              <a:buFont typeface="Arial" panose="020B0604020202020204" pitchFamily="34" charset="0"/>
              <a:buChar char="•"/>
              <a:defRPr/>
            </a:pPr>
            <a:r>
              <a:rPr lang="en-US" sz="2800" dirty="0">
                <a:solidFill>
                  <a:prstClr val="white"/>
                </a:solidFill>
                <a:latin typeface="Calibri"/>
              </a:rPr>
              <a:t>Options would only meet some needs</a:t>
            </a:r>
          </a:p>
          <a:p>
            <a:pPr marL="342900" indent="-342900">
              <a:buFont typeface="Arial" panose="020B0604020202020204" pitchFamily="34" charset="0"/>
              <a:buChar char="•"/>
              <a:defRPr/>
            </a:pPr>
            <a:r>
              <a:rPr lang="en-US" sz="2800" dirty="0">
                <a:solidFill>
                  <a:prstClr val="white"/>
                </a:solidFill>
                <a:latin typeface="Calibri"/>
              </a:rPr>
              <a:t>Multiple software packages needed</a:t>
            </a:r>
          </a:p>
          <a:p>
            <a:pPr marL="342900" indent="-342900">
              <a:buFont typeface="Arial" panose="020B0604020202020204" pitchFamily="34" charset="0"/>
              <a:buChar char="•"/>
              <a:defRPr/>
            </a:pPr>
            <a:r>
              <a:rPr lang="en-US" sz="2800" dirty="0">
                <a:solidFill>
                  <a:prstClr val="white"/>
                </a:solidFill>
                <a:latin typeface="Calibri"/>
              </a:rPr>
              <a:t>Management challenges and system fragmentation would still be an issue</a:t>
            </a:r>
          </a:p>
          <a:p>
            <a:pPr marL="342900" indent="-342900">
              <a:buFont typeface="Arial" panose="020B0604020202020204" pitchFamily="34" charset="0"/>
              <a:buChar char="•"/>
              <a:defRPr/>
            </a:pPr>
            <a:r>
              <a:rPr lang="en-US" sz="2800" dirty="0">
                <a:solidFill>
                  <a:prstClr val="white"/>
                </a:solidFill>
                <a:latin typeface="Calibri"/>
              </a:rPr>
              <a:t>Pursued customized solution</a:t>
            </a:r>
          </a:p>
        </p:txBody>
      </p:sp>
      <p:pic>
        <p:nvPicPr>
          <p:cNvPr id="8" name="Picture 7" descr="Person checking inventory">
            <a:extLst>
              <a:ext uri="{FF2B5EF4-FFF2-40B4-BE49-F238E27FC236}">
                <a16:creationId xmlns:a16="http://schemas.microsoft.com/office/drawing/2014/main" id="{877D2AE5-2486-BF41-6216-4B80571DEB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632" y="1981200"/>
            <a:ext cx="5745144" cy="3470221"/>
          </a:xfrm>
          <a:prstGeom prst="rect">
            <a:avLst/>
          </a:prstGeom>
        </p:spPr>
      </p:pic>
    </p:spTree>
    <p:extLst>
      <p:ext uri="{BB962C8B-B14F-4D97-AF65-F5344CB8AC3E}">
        <p14:creationId xmlns:p14="http://schemas.microsoft.com/office/powerpoint/2010/main" val="2605757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B432179-F6D1-44A4-92D5-FD7DF6CBEB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2600" y="6019800"/>
            <a:ext cx="2526794" cy="435653"/>
          </a:xfrm>
          <a:prstGeom prst="rect">
            <a:avLst/>
          </a:prstGeom>
        </p:spPr>
      </p:pic>
      <p:sp>
        <p:nvSpPr>
          <p:cNvPr id="11" name="Rectangle 10">
            <a:extLst>
              <a:ext uri="{FF2B5EF4-FFF2-40B4-BE49-F238E27FC236}">
                <a16:creationId xmlns:a16="http://schemas.microsoft.com/office/drawing/2014/main" id="{35FE3669-3B7F-4BB9-8475-112D57314A25}"/>
              </a:ext>
            </a:extLst>
          </p:cNvPr>
          <p:cNvSpPr/>
          <p:nvPr/>
        </p:nvSpPr>
        <p:spPr>
          <a:xfrm>
            <a:off x="-21772" y="0"/>
            <a:ext cx="12213771" cy="1160145"/>
          </a:xfrm>
          <a:prstGeom prst="rect">
            <a:avLst/>
          </a:prstGeom>
          <a:solidFill>
            <a:srgbClr val="005BB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rgbClr val="3DB7E4"/>
              </a:solidFill>
            </a:endParaRPr>
          </a:p>
        </p:txBody>
      </p:sp>
      <p:sp>
        <p:nvSpPr>
          <p:cNvPr id="12" name="TextBox 11">
            <a:extLst>
              <a:ext uri="{FF2B5EF4-FFF2-40B4-BE49-F238E27FC236}">
                <a16:creationId xmlns:a16="http://schemas.microsoft.com/office/drawing/2014/main" id="{B5C71410-7A4B-4EBF-8B70-0FA472762213}"/>
              </a:ext>
            </a:extLst>
          </p:cNvPr>
          <p:cNvSpPr txBox="1"/>
          <p:nvPr/>
        </p:nvSpPr>
        <p:spPr>
          <a:xfrm>
            <a:off x="838200" y="175527"/>
            <a:ext cx="10595409" cy="769441"/>
          </a:xfrm>
          <a:prstGeom prst="rect">
            <a:avLst/>
          </a:prstGeom>
          <a:noFill/>
        </p:spPr>
        <p:txBody>
          <a:bodyPr wrap="square" rtlCol="0">
            <a:spAutoFit/>
          </a:bodyPr>
          <a:lstStyle/>
          <a:p>
            <a:pPr algn="ctr"/>
            <a:r>
              <a:rPr lang="en-US" sz="4400" dirty="0">
                <a:solidFill>
                  <a:schemeClr val="bg1"/>
                </a:solidFill>
                <a:latin typeface="+mj-lt"/>
              </a:rPr>
              <a:t>The Metrogro System Development Team</a:t>
            </a:r>
          </a:p>
        </p:txBody>
      </p:sp>
      <p:sp>
        <p:nvSpPr>
          <p:cNvPr id="2" name="Rectangle 1">
            <a:extLst>
              <a:ext uri="{FF2B5EF4-FFF2-40B4-BE49-F238E27FC236}">
                <a16:creationId xmlns:a16="http://schemas.microsoft.com/office/drawing/2014/main" id="{B6F58D4F-5A02-03B5-AADB-4E77ED53E5E9}"/>
              </a:ext>
            </a:extLst>
          </p:cNvPr>
          <p:cNvSpPr/>
          <p:nvPr/>
        </p:nvSpPr>
        <p:spPr>
          <a:xfrm>
            <a:off x="7048500" y="1244505"/>
            <a:ext cx="4648200" cy="529037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4400" dirty="0">
              <a:solidFill>
                <a:srgbClr val="3DB7E4"/>
              </a:solidFill>
              <a:latin typeface="Calibri"/>
            </a:endParaRPr>
          </a:p>
        </p:txBody>
      </p:sp>
      <p:sp>
        <p:nvSpPr>
          <p:cNvPr id="6" name="TextBox 5">
            <a:extLst>
              <a:ext uri="{FF2B5EF4-FFF2-40B4-BE49-F238E27FC236}">
                <a16:creationId xmlns:a16="http://schemas.microsoft.com/office/drawing/2014/main" id="{1830E1BC-AE83-3DEF-89BB-9DFB3388E430}"/>
              </a:ext>
            </a:extLst>
          </p:cNvPr>
          <p:cNvSpPr txBox="1"/>
          <p:nvPr/>
        </p:nvSpPr>
        <p:spPr>
          <a:xfrm>
            <a:off x="7255443" y="1343979"/>
            <a:ext cx="4178166" cy="4893647"/>
          </a:xfrm>
          <a:prstGeom prst="rect">
            <a:avLst/>
          </a:prstGeom>
          <a:noFill/>
        </p:spPr>
        <p:txBody>
          <a:bodyPr wrap="square" rtlCol="0">
            <a:spAutoFit/>
          </a:bodyPr>
          <a:lstStyle/>
          <a:p>
            <a:pPr>
              <a:defRPr/>
            </a:pPr>
            <a:r>
              <a:rPr lang="en-US" sz="2400" dirty="0">
                <a:solidFill>
                  <a:prstClr val="white"/>
                </a:solidFill>
                <a:latin typeface="Calibri"/>
              </a:rPr>
              <a:t>Executive Sponsorship</a:t>
            </a:r>
          </a:p>
          <a:p>
            <a:pPr marL="342900" indent="-342900">
              <a:buFont typeface="Arial" panose="020B0604020202020204" pitchFamily="34" charset="0"/>
              <a:buChar char="•"/>
              <a:defRPr/>
            </a:pPr>
            <a:r>
              <a:rPr lang="en-US" sz="2400" dirty="0">
                <a:solidFill>
                  <a:prstClr val="white"/>
                </a:solidFill>
                <a:latin typeface="Calibri"/>
              </a:rPr>
              <a:t>District Principal Engineer</a:t>
            </a:r>
          </a:p>
          <a:p>
            <a:pPr marL="342900" indent="-342900">
              <a:buFont typeface="Arial" panose="020B0604020202020204" pitchFamily="34" charset="0"/>
              <a:buChar char="•"/>
              <a:defRPr/>
            </a:pPr>
            <a:r>
              <a:rPr lang="en-US" sz="2400" dirty="0">
                <a:solidFill>
                  <a:prstClr val="white"/>
                </a:solidFill>
                <a:latin typeface="Calibri"/>
              </a:rPr>
              <a:t>Enterprise Services Director</a:t>
            </a:r>
          </a:p>
          <a:p>
            <a:pPr>
              <a:defRPr/>
            </a:pPr>
            <a:endParaRPr lang="en-US" sz="2400" dirty="0">
              <a:solidFill>
                <a:prstClr val="white"/>
              </a:solidFill>
              <a:latin typeface="Calibri"/>
            </a:endParaRPr>
          </a:p>
          <a:p>
            <a:pPr>
              <a:defRPr/>
            </a:pPr>
            <a:r>
              <a:rPr lang="en-US" sz="2400" dirty="0">
                <a:solidFill>
                  <a:prstClr val="white"/>
                </a:solidFill>
                <a:latin typeface="Calibri"/>
              </a:rPr>
              <a:t>Project Management</a:t>
            </a:r>
          </a:p>
          <a:p>
            <a:pPr marL="342900" indent="-342900">
              <a:buFont typeface="Arial" panose="020B0604020202020204" pitchFamily="34" charset="0"/>
              <a:buChar char="•"/>
              <a:defRPr/>
            </a:pPr>
            <a:r>
              <a:rPr lang="en-US" sz="2400" dirty="0">
                <a:solidFill>
                  <a:prstClr val="white"/>
                </a:solidFill>
                <a:latin typeface="Calibri"/>
              </a:rPr>
              <a:t>District Technology Manager</a:t>
            </a:r>
          </a:p>
          <a:p>
            <a:pPr>
              <a:defRPr/>
            </a:pPr>
            <a:endParaRPr lang="en-US" sz="2400" dirty="0">
              <a:solidFill>
                <a:prstClr val="white"/>
              </a:solidFill>
              <a:latin typeface="Calibri"/>
            </a:endParaRPr>
          </a:p>
          <a:p>
            <a:pPr>
              <a:defRPr/>
            </a:pPr>
            <a:r>
              <a:rPr lang="en-US" sz="2400" dirty="0">
                <a:solidFill>
                  <a:prstClr val="white"/>
                </a:solidFill>
                <a:latin typeface="Calibri"/>
              </a:rPr>
              <a:t>Core Team Workgroups</a:t>
            </a:r>
          </a:p>
          <a:p>
            <a:pPr marL="285750" indent="-285750">
              <a:buFont typeface="Arial" panose="020B0604020202020204" pitchFamily="34" charset="0"/>
              <a:buChar char="•"/>
              <a:defRPr/>
            </a:pPr>
            <a:r>
              <a:rPr lang="en-US" sz="2400" dirty="0">
                <a:solidFill>
                  <a:prstClr val="white"/>
                </a:solidFill>
                <a:latin typeface="Calibri"/>
              </a:rPr>
              <a:t>Metrogro</a:t>
            </a:r>
          </a:p>
          <a:p>
            <a:pPr marL="285750" indent="-285750">
              <a:buFont typeface="Arial" panose="020B0604020202020204" pitchFamily="34" charset="0"/>
              <a:buChar char="•"/>
              <a:defRPr/>
            </a:pPr>
            <a:r>
              <a:rPr lang="en-US" sz="2400" dirty="0">
                <a:solidFill>
                  <a:prstClr val="white"/>
                </a:solidFill>
                <a:latin typeface="Calibri"/>
              </a:rPr>
              <a:t>Operations and Maintenance</a:t>
            </a:r>
          </a:p>
          <a:p>
            <a:pPr marL="285750" indent="-285750">
              <a:buFont typeface="Arial" panose="020B0604020202020204" pitchFamily="34" charset="0"/>
              <a:buChar char="•"/>
              <a:defRPr/>
            </a:pPr>
            <a:r>
              <a:rPr lang="en-US" sz="2400" dirty="0">
                <a:solidFill>
                  <a:prstClr val="white"/>
                </a:solidFill>
                <a:latin typeface="Calibri"/>
              </a:rPr>
              <a:t>IT and GIS</a:t>
            </a:r>
          </a:p>
          <a:p>
            <a:pPr marL="285750" indent="-285750">
              <a:buFont typeface="Arial" panose="020B0604020202020204" pitchFamily="34" charset="0"/>
              <a:buChar char="•"/>
              <a:defRPr/>
            </a:pPr>
            <a:r>
              <a:rPr lang="en-US" sz="2400" dirty="0">
                <a:solidFill>
                  <a:prstClr val="white"/>
                </a:solidFill>
                <a:latin typeface="Calibri"/>
              </a:rPr>
              <a:t>Laboratory</a:t>
            </a:r>
          </a:p>
          <a:p>
            <a:pPr marL="285750" indent="-285750">
              <a:buFont typeface="Arial" panose="020B0604020202020204" pitchFamily="34" charset="0"/>
              <a:buChar char="•"/>
              <a:defRPr/>
            </a:pPr>
            <a:r>
              <a:rPr lang="en-US" sz="2400" dirty="0">
                <a:solidFill>
                  <a:prstClr val="white"/>
                </a:solidFill>
                <a:latin typeface="Calibri"/>
              </a:rPr>
              <a:t>Other SMEs as needed</a:t>
            </a:r>
          </a:p>
        </p:txBody>
      </p:sp>
      <p:pic>
        <p:nvPicPr>
          <p:cNvPr id="3" name="Picture 2" descr="A group of people with gears">
            <a:extLst>
              <a:ext uri="{FF2B5EF4-FFF2-40B4-BE49-F238E27FC236}">
                <a16:creationId xmlns:a16="http://schemas.microsoft.com/office/drawing/2014/main" id="{0D21E174-A889-66A9-AD48-B540B7352FF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14400" y="1981200"/>
            <a:ext cx="5365683" cy="3577122"/>
          </a:xfrm>
          <a:prstGeom prst="rect">
            <a:avLst/>
          </a:prstGeom>
        </p:spPr>
      </p:pic>
    </p:spTree>
    <p:extLst>
      <p:ext uri="{BB962C8B-B14F-4D97-AF65-F5344CB8AC3E}">
        <p14:creationId xmlns:p14="http://schemas.microsoft.com/office/powerpoint/2010/main" val="3851339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6D3DB9-2888-6487-BD7C-06C178C28826}"/>
              </a:ext>
            </a:extLst>
          </p:cNvPr>
          <p:cNvSpPr/>
          <p:nvPr/>
        </p:nvSpPr>
        <p:spPr>
          <a:xfrm>
            <a:off x="0" y="12293"/>
            <a:ext cx="12192000" cy="6868085"/>
          </a:xfrm>
          <a:prstGeom prst="rect">
            <a:avLst/>
          </a:prstGeom>
          <a:solidFill>
            <a:srgbClr val="005BBB">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BBB"/>
              </a:highlight>
            </a:endParaRPr>
          </a:p>
        </p:txBody>
      </p:sp>
      <p:sp>
        <p:nvSpPr>
          <p:cNvPr id="13" name="TextBox 12">
            <a:extLst>
              <a:ext uri="{FF2B5EF4-FFF2-40B4-BE49-F238E27FC236}">
                <a16:creationId xmlns:a16="http://schemas.microsoft.com/office/drawing/2014/main" id="{7004394E-E50C-958B-2683-042D6F301332}"/>
              </a:ext>
            </a:extLst>
          </p:cNvPr>
          <p:cNvSpPr txBox="1"/>
          <p:nvPr/>
        </p:nvSpPr>
        <p:spPr>
          <a:xfrm>
            <a:off x="664903" y="1679261"/>
            <a:ext cx="5710675" cy="3970318"/>
          </a:xfrm>
          <a:prstGeom prst="rect">
            <a:avLst/>
          </a:prstGeom>
          <a:noFill/>
        </p:spPr>
        <p:txBody>
          <a:bodyPr wrap="square" rtlCol="0">
            <a:spAutoFit/>
          </a:bodyPr>
          <a:lstStyle/>
          <a:p>
            <a:pPr marL="342900" indent="-342900">
              <a:buFont typeface="Arial" panose="020B0604020202020204" pitchFamily="34" charset="0"/>
              <a:buChar char="•"/>
              <a:defRPr/>
            </a:pPr>
            <a:r>
              <a:rPr lang="en-US" sz="2800" dirty="0">
                <a:solidFill>
                  <a:prstClr val="white"/>
                </a:solidFill>
              </a:rPr>
              <a:t>Good assessment = lower risk</a:t>
            </a:r>
          </a:p>
          <a:p>
            <a:pPr marL="342900" indent="-342900">
              <a:buFont typeface="Arial" panose="020B0604020202020204" pitchFamily="34" charset="0"/>
              <a:buChar char="•"/>
              <a:defRPr/>
            </a:pPr>
            <a:r>
              <a:rPr lang="en-US" sz="2800" dirty="0">
                <a:solidFill>
                  <a:prstClr val="white"/>
                </a:solidFill>
              </a:rPr>
              <a:t>Management by an expert: Yahara Software</a:t>
            </a:r>
          </a:p>
          <a:p>
            <a:pPr marL="342900" indent="-342900">
              <a:buFont typeface="Arial" panose="020B0604020202020204" pitchFamily="34" charset="0"/>
              <a:buChar char="•"/>
              <a:defRPr/>
            </a:pPr>
            <a:r>
              <a:rPr lang="en-US" sz="2800" dirty="0">
                <a:solidFill>
                  <a:prstClr val="white"/>
                </a:solidFill>
              </a:rPr>
              <a:t>District staff could focus on requirements</a:t>
            </a:r>
          </a:p>
          <a:p>
            <a:pPr marL="342900" indent="-342900">
              <a:buFont typeface="Arial" panose="020B0604020202020204" pitchFamily="34" charset="0"/>
              <a:buChar char="•"/>
              <a:defRPr/>
            </a:pPr>
            <a:r>
              <a:rPr lang="en-US" sz="2800" dirty="0">
                <a:solidFill>
                  <a:prstClr val="white"/>
                </a:solidFill>
                <a:latin typeface="Calibri"/>
              </a:rPr>
              <a:t>Full team involvement + additional stakeholders</a:t>
            </a:r>
          </a:p>
          <a:p>
            <a:pPr marL="342900" indent="-342900">
              <a:buFont typeface="Arial" panose="020B0604020202020204" pitchFamily="34" charset="0"/>
              <a:buChar char="•"/>
              <a:defRPr/>
            </a:pPr>
            <a:r>
              <a:rPr lang="en-US" sz="2800" dirty="0">
                <a:solidFill>
                  <a:prstClr val="white"/>
                </a:solidFill>
                <a:latin typeface="Calibri"/>
              </a:rPr>
              <a:t>Expert advice and format for RFP</a:t>
            </a:r>
          </a:p>
          <a:p>
            <a:pPr marL="342900" indent="-342900">
              <a:buFont typeface="Arial" panose="020B0604020202020204" pitchFamily="34" charset="0"/>
              <a:buChar char="•"/>
              <a:defRPr/>
            </a:pPr>
            <a:r>
              <a:rPr lang="en-US" sz="2800" dirty="0">
                <a:solidFill>
                  <a:prstClr val="white"/>
                </a:solidFill>
                <a:latin typeface="Calibri"/>
              </a:rPr>
              <a:t>Developed core team readiness</a:t>
            </a:r>
          </a:p>
        </p:txBody>
      </p:sp>
      <p:pic>
        <p:nvPicPr>
          <p:cNvPr id="7" name="Picture 6">
            <a:extLst>
              <a:ext uri="{FF2B5EF4-FFF2-40B4-BE49-F238E27FC236}">
                <a16:creationId xmlns:a16="http://schemas.microsoft.com/office/drawing/2014/main" id="{D95D1B67-06DF-F1A4-F441-07B4679941AE}"/>
              </a:ext>
            </a:extLst>
          </p:cNvPr>
          <p:cNvPicPr>
            <a:picLocks noChangeAspect="1"/>
          </p:cNvPicPr>
          <p:nvPr/>
        </p:nvPicPr>
        <p:blipFill>
          <a:blip r:embed="rId3"/>
          <a:stretch>
            <a:fillRect/>
          </a:stretch>
        </p:blipFill>
        <p:spPr>
          <a:xfrm>
            <a:off x="7177685" y="4252060"/>
            <a:ext cx="2825636" cy="1149646"/>
          </a:xfrm>
          <a:prstGeom prst="rect">
            <a:avLst/>
          </a:prstGeom>
        </p:spPr>
      </p:pic>
      <p:pic>
        <p:nvPicPr>
          <p:cNvPr id="9" name="Picture 8">
            <a:extLst>
              <a:ext uri="{FF2B5EF4-FFF2-40B4-BE49-F238E27FC236}">
                <a16:creationId xmlns:a16="http://schemas.microsoft.com/office/drawing/2014/main" id="{3B1ADAB1-9B5C-1B57-C2BF-F41E93B06EBA}"/>
              </a:ext>
            </a:extLst>
          </p:cNvPr>
          <p:cNvPicPr>
            <a:picLocks noChangeAspect="1"/>
          </p:cNvPicPr>
          <p:nvPr/>
        </p:nvPicPr>
        <p:blipFill>
          <a:blip r:embed="rId4"/>
          <a:stretch>
            <a:fillRect/>
          </a:stretch>
        </p:blipFill>
        <p:spPr>
          <a:xfrm>
            <a:off x="9063558" y="2826692"/>
            <a:ext cx="2307001" cy="1485865"/>
          </a:xfrm>
          <a:prstGeom prst="rect">
            <a:avLst/>
          </a:prstGeom>
        </p:spPr>
      </p:pic>
      <p:pic>
        <p:nvPicPr>
          <p:cNvPr id="10" name="Picture 9" descr="A group of people with gears">
            <a:extLst>
              <a:ext uri="{FF2B5EF4-FFF2-40B4-BE49-F238E27FC236}">
                <a16:creationId xmlns:a16="http://schemas.microsoft.com/office/drawing/2014/main" id="{4004D0E2-36DE-12C3-3D40-FC2E2D8864A8}"/>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785172" y="1679261"/>
            <a:ext cx="2566515" cy="1711010"/>
          </a:xfrm>
          <a:prstGeom prst="rect">
            <a:avLst/>
          </a:prstGeom>
        </p:spPr>
      </p:pic>
      <p:sp>
        <p:nvSpPr>
          <p:cNvPr id="11" name="Rectangle 10">
            <a:extLst>
              <a:ext uri="{FF2B5EF4-FFF2-40B4-BE49-F238E27FC236}">
                <a16:creationId xmlns:a16="http://schemas.microsoft.com/office/drawing/2014/main" id="{C12D44D9-06B3-54A0-2470-A271EA75DC52}"/>
              </a:ext>
            </a:extLst>
          </p:cNvPr>
          <p:cNvSpPr/>
          <p:nvPr/>
        </p:nvSpPr>
        <p:spPr>
          <a:xfrm>
            <a:off x="-21772" y="0"/>
            <a:ext cx="12213771" cy="1160145"/>
          </a:xfrm>
          <a:prstGeom prst="rect">
            <a:avLst/>
          </a:prstGeom>
          <a:solidFill>
            <a:srgbClr val="005BB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rgbClr val="3DB7E4"/>
              </a:solidFill>
            </a:endParaRPr>
          </a:p>
        </p:txBody>
      </p:sp>
      <p:sp>
        <p:nvSpPr>
          <p:cNvPr id="12" name="TextBox 11">
            <a:extLst>
              <a:ext uri="{FF2B5EF4-FFF2-40B4-BE49-F238E27FC236}">
                <a16:creationId xmlns:a16="http://schemas.microsoft.com/office/drawing/2014/main" id="{634D97AE-CF57-93E5-7424-65FBD55383D6}"/>
              </a:ext>
            </a:extLst>
          </p:cNvPr>
          <p:cNvSpPr txBox="1"/>
          <p:nvPr/>
        </p:nvSpPr>
        <p:spPr>
          <a:xfrm>
            <a:off x="1066800" y="195351"/>
            <a:ext cx="10368644" cy="769441"/>
          </a:xfrm>
          <a:prstGeom prst="rect">
            <a:avLst/>
          </a:prstGeom>
          <a:noFill/>
        </p:spPr>
        <p:txBody>
          <a:bodyPr wrap="square" rtlCol="0">
            <a:spAutoFit/>
          </a:bodyPr>
          <a:lstStyle/>
          <a:p>
            <a:pPr algn="ctr"/>
            <a:r>
              <a:rPr lang="en-US" sz="4400" dirty="0">
                <a:solidFill>
                  <a:schemeClr val="bg1"/>
                </a:solidFill>
                <a:latin typeface="+mj-lt"/>
              </a:rPr>
              <a:t>Expert Led User Assessment</a:t>
            </a:r>
          </a:p>
        </p:txBody>
      </p:sp>
    </p:spTree>
    <p:extLst>
      <p:ext uri="{BB962C8B-B14F-4D97-AF65-F5344CB8AC3E}">
        <p14:creationId xmlns:p14="http://schemas.microsoft.com/office/powerpoint/2010/main" val="42311233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istrict PPT Template-2021" id="{80EAA46A-239E-42B2-B236-B8A53B5A7716}" vid="{0E1FCBF4-B0F0-4AA7-B21C-F5A42D0A4F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D70E7189B24448BD59F8CBC88873D6" ma:contentTypeVersion="10" ma:contentTypeDescription="Create a new document." ma:contentTypeScope="" ma:versionID="b851b638001e20f16ecee02fca89a740">
  <xsd:schema xmlns:xsd="http://www.w3.org/2001/XMLSchema" xmlns:xs="http://www.w3.org/2001/XMLSchema" xmlns:p="http://schemas.microsoft.com/office/2006/metadata/properties" xmlns:ns3="572da554-5ce2-4346-ac55-2c9e385fb65a" targetNamespace="http://schemas.microsoft.com/office/2006/metadata/properties" ma:root="true" ma:fieldsID="5f937f8920df0ed9289cecdecb72f122" ns3:_="">
    <xsd:import namespace="572da554-5ce2-4346-ac55-2c9e385fb65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2da554-5ce2-4346-ac55-2c9e385fb6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7B2C66-AE9E-464D-9E3B-0B5CC59672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2da554-5ce2-4346-ac55-2c9e385fb6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13D947-4466-43F3-8829-7438EFDEB2CD}">
  <ds:schemaRefs>
    <ds:schemaRef ds:uri="http://schemas.openxmlformats.org/package/2006/metadata/core-properties"/>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dcmitype/"/>
    <ds:schemaRef ds:uri="http://purl.org/dc/elements/1.1/"/>
    <ds:schemaRef ds:uri="http://purl.org/dc/terms/"/>
    <ds:schemaRef ds:uri="572da554-5ce2-4346-ac55-2c9e385fb65a"/>
  </ds:schemaRefs>
</ds:datastoreItem>
</file>

<file path=customXml/itemProps3.xml><?xml version="1.0" encoding="utf-8"?>
<ds:datastoreItem xmlns:ds="http://schemas.openxmlformats.org/officeDocument/2006/customXml" ds:itemID="{560C7E05-0530-417D-9444-1D2B82F5E8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8166</TotalTime>
  <Words>2361</Words>
  <Application>Microsoft Office PowerPoint</Application>
  <PresentationFormat>Widescreen</PresentationFormat>
  <Paragraphs>212</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Aptos</vt:lpstr>
      <vt:lpstr>Arial</vt:lpstr>
      <vt:lpstr>Calibri</vt:lpstr>
      <vt:lpstr>Courier New</vt:lpstr>
      <vt:lpstr>Office Theme</vt:lpstr>
      <vt:lpstr>Metrogro Software System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Scholte</dc:creator>
  <cp:lastModifiedBy>Laurie Dunn</cp:lastModifiedBy>
  <cp:revision>192</cp:revision>
  <cp:lastPrinted>2019-09-11T19:26:09Z</cp:lastPrinted>
  <dcterms:created xsi:type="dcterms:W3CDTF">2018-02-08T16:40:18Z</dcterms:created>
  <dcterms:modified xsi:type="dcterms:W3CDTF">2024-08-07T14:47:33Z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0x0101002ED70E7189B24448BD59F8CBC88873D6</vt:lpwstr>
  </property>
</Properties>
</file>